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6" r:id="rId2"/>
    <p:sldId id="256" r:id="rId3"/>
    <p:sldId id="274" r:id="rId4"/>
    <p:sldId id="276" r:id="rId5"/>
    <p:sldId id="260" r:id="rId6"/>
    <p:sldId id="275" r:id="rId7"/>
    <p:sldId id="261" r:id="rId8"/>
    <p:sldId id="265" r:id="rId9"/>
    <p:sldId id="270" r:id="rId10"/>
    <p:sldId id="285" r:id="rId11"/>
    <p:sldId id="266" r:id="rId12"/>
    <p:sldId id="278" r:id="rId13"/>
    <p:sldId id="262" r:id="rId14"/>
    <p:sldId id="277" r:id="rId15"/>
    <p:sldId id="973" r:id="rId16"/>
    <p:sldId id="271" r:id="rId17"/>
    <p:sldId id="272" r:id="rId18"/>
    <p:sldId id="284" r:id="rId19"/>
    <p:sldId id="970" r:id="rId20"/>
    <p:sldId id="273" r:id="rId21"/>
    <p:sldId id="286" r:id="rId22"/>
    <p:sldId id="283" r:id="rId23"/>
    <p:sldId id="282" r:id="rId24"/>
    <p:sldId id="972" r:id="rId25"/>
    <p:sldId id="279" r:id="rId26"/>
    <p:sldId id="280" r:id="rId27"/>
    <p:sldId id="281" r:id="rId28"/>
    <p:sldId id="971" r:id="rId29"/>
    <p:sldId id="968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5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D2337-68C0-41C5-AB8B-9EF323120C1D}" type="datetimeFigureOut">
              <a:rPr lang="en-NZ" smtClean="0"/>
              <a:t>6/04/2019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BF4E0-2584-45AB-9229-F8E92DBCC92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45741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D2337-68C0-41C5-AB8B-9EF323120C1D}" type="datetimeFigureOut">
              <a:rPr lang="en-NZ" smtClean="0"/>
              <a:t>6/04/2019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BF4E0-2584-45AB-9229-F8E92DBCC92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47497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D2337-68C0-41C5-AB8B-9EF323120C1D}" type="datetimeFigureOut">
              <a:rPr lang="en-NZ" smtClean="0"/>
              <a:t>6/04/2019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BF4E0-2584-45AB-9229-F8E92DBCC92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97826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D2337-68C0-41C5-AB8B-9EF323120C1D}" type="datetimeFigureOut">
              <a:rPr lang="en-NZ" smtClean="0"/>
              <a:t>6/04/2019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BF4E0-2584-45AB-9229-F8E92DBCC92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7200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D2337-68C0-41C5-AB8B-9EF323120C1D}" type="datetimeFigureOut">
              <a:rPr lang="en-NZ" smtClean="0"/>
              <a:t>6/04/2019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BF4E0-2584-45AB-9229-F8E92DBCC92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4925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D2337-68C0-41C5-AB8B-9EF323120C1D}" type="datetimeFigureOut">
              <a:rPr lang="en-NZ" smtClean="0"/>
              <a:t>6/04/2019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BF4E0-2584-45AB-9229-F8E92DBCC92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71786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D2337-68C0-41C5-AB8B-9EF323120C1D}" type="datetimeFigureOut">
              <a:rPr lang="en-NZ" smtClean="0"/>
              <a:t>6/04/2019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BF4E0-2584-45AB-9229-F8E92DBCC92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2222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D2337-68C0-41C5-AB8B-9EF323120C1D}" type="datetimeFigureOut">
              <a:rPr lang="en-NZ" smtClean="0"/>
              <a:t>6/04/2019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BF4E0-2584-45AB-9229-F8E92DBCC92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72704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D2337-68C0-41C5-AB8B-9EF323120C1D}" type="datetimeFigureOut">
              <a:rPr lang="en-NZ" smtClean="0"/>
              <a:t>6/04/2019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BF4E0-2584-45AB-9229-F8E92DBCC92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64222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D2337-68C0-41C5-AB8B-9EF323120C1D}" type="datetimeFigureOut">
              <a:rPr lang="en-NZ" smtClean="0"/>
              <a:t>6/04/2019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BF4E0-2584-45AB-9229-F8E92DBCC92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4446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D2337-68C0-41C5-AB8B-9EF323120C1D}" type="datetimeFigureOut">
              <a:rPr lang="en-NZ" smtClean="0"/>
              <a:t>6/04/2019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BF4E0-2584-45AB-9229-F8E92DBCC92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38953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CD2337-68C0-41C5-AB8B-9EF323120C1D}" type="datetimeFigureOut">
              <a:rPr lang="en-NZ" smtClean="0"/>
              <a:t>6/04/2019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7BF4E0-2584-45AB-9229-F8E92DBCC92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81513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BBF76C-BE16-46AA-A84E-6854DC0663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NZ" dirty="0"/>
              <a:t>Make me a servant</a:t>
            </a:r>
          </a:p>
          <a:p>
            <a:endParaRPr lang="en-NZ" dirty="0"/>
          </a:p>
          <a:p>
            <a:r>
              <a:rPr lang="en-NZ" dirty="0"/>
              <a:t>AM Sermon</a:t>
            </a:r>
          </a:p>
          <a:p>
            <a:endParaRPr lang="en-NZ" dirty="0"/>
          </a:p>
          <a:p>
            <a:r>
              <a:rPr lang="en-NZ" dirty="0"/>
              <a:t>Morningside Church of Christ</a:t>
            </a:r>
          </a:p>
          <a:p>
            <a:endParaRPr lang="en-NZ" dirty="0"/>
          </a:p>
          <a:p>
            <a:r>
              <a:rPr lang="en-NZ" dirty="0"/>
              <a:t>Sunday 24 February 2019</a:t>
            </a:r>
          </a:p>
          <a:p>
            <a:endParaRPr lang="en-NZ" dirty="0"/>
          </a:p>
          <a:p>
            <a:r>
              <a:rPr lang="en-NZ" dirty="0"/>
              <a:t>By John Staiger</a:t>
            </a:r>
          </a:p>
        </p:txBody>
      </p:sp>
    </p:spTree>
    <p:extLst>
      <p:ext uri="{BB962C8B-B14F-4D97-AF65-F5344CB8AC3E}">
        <p14:creationId xmlns:p14="http://schemas.microsoft.com/office/powerpoint/2010/main" val="20541036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Image result for servant jesus">
            <a:extLst>
              <a:ext uri="{FF2B5EF4-FFF2-40B4-BE49-F238E27FC236}">
                <a16:creationId xmlns:a16="http://schemas.microsoft.com/office/drawing/2014/main" id="{E31C33D2-7E9D-4BCA-A759-38A6B5869F4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948"/>
          <a:stretch/>
        </p:blipFill>
        <p:spPr bwMode="auto">
          <a:xfrm>
            <a:off x="357757" y="1466069"/>
            <a:ext cx="3592375" cy="3841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00C2C89-46C7-4312-8F52-14A20D16ED90}"/>
              </a:ext>
            </a:extLst>
          </p:cNvPr>
          <p:cNvSpPr/>
          <p:nvPr/>
        </p:nvSpPr>
        <p:spPr>
          <a:xfrm>
            <a:off x="542125" y="5405914"/>
            <a:ext cx="824411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NZ" sz="2400" dirty="0"/>
              <a:t>Luke 19:10—</a:t>
            </a:r>
            <a:r>
              <a:rPr lang="en-NZ" sz="2400" b="1" baseline="30000" dirty="0"/>
              <a:t>10 </a:t>
            </a:r>
            <a:r>
              <a:rPr lang="en-NZ" sz="2400" dirty="0"/>
              <a:t>For the Son of Man has come to seek and to save </a:t>
            </a:r>
          </a:p>
          <a:p>
            <a:r>
              <a:rPr lang="en-NZ" sz="2400" dirty="0"/>
              <a:t>that which was lost.” (NASB95)</a:t>
            </a:r>
          </a:p>
        </p:txBody>
      </p:sp>
      <p:pic>
        <p:nvPicPr>
          <p:cNvPr id="1026" name="Picture 2" descr="Image result for Luke 19:10">
            <a:extLst>
              <a:ext uri="{FF2B5EF4-FFF2-40B4-BE49-F238E27FC236}">
                <a16:creationId xmlns:a16="http://schemas.microsoft.com/office/drawing/2014/main" id="{574575B6-C78E-4064-8839-9AA4E53048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072"/>
          <a:stretch/>
        </p:blipFill>
        <p:spPr bwMode="auto">
          <a:xfrm>
            <a:off x="4988022" y="1450462"/>
            <a:ext cx="3151933" cy="3825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72881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Image result for servant jesus">
            <a:extLst>
              <a:ext uri="{FF2B5EF4-FFF2-40B4-BE49-F238E27FC236}">
                <a16:creationId xmlns:a16="http://schemas.microsoft.com/office/drawing/2014/main" id="{12958F05-991B-45FE-AD83-C2DC06EE2C2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613227"/>
            <a:ext cx="7886700" cy="4195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C2C5972-BF57-4FF7-996F-284E1DD957DE}"/>
              </a:ext>
            </a:extLst>
          </p:cNvPr>
          <p:cNvSpPr/>
          <p:nvPr/>
        </p:nvSpPr>
        <p:spPr>
          <a:xfrm>
            <a:off x="628649" y="4859675"/>
            <a:ext cx="815759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sz="2400" dirty="0">
                <a:solidFill>
                  <a:srgbClr val="000000"/>
                </a:solidFill>
                <a:latin typeface="Helvetica Neue"/>
              </a:rPr>
              <a:t>John 13:14-15—</a:t>
            </a:r>
            <a:r>
              <a:rPr lang="en-NZ" sz="2400" b="1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14</a:t>
            </a:r>
            <a:r>
              <a:rPr lang="en-NZ" sz="2400" u="sng" dirty="0">
                <a:solidFill>
                  <a:srgbClr val="000000"/>
                </a:solidFill>
                <a:latin typeface="Helvetica Neue"/>
              </a:rPr>
              <a:t>If I then, the Lord and the Teacher</a:t>
            </a:r>
            <a:r>
              <a:rPr lang="en-NZ" sz="2400" dirty="0">
                <a:solidFill>
                  <a:srgbClr val="000000"/>
                </a:solidFill>
                <a:latin typeface="Helvetica Neue"/>
              </a:rPr>
              <a:t>, washed your feet, you also ought to wash one another’s feet. </a:t>
            </a:r>
            <a:r>
              <a:rPr lang="en-NZ" sz="2400" b="1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15</a:t>
            </a:r>
            <a:r>
              <a:rPr lang="en-NZ" sz="2400" dirty="0">
                <a:solidFill>
                  <a:srgbClr val="000000"/>
                </a:solidFill>
                <a:latin typeface="Helvetica Neue"/>
              </a:rPr>
              <a:t>For I gave you an example that you also should do as I did to you.</a:t>
            </a:r>
            <a:r>
              <a:rPr lang="en-NZ" dirty="0">
                <a:solidFill>
                  <a:srgbClr val="000000"/>
                </a:solidFill>
                <a:latin typeface="Helvetica Neue"/>
              </a:rPr>
              <a:t> (NASB95)</a:t>
            </a:r>
            <a:endParaRPr lang="en-NZ" b="0" i="0" dirty="0">
              <a:solidFill>
                <a:srgbClr val="000000"/>
              </a:solidFill>
              <a:effectLst/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7219354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520DC46-A38A-471E-8826-E9EBA49C5EDA}"/>
              </a:ext>
            </a:extLst>
          </p:cNvPr>
          <p:cNvSpPr txBox="1">
            <a:spLocks/>
          </p:cNvSpPr>
          <p:nvPr/>
        </p:nvSpPr>
        <p:spPr>
          <a:xfrm>
            <a:off x="3950133" y="596348"/>
            <a:ext cx="4836107" cy="55806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NZ" dirty="0"/>
          </a:p>
          <a:p>
            <a:pPr marL="0" indent="0" algn="ctr">
              <a:buNone/>
            </a:pPr>
            <a:r>
              <a:rPr lang="en-NZ" sz="8000" dirty="0"/>
              <a:t>How </a:t>
            </a:r>
          </a:p>
          <a:p>
            <a:pPr marL="0" indent="0" algn="ctr">
              <a:buNone/>
            </a:pPr>
            <a:r>
              <a:rPr lang="en-NZ" sz="8000" dirty="0"/>
              <a:t>do we </a:t>
            </a:r>
          </a:p>
          <a:p>
            <a:pPr marL="0" indent="0" algn="ctr">
              <a:buNone/>
            </a:pPr>
            <a:r>
              <a:rPr lang="en-NZ" sz="8000" dirty="0"/>
              <a:t>see ourselves?</a:t>
            </a:r>
            <a:endParaRPr lang="en-NZ" sz="2400" dirty="0"/>
          </a:p>
        </p:txBody>
      </p:sp>
      <p:pic>
        <p:nvPicPr>
          <p:cNvPr id="4" name="Picture 2" descr="https://theorchardchurch.co.nz/wp-content/uploads/2017/02/Picture17-2-400x400.jpg">
            <a:extLst>
              <a:ext uri="{FF2B5EF4-FFF2-40B4-BE49-F238E27FC236}">
                <a16:creationId xmlns:a16="http://schemas.microsoft.com/office/drawing/2014/main" id="{7B0A0B5C-CA3E-4716-8AB8-F8E9997548E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758" y="1383030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12352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Image result for servant">
            <a:extLst>
              <a:ext uri="{FF2B5EF4-FFF2-40B4-BE49-F238E27FC236}">
                <a16:creationId xmlns:a16="http://schemas.microsoft.com/office/drawing/2014/main" id="{3E65CC7B-B806-41BC-96FA-197AE646CFC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50" y="603670"/>
            <a:ext cx="8128700" cy="4644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6E5DBF3-6E59-4EDB-957D-9D30A166C349}"/>
              </a:ext>
            </a:extLst>
          </p:cNvPr>
          <p:cNvSpPr/>
          <p:nvPr/>
        </p:nvSpPr>
        <p:spPr>
          <a:xfrm>
            <a:off x="471961" y="5490125"/>
            <a:ext cx="81287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How we see ourselves is everything</a:t>
            </a:r>
            <a:endParaRPr lang="en-NZ" sz="3600" dirty="0"/>
          </a:p>
        </p:txBody>
      </p:sp>
    </p:spTree>
    <p:extLst>
      <p:ext uri="{BB962C8B-B14F-4D97-AF65-F5344CB8AC3E}">
        <p14:creationId xmlns:p14="http://schemas.microsoft.com/office/powerpoint/2010/main" val="38351071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EBBEA0-CFC9-4E0E-86EB-485704D834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4784035"/>
            <a:ext cx="7886700" cy="13929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>
                <a:solidFill>
                  <a:srgbClr val="7030A0"/>
                </a:solidFill>
              </a:rPr>
              <a:t>A mother seeing her boys right…!</a:t>
            </a:r>
            <a:endParaRPr lang="en-NZ" sz="4000" b="1" dirty="0">
              <a:solidFill>
                <a:srgbClr val="7030A0"/>
              </a:solidFill>
            </a:endParaRPr>
          </a:p>
        </p:txBody>
      </p:sp>
      <p:pic>
        <p:nvPicPr>
          <p:cNvPr id="7170" name="Picture 2" descr="Image result for Matthew 20:20-28">
            <a:extLst>
              <a:ext uri="{FF2B5EF4-FFF2-40B4-BE49-F238E27FC236}">
                <a16:creationId xmlns:a16="http://schemas.microsoft.com/office/drawing/2014/main" id="{5CE389DC-B495-4BF4-A0CC-FE93478CF7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71" b="18809"/>
          <a:stretch/>
        </p:blipFill>
        <p:spPr bwMode="auto">
          <a:xfrm>
            <a:off x="930965" y="681037"/>
            <a:ext cx="7282070" cy="3207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89860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Image result for james and john">
            <a:extLst>
              <a:ext uri="{FF2B5EF4-FFF2-40B4-BE49-F238E27FC236}">
                <a16:creationId xmlns:a16="http://schemas.microsoft.com/office/drawing/2014/main" id="{7A1A1EF1-D343-4998-AF9A-DB11F9EA76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31"/>
          <a:stretch/>
        </p:blipFill>
        <p:spPr bwMode="auto">
          <a:xfrm>
            <a:off x="2146851" y="628602"/>
            <a:ext cx="5406473" cy="5600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599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9118827-0943-4807-8C50-B0141040D8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715617"/>
            <a:ext cx="7886700" cy="5461346"/>
          </a:xfrm>
        </p:spPr>
        <p:txBody>
          <a:bodyPr>
            <a:normAutofit/>
          </a:bodyPr>
          <a:lstStyle/>
          <a:p>
            <a:r>
              <a:rPr lang="en-US" dirty="0"/>
              <a:t>Matthew 20:20-28</a:t>
            </a:r>
          </a:p>
          <a:p>
            <a:pPr marL="0" indent="0">
              <a:buNone/>
            </a:pPr>
            <a:r>
              <a:rPr lang="en-US" b="1" baseline="30000" dirty="0"/>
              <a:t>20</a:t>
            </a:r>
            <a:r>
              <a:rPr lang="en-US" dirty="0"/>
              <a:t>Then the mother of the sons of Zebedee came to Jesus with her sons, bowing down and making a request of Him. </a:t>
            </a:r>
            <a:r>
              <a:rPr lang="en-US" b="1" baseline="30000" dirty="0"/>
              <a:t>21</a:t>
            </a:r>
            <a:r>
              <a:rPr lang="en-US" dirty="0"/>
              <a:t>And He said to her, “What do you wish? ”She *said to Him, “Command that in Your kingdom these two sons of mine may sit one on Your right and one on Your left.” </a:t>
            </a:r>
            <a:r>
              <a:rPr lang="en-US" b="1" baseline="30000" dirty="0"/>
              <a:t>22</a:t>
            </a:r>
            <a:r>
              <a:rPr lang="en-US" dirty="0"/>
              <a:t>But Jesus answered, “You do not know what you are asking. Are you able to drink the cup that I am about to drink?” They *said to Him, “We are able.” </a:t>
            </a:r>
            <a:r>
              <a:rPr lang="en-US" b="1" baseline="30000" dirty="0"/>
              <a:t>23</a:t>
            </a:r>
            <a:r>
              <a:rPr lang="en-US" dirty="0"/>
              <a:t>He *said to them, “My cup you shall drink; but to sit on My right and on </a:t>
            </a:r>
            <a:r>
              <a:rPr lang="en-US" i="1" dirty="0"/>
              <a:t>My </a:t>
            </a:r>
            <a:r>
              <a:rPr lang="en-US" dirty="0"/>
              <a:t>left, this is not Mine to give, but it is for those for whom it has been prepared by My Father.”</a:t>
            </a:r>
            <a:r>
              <a:rPr lang="en-NZ" dirty="0"/>
              <a:t> </a:t>
            </a:r>
            <a:r>
              <a:rPr lang="en-NZ" sz="1200" dirty="0"/>
              <a:t>(NASB95)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687589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4E00ED0-1282-4571-8527-AEC85419FC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715617"/>
            <a:ext cx="7886700" cy="5461346"/>
          </a:xfrm>
        </p:spPr>
        <p:txBody>
          <a:bodyPr>
            <a:normAutofit/>
          </a:bodyPr>
          <a:lstStyle/>
          <a:p>
            <a:r>
              <a:rPr lang="en-US" dirty="0"/>
              <a:t>Matthew 20:20-28 </a:t>
            </a:r>
          </a:p>
          <a:p>
            <a:pPr marL="0" indent="0">
              <a:buNone/>
            </a:pPr>
            <a:r>
              <a:rPr lang="en-US" b="1" baseline="30000" dirty="0"/>
              <a:t>24</a:t>
            </a:r>
            <a:r>
              <a:rPr lang="en-US" dirty="0"/>
              <a:t>And hearing </a:t>
            </a:r>
            <a:r>
              <a:rPr lang="en-US" i="1" dirty="0"/>
              <a:t>this</a:t>
            </a:r>
            <a:r>
              <a:rPr lang="en-US" dirty="0"/>
              <a:t>, the ten became indignant with the two brothers. </a:t>
            </a:r>
            <a:r>
              <a:rPr lang="en-US" b="1" baseline="30000" dirty="0"/>
              <a:t>25</a:t>
            </a:r>
            <a:r>
              <a:rPr lang="en-US" dirty="0"/>
              <a:t>But Jesus called them to Himself and said, “You know that the rulers of the Gentiles lord it over them, and </a:t>
            </a:r>
            <a:r>
              <a:rPr lang="en-US" i="1" dirty="0"/>
              <a:t>their</a:t>
            </a:r>
            <a:r>
              <a:rPr lang="en-US" dirty="0"/>
              <a:t> great men exercise authority over them. </a:t>
            </a:r>
            <a:r>
              <a:rPr lang="en-US" b="1" baseline="30000" dirty="0"/>
              <a:t>26</a:t>
            </a:r>
            <a:r>
              <a:rPr lang="en-US" dirty="0"/>
              <a:t>It is not this way among you, but whoever wishes to become great among you shall be your servant, </a:t>
            </a:r>
            <a:r>
              <a:rPr lang="en-US" b="1" baseline="30000" dirty="0"/>
              <a:t>27</a:t>
            </a:r>
            <a:r>
              <a:rPr lang="en-US" dirty="0"/>
              <a:t>and whoever wishes to be first among you shall be your slave; </a:t>
            </a:r>
            <a:r>
              <a:rPr lang="en-US" b="1" baseline="30000" dirty="0"/>
              <a:t>28</a:t>
            </a:r>
            <a:r>
              <a:rPr lang="en-US" dirty="0"/>
              <a:t>just as the Son of Man did not come to be served, but to serve, and to give His life a ransom for many.” (NASB95)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8816792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192723D-8259-4F38-A8E7-05B2329F1F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877" y="658570"/>
            <a:ext cx="4871002" cy="5540859"/>
          </a:xfrm>
        </p:spPr>
        <p:txBody>
          <a:bodyPr>
            <a:normAutofit/>
          </a:bodyPr>
          <a:lstStyle/>
          <a:p>
            <a:r>
              <a:rPr lang="en-NZ" dirty="0"/>
              <a:t>Your reactions will tell you everything…</a:t>
            </a:r>
          </a:p>
          <a:p>
            <a:pPr marL="514350" indent="-514350">
              <a:buFont typeface="+mj-lt"/>
              <a:buAutoNum type="arabicPeriod"/>
            </a:pPr>
            <a:r>
              <a:rPr lang="en-NZ" dirty="0">
                <a:solidFill>
                  <a:schemeClr val="bg1"/>
                </a:solidFill>
              </a:rPr>
              <a:t>What happens when no one notices?</a:t>
            </a:r>
          </a:p>
        </p:txBody>
      </p:sp>
    </p:spTree>
    <p:extLst>
      <p:ext uri="{BB962C8B-B14F-4D97-AF65-F5344CB8AC3E}">
        <p14:creationId xmlns:p14="http://schemas.microsoft.com/office/powerpoint/2010/main" val="39273343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192723D-8259-4F38-A8E7-05B2329F1F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877" y="658570"/>
            <a:ext cx="4871002" cy="5540859"/>
          </a:xfrm>
        </p:spPr>
        <p:txBody>
          <a:bodyPr>
            <a:normAutofit/>
          </a:bodyPr>
          <a:lstStyle/>
          <a:p>
            <a:r>
              <a:rPr lang="en-NZ" dirty="0"/>
              <a:t>Your reactions will tell you everything…</a:t>
            </a:r>
          </a:p>
          <a:p>
            <a:pPr marL="514350" indent="-514350">
              <a:buFont typeface="+mj-lt"/>
              <a:buAutoNum type="arabicPeriod"/>
            </a:pPr>
            <a:r>
              <a:rPr lang="en-NZ" dirty="0"/>
              <a:t>What happens when no one notices?</a:t>
            </a:r>
          </a:p>
        </p:txBody>
      </p:sp>
      <p:pic>
        <p:nvPicPr>
          <p:cNvPr id="2052" name="Picture 4" descr="Image result for no one noticed">
            <a:extLst>
              <a:ext uri="{FF2B5EF4-FFF2-40B4-BE49-F238E27FC236}">
                <a16:creationId xmlns:a16="http://schemas.microsoft.com/office/drawing/2014/main" id="{23269EDD-F4AD-4BFC-89C2-63920FE100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771" y="2459935"/>
            <a:ext cx="66675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7407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12CE0F-3961-45BD-BF8A-CCE302DDF81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Make me a Servant</a:t>
            </a:r>
            <a:endParaRPr lang="en-NZ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DEE7E8-C925-42E2-99EF-FC2CFCEB5C2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413078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192723D-8259-4F38-A8E7-05B2329F1F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877" y="658570"/>
            <a:ext cx="4871002" cy="5540859"/>
          </a:xfrm>
        </p:spPr>
        <p:txBody>
          <a:bodyPr>
            <a:normAutofit lnSpcReduction="10000"/>
          </a:bodyPr>
          <a:lstStyle/>
          <a:p>
            <a:r>
              <a:rPr lang="en-NZ" dirty="0"/>
              <a:t>Your reactions will tell you everything…</a:t>
            </a:r>
          </a:p>
          <a:p>
            <a:pPr marL="514350" indent="-514350">
              <a:buFont typeface="+mj-lt"/>
              <a:buAutoNum type="arabicPeriod"/>
            </a:pPr>
            <a:r>
              <a:rPr lang="en-NZ" dirty="0"/>
              <a:t>What happens when no one notices?</a:t>
            </a:r>
          </a:p>
          <a:p>
            <a:pPr marL="514350" indent="-514350">
              <a:buFont typeface="+mj-lt"/>
              <a:buAutoNum type="arabicPeriod"/>
            </a:pPr>
            <a:r>
              <a:rPr lang="en-NZ" dirty="0"/>
              <a:t>No one says, “Thank you”?</a:t>
            </a:r>
          </a:p>
          <a:p>
            <a:pPr marL="514350" indent="-514350">
              <a:buFont typeface="+mj-lt"/>
              <a:buAutoNum type="arabicPeriod"/>
            </a:pPr>
            <a:r>
              <a:rPr lang="en-NZ" dirty="0">
                <a:solidFill>
                  <a:schemeClr val="bg1"/>
                </a:solidFill>
              </a:rPr>
              <a:t>Someone redoes the job as if it has never been done?</a:t>
            </a:r>
          </a:p>
          <a:p>
            <a:pPr marL="514350" indent="-514350">
              <a:buFont typeface="+mj-lt"/>
              <a:buAutoNum type="arabicPeriod"/>
            </a:pPr>
            <a:r>
              <a:rPr lang="en-NZ" dirty="0">
                <a:solidFill>
                  <a:schemeClr val="bg1"/>
                </a:solidFill>
              </a:rPr>
              <a:t>When you are told, “It’s not good enough”?</a:t>
            </a:r>
          </a:p>
          <a:p>
            <a:pPr marL="514350" indent="-514350">
              <a:buFont typeface="+mj-lt"/>
              <a:buAutoNum type="arabicPeriod"/>
            </a:pPr>
            <a:r>
              <a:rPr lang="en-NZ" dirty="0">
                <a:solidFill>
                  <a:schemeClr val="bg1"/>
                </a:solidFill>
              </a:rPr>
              <a:t>When you are treated as if you are invisible?</a:t>
            </a:r>
          </a:p>
          <a:p>
            <a:pPr marL="514350" indent="-514350">
              <a:buFont typeface="+mj-lt"/>
              <a:buAutoNum type="arabicPeriod"/>
            </a:pPr>
            <a:r>
              <a:rPr lang="en-NZ" dirty="0">
                <a:solidFill>
                  <a:schemeClr val="bg1"/>
                </a:solidFill>
              </a:rPr>
              <a:t>When what you have done upsets others?</a:t>
            </a:r>
          </a:p>
        </p:txBody>
      </p:sp>
      <p:pic>
        <p:nvPicPr>
          <p:cNvPr id="10242" name="Picture 2" descr="Image result for ungrateful">
            <a:extLst>
              <a:ext uri="{FF2B5EF4-FFF2-40B4-BE49-F238E27FC236}">
                <a16:creationId xmlns:a16="http://schemas.microsoft.com/office/drawing/2014/main" id="{F17D70D4-66C3-41D6-8EC0-A91B88E633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93" r="38388"/>
          <a:stretch/>
        </p:blipFill>
        <p:spPr bwMode="auto">
          <a:xfrm>
            <a:off x="5934801" y="1039467"/>
            <a:ext cx="2258719" cy="438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60611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192723D-8259-4F38-A8E7-05B2329F1F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877" y="658570"/>
            <a:ext cx="4871002" cy="5540859"/>
          </a:xfrm>
        </p:spPr>
        <p:txBody>
          <a:bodyPr>
            <a:normAutofit/>
          </a:bodyPr>
          <a:lstStyle/>
          <a:p>
            <a:r>
              <a:rPr lang="en-NZ" dirty="0"/>
              <a:t>Your reactions will tell you everything…</a:t>
            </a:r>
          </a:p>
          <a:p>
            <a:pPr marL="514350" indent="-514350">
              <a:buFont typeface="+mj-lt"/>
              <a:buAutoNum type="arabicPeriod"/>
            </a:pPr>
            <a:r>
              <a:rPr lang="en-NZ" dirty="0"/>
              <a:t>What happens when no one notices?</a:t>
            </a:r>
          </a:p>
          <a:p>
            <a:pPr marL="514350" indent="-514350">
              <a:buFont typeface="+mj-lt"/>
              <a:buAutoNum type="arabicPeriod"/>
            </a:pPr>
            <a:r>
              <a:rPr lang="en-NZ" dirty="0"/>
              <a:t>No one says, “Thank you”?</a:t>
            </a:r>
          </a:p>
          <a:p>
            <a:pPr marL="514350" indent="-514350">
              <a:buFont typeface="+mj-lt"/>
              <a:buAutoNum type="arabicPeriod"/>
            </a:pPr>
            <a:r>
              <a:rPr lang="en-NZ" dirty="0"/>
              <a:t>Someone redoes the job as if it has never been done?</a:t>
            </a:r>
          </a:p>
        </p:txBody>
      </p:sp>
      <p:pic>
        <p:nvPicPr>
          <p:cNvPr id="3078" name="Picture 6" descr="Image result for man ironing cartoon">
            <a:extLst>
              <a:ext uri="{FF2B5EF4-FFF2-40B4-BE49-F238E27FC236}">
                <a16:creationId xmlns:a16="http://schemas.microsoft.com/office/drawing/2014/main" id="{F086E468-3E20-49EE-9C3B-19B84DF107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4089" y="1678223"/>
            <a:ext cx="3517034" cy="4192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13339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192723D-8259-4F38-A8E7-05B2329F1F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877" y="658570"/>
            <a:ext cx="4871002" cy="5540859"/>
          </a:xfrm>
        </p:spPr>
        <p:txBody>
          <a:bodyPr>
            <a:normAutofit/>
          </a:bodyPr>
          <a:lstStyle/>
          <a:p>
            <a:r>
              <a:rPr lang="en-NZ" dirty="0"/>
              <a:t>Your reactions will tell you everything…</a:t>
            </a:r>
          </a:p>
          <a:p>
            <a:pPr marL="514350" indent="-514350">
              <a:buFont typeface="+mj-lt"/>
              <a:buAutoNum type="arabicPeriod"/>
            </a:pPr>
            <a:r>
              <a:rPr lang="en-NZ" dirty="0"/>
              <a:t>What happens when no one notices?</a:t>
            </a:r>
          </a:p>
          <a:p>
            <a:pPr marL="514350" indent="-514350">
              <a:buFont typeface="+mj-lt"/>
              <a:buAutoNum type="arabicPeriod"/>
            </a:pPr>
            <a:r>
              <a:rPr lang="en-NZ" dirty="0"/>
              <a:t>No one says, “Thank you”?</a:t>
            </a:r>
          </a:p>
          <a:p>
            <a:pPr marL="514350" indent="-514350">
              <a:buFont typeface="+mj-lt"/>
              <a:buAutoNum type="arabicPeriod"/>
            </a:pPr>
            <a:r>
              <a:rPr lang="en-NZ" dirty="0"/>
              <a:t>Someone redoes the job as if it has never been done?</a:t>
            </a:r>
          </a:p>
          <a:p>
            <a:pPr marL="514350" indent="-514350">
              <a:buFont typeface="+mj-lt"/>
              <a:buAutoNum type="arabicPeriod"/>
            </a:pPr>
            <a:r>
              <a:rPr lang="en-NZ" dirty="0"/>
              <a:t>When you are told, “It’s not good enough”?</a:t>
            </a:r>
          </a:p>
        </p:txBody>
      </p:sp>
      <p:pic>
        <p:nvPicPr>
          <p:cNvPr id="13314" name="Picture 2" descr="Image result for do over">
            <a:extLst>
              <a:ext uri="{FF2B5EF4-FFF2-40B4-BE49-F238E27FC236}">
                <a16:creationId xmlns:a16="http://schemas.microsoft.com/office/drawing/2014/main" id="{FC774942-3726-42BE-86AF-593B31E66F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98"/>
          <a:stretch/>
        </p:blipFill>
        <p:spPr bwMode="auto">
          <a:xfrm>
            <a:off x="5260102" y="2337560"/>
            <a:ext cx="3526139" cy="244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34934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192723D-8259-4F38-A8E7-05B2329F1F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877" y="658570"/>
            <a:ext cx="4871002" cy="5540859"/>
          </a:xfrm>
        </p:spPr>
        <p:txBody>
          <a:bodyPr>
            <a:normAutofit/>
          </a:bodyPr>
          <a:lstStyle/>
          <a:p>
            <a:r>
              <a:rPr lang="en-NZ" dirty="0"/>
              <a:t>Your reactions will tell you everything…</a:t>
            </a:r>
          </a:p>
          <a:p>
            <a:pPr marL="514350" indent="-514350">
              <a:buFont typeface="+mj-lt"/>
              <a:buAutoNum type="arabicPeriod"/>
            </a:pPr>
            <a:r>
              <a:rPr lang="en-NZ" dirty="0"/>
              <a:t>What happens when no one notices?</a:t>
            </a:r>
          </a:p>
          <a:p>
            <a:pPr marL="514350" indent="-514350">
              <a:buFont typeface="+mj-lt"/>
              <a:buAutoNum type="arabicPeriod"/>
            </a:pPr>
            <a:r>
              <a:rPr lang="en-NZ" dirty="0"/>
              <a:t>No one says, “Thank you”?</a:t>
            </a:r>
          </a:p>
          <a:p>
            <a:pPr marL="514350" indent="-514350">
              <a:buFont typeface="+mj-lt"/>
              <a:buAutoNum type="arabicPeriod"/>
            </a:pPr>
            <a:r>
              <a:rPr lang="en-NZ" dirty="0"/>
              <a:t>Someone redoes the job as if it has never been done?</a:t>
            </a:r>
          </a:p>
          <a:p>
            <a:pPr marL="514350" indent="-514350">
              <a:buFont typeface="+mj-lt"/>
              <a:buAutoNum type="arabicPeriod"/>
            </a:pPr>
            <a:r>
              <a:rPr lang="en-NZ" dirty="0"/>
              <a:t>When you are told, “It’s not good enough”?</a:t>
            </a:r>
          </a:p>
          <a:p>
            <a:pPr marL="514350" indent="-514350">
              <a:buFont typeface="+mj-lt"/>
              <a:buAutoNum type="arabicPeriod"/>
            </a:pPr>
            <a:r>
              <a:rPr lang="en-NZ" dirty="0"/>
              <a:t>When you are treated as if you are invisible?</a:t>
            </a:r>
          </a:p>
        </p:txBody>
      </p:sp>
      <p:pic>
        <p:nvPicPr>
          <p:cNvPr id="12290" name="Picture 2" descr="Image result for ignore">
            <a:extLst>
              <a:ext uri="{FF2B5EF4-FFF2-40B4-BE49-F238E27FC236}">
                <a16:creationId xmlns:a16="http://schemas.microsoft.com/office/drawing/2014/main" id="{E1CD68D3-0DF2-4333-BEB0-D6EEA33E3B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89" r="12524"/>
          <a:stretch/>
        </p:blipFill>
        <p:spPr bwMode="auto">
          <a:xfrm>
            <a:off x="5478997" y="1831037"/>
            <a:ext cx="3101009" cy="3191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50241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BA8169B-FA2A-4E54-92FF-A83F164714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NZ" sz="5400" dirty="0"/>
              <a:t>What to Do</a:t>
            </a:r>
          </a:p>
        </p:txBody>
      </p:sp>
    </p:spTree>
    <p:extLst>
      <p:ext uri="{BB962C8B-B14F-4D97-AF65-F5344CB8AC3E}">
        <p14:creationId xmlns:p14="http://schemas.microsoft.com/office/powerpoint/2010/main" val="12746392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192723D-8259-4F38-A8E7-05B2329F1F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636104"/>
            <a:ext cx="3943350" cy="5540859"/>
          </a:xfrm>
        </p:spPr>
        <p:txBody>
          <a:bodyPr>
            <a:normAutofit/>
          </a:bodyPr>
          <a:lstStyle/>
          <a:p>
            <a:r>
              <a:rPr lang="en-NZ" dirty="0"/>
              <a:t>What a servant of Christ does…</a:t>
            </a:r>
          </a:p>
          <a:p>
            <a:pPr marL="514350" indent="-514350">
              <a:buFont typeface="+mj-lt"/>
              <a:buAutoNum type="arabicPeriod"/>
            </a:pPr>
            <a:r>
              <a:rPr lang="en-NZ" dirty="0"/>
              <a:t>Loves others as Christ loves them </a:t>
            </a:r>
            <a:r>
              <a:rPr lang="en-NZ" sz="2000" dirty="0"/>
              <a:t>(Jn.13:34-35)</a:t>
            </a:r>
          </a:p>
          <a:p>
            <a:pPr marL="514350" indent="-514350">
              <a:buFont typeface="+mj-lt"/>
              <a:buAutoNum type="arabicPeriod"/>
            </a:pPr>
            <a:r>
              <a:rPr lang="en-NZ" dirty="0"/>
              <a:t>Puts the spiritual needs of others first</a:t>
            </a:r>
          </a:p>
          <a:p>
            <a:pPr marL="514350" indent="-514350">
              <a:buFont typeface="+mj-lt"/>
              <a:buAutoNum type="arabicPeriod"/>
            </a:pPr>
            <a:r>
              <a:rPr lang="en-NZ" dirty="0"/>
              <a:t>Does no harm</a:t>
            </a:r>
          </a:p>
          <a:p>
            <a:pPr marL="514350" indent="-514350">
              <a:buFont typeface="+mj-lt"/>
              <a:buAutoNum type="arabicPeriod"/>
            </a:pPr>
            <a:r>
              <a:rPr lang="en-NZ" dirty="0"/>
              <a:t>Happy to be last</a:t>
            </a:r>
          </a:p>
          <a:p>
            <a:pPr marL="514350" indent="-514350">
              <a:buFont typeface="+mj-lt"/>
              <a:buAutoNum type="arabicPeriod"/>
            </a:pPr>
            <a:r>
              <a:rPr lang="en-NZ" dirty="0"/>
              <a:t>Does not exalt themselves</a:t>
            </a:r>
          </a:p>
          <a:p>
            <a:pPr marL="514350" indent="-514350">
              <a:buFont typeface="+mj-lt"/>
              <a:buAutoNum type="arabicPeriod"/>
            </a:pPr>
            <a:r>
              <a:rPr lang="en-NZ" dirty="0"/>
              <a:t>Does not desire to be the ‘chief’ servant</a:t>
            </a:r>
          </a:p>
          <a:p>
            <a:pPr marL="514350" indent="-514350">
              <a:buFont typeface="+mj-lt"/>
              <a:buAutoNum type="arabicPeriod"/>
            </a:pPr>
            <a:endParaRPr lang="en-NZ" dirty="0"/>
          </a:p>
          <a:p>
            <a:pPr marL="514350" indent="-514350">
              <a:buFont typeface="+mj-lt"/>
              <a:buAutoNum type="arabicPeriod"/>
            </a:pPr>
            <a:endParaRPr lang="en-NZ" dirty="0"/>
          </a:p>
        </p:txBody>
      </p:sp>
      <p:pic>
        <p:nvPicPr>
          <p:cNvPr id="8194" name="Picture 2" descr="Image result for needy bible">
            <a:extLst>
              <a:ext uri="{FF2B5EF4-FFF2-40B4-BE49-F238E27FC236}">
                <a16:creationId xmlns:a16="http://schemas.microsoft.com/office/drawing/2014/main" id="{EE80FB11-04A9-4285-8657-DCDB4D4A30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150" y="1338471"/>
            <a:ext cx="4253946" cy="4253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27912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192723D-8259-4F38-A8E7-05B2329F1F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624" y="658570"/>
            <a:ext cx="4566202" cy="57193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NZ" sz="2400" dirty="0"/>
              <a:t>Matthew 25:34-40</a:t>
            </a:r>
          </a:p>
          <a:p>
            <a:pPr marL="0" indent="0">
              <a:buNone/>
            </a:pPr>
            <a:r>
              <a:rPr lang="en-NZ" sz="2400" b="1" baseline="30000" dirty="0"/>
              <a:t>34</a:t>
            </a:r>
            <a:r>
              <a:rPr lang="en-NZ" sz="2400" dirty="0"/>
              <a:t>“Then the King will say to those on His right, ‘Come, you who are blessed of My Father, inherit the kingdom prepared for you from the foundation of the world. </a:t>
            </a:r>
            <a:r>
              <a:rPr lang="en-NZ" sz="2400" b="1" baseline="30000" dirty="0"/>
              <a:t>35</a:t>
            </a:r>
            <a:r>
              <a:rPr lang="en-NZ" sz="2400" dirty="0"/>
              <a:t>For I was hungry, and you gave Me </a:t>
            </a:r>
            <a:r>
              <a:rPr lang="en-NZ" sz="2400" i="1" dirty="0"/>
              <a:t>something</a:t>
            </a:r>
            <a:r>
              <a:rPr lang="en-NZ" sz="2400" dirty="0"/>
              <a:t> to eat; I was thirsty, and you gave Me </a:t>
            </a:r>
            <a:r>
              <a:rPr lang="en-NZ" sz="2400" i="1" dirty="0"/>
              <a:t>something</a:t>
            </a:r>
            <a:r>
              <a:rPr lang="en-NZ" sz="2400" dirty="0"/>
              <a:t> to drink; I was a stranger, and you invited Me in; </a:t>
            </a:r>
            <a:r>
              <a:rPr lang="en-NZ" sz="2400" b="1" baseline="30000" dirty="0"/>
              <a:t>36 </a:t>
            </a:r>
            <a:r>
              <a:rPr lang="en-NZ" sz="2400" dirty="0"/>
              <a:t>naked, and you clothed Me; I was sick, and you visited Me; I was in prison, and you came to Me.’ </a:t>
            </a:r>
            <a:r>
              <a:rPr lang="en-NZ" sz="2400" b="1" baseline="30000" dirty="0"/>
              <a:t> </a:t>
            </a:r>
            <a:r>
              <a:rPr lang="en-NZ" sz="1200" dirty="0"/>
              <a:t>(NASB95)</a:t>
            </a:r>
          </a:p>
        </p:txBody>
      </p:sp>
      <p:pic>
        <p:nvPicPr>
          <p:cNvPr id="9" name="Picture 2" descr="https://presbyterydecristo.org/wp-content/uploads/2015/05/matthew-25.jpg">
            <a:extLst>
              <a:ext uri="{FF2B5EF4-FFF2-40B4-BE49-F238E27FC236}">
                <a16:creationId xmlns:a16="http://schemas.microsoft.com/office/drawing/2014/main" id="{4F95807F-B4F3-438F-9820-914929C95D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75"/>
          <a:stretch/>
        </p:blipFill>
        <p:spPr bwMode="auto">
          <a:xfrm>
            <a:off x="5062330" y="483407"/>
            <a:ext cx="3484490" cy="1640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Image result for needy bible">
            <a:extLst>
              <a:ext uri="{FF2B5EF4-FFF2-40B4-BE49-F238E27FC236}">
                <a16:creationId xmlns:a16="http://schemas.microsoft.com/office/drawing/2014/main" id="{38586315-F8C2-473F-B374-76FCA2CCD9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799" y="2123994"/>
            <a:ext cx="3553732" cy="3589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63272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192723D-8259-4F38-A8E7-05B2329F1F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624" y="658570"/>
            <a:ext cx="4639941" cy="57193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NZ" sz="2400" dirty="0"/>
              <a:t>Matthew 25:34-40</a:t>
            </a:r>
          </a:p>
          <a:p>
            <a:pPr marL="0" indent="0">
              <a:buNone/>
            </a:pPr>
            <a:r>
              <a:rPr lang="en-NZ" sz="2400" dirty="0"/>
              <a:t> </a:t>
            </a:r>
            <a:r>
              <a:rPr lang="en-NZ" sz="2400" b="1" baseline="30000" dirty="0"/>
              <a:t>37 </a:t>
            </a:r>
            <a:r>
              <a:rPr lang="en-NZ" sz="2400" dirty="0"/>
              <a:t>Then the righteous will answer Him, ‘Lord, when did we see You hungry, and feed You, or thirsty, and give You </a:t>
            </a:r>
            <a:r>
              <a:rPr lang="en-NZ" sz="2400" i="1" dirty="0"/>
              <a:t>something</a:t>
            </a:r>
            <a:r>
              <a:rPr lang="en-NZ" sz="2400" dirty="0"/>
              <a:t> to drink? </a:t>
            </a:r>
            <a:r>
              <a:rPr lang="en-NZ" sz="2400" b="1" baseline="30000" dirty="0"/>
              <a:t>38</a:t>
            </a:r>
            <a:r>
              <a:rPr lang="en-NZ" sz="2400" dirty="0"/>
              <a:t>And when did we see You a stranger, and invite You in, or naked, and clothe You? </a:t>
            </a:r>
            <a:r>
              <a:rPr lang="en-NZ" sz="2400" b="1" baseline="30000" dirty="0"/>
              <a:t>39 </a:t>
            </a:r>
            <a:r>
              <a:rPr lang="en-NZ" sz="2400" dirty="0"/>
              <a:t>When did we see You sick, or in prison, and come to You?’ </a:t>
            </a:r>
            <a:r>
              <a:rPr lang="en-NZ" sz="2400" b="1" baseline="30000" dirty="0"/>
              <a:t>40 </a:t>
            </a:r>
            <a:r>
              <a:rPr lang="en-NZ" sz="2400" dirty="0"/>
              <a:t>The King will answer and say to them, ‘Truly I say to you, to the extent that you did it to one of these brothers of Mine, </a:t>
            </a:r>
            <a:r>
              <a:rPr lang="en-NZ" sz="2400" i="1" dirty="0"/>
              <a:t>even</a:t>
            </a:r>
            <a:r>
              <a:rPr lang="en-NZ" sz="2400" dirty="0"/>
              <a:t> the least </a:t>
            </a:r>
            <a:r>
              <a:rPr lang="en-NZ" sz="2400" i="1" dirty="0"/>
              <a:t>of them</a:t>
            </a:r>
            <a:r>
              <a:rPr lang="en-NZ" sz="2400" dirty="0"/>
              <a:t>, you did it to Me.’</a:t>
            </a:r>
            <a:r>
              <a:rPr lang="en-NZ" sz="1200" dirty="0"/>
              <a:t> (NASB95)</a:t>
            </a:r>
          </a:p>
        </p:txBody>
      </p:sp>
      <p:pic>
        <p:nvPicPr>
          <p:cNvPr id="5" name="Picture 2" descr="Image result for needy bible">
            <a:extLst>
              <a:ext uri="{FF2B5EF4-FFF2-40B4-BE49-F238E27FC236}">
                <a16:creationId xmlns:a16="http://schemas.microsoft.com/office/drawing/2014/main" id="{6CDBDF59-15BD-49F2-A72A-AA7844D5BB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0644" y="2123994"/>
            <a:ext cx="3553732" cy="3589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presbyterydecristo.org/wp-content/uploads/2015/05/matthew-25.jpg">
            <a:extLst>
              <a:ext uri="{FF2B5EF4-FFF2-40B4-BE49-F238E27FC236}">
                <a16:creationId xmlns:a16="http://schemas.microsoft.com/office/drawing/2014/main" id="{A558E59B-0DF8-4B48-A0CC-1AE800E4DC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75"/>
          <a:stretch/>
        </p:blipFill>
        <p:spPr bwMode="auto">
          <a:xfrm>
            <a:off x="5062330" y="483407"/>
            <a:ext cx="3484490" cy="1640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56417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B951B4-AB75-4AE4-9DB7-E91395B27C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887897"/>
            <a:ext cx="7886700" cy="528906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sz="5400" dirty="0"/>
          </a:p>
          <a:p>
            <a:pPr marL="0" indent="0">
              <a:buNone/>
            </a:pPr>
            <a:endParaRPr lang="en-US" sz="5400" dirty="0"/>
          </a:p>
          <a:p>
            <a:pPr marL="0" indent="0" algn="ctr">
              <a:buNone/>
            </a:pPr>
            <a:r>
              <a:rPr lang="en-US" sz="5400" dirty="0"/>
              <a:t>Where do I begin?</a:t>
            </a:r>
          </a:p>
          <a:p>
            <a:pPr marL="0" indent="0" algn="ctr">
              <a:buNone/>
            </a:pPr>
            <a:endParaRPr lang="en-US" sz="5400" dirty="0"/>
          </a:p>
          <a:p>
            <a:pPr marL="0" indent="0" algn="ctr">
              <a:buNone/>
            </a:pPr>
            <a:r>
              <a:rPr lang="en-US" sz="5400" dirty="0"/>
              <a:t>Becoming a servant of Christ begins when we put on Christ in baptism…</a:t>
            </a:r>
            <a:endParaRPr lang="en-NZ" sz="5400" dirty="0"/>
          </a:p>
        </p:txBody>
      </p:sp>
    </p:spTree>
    <p:extLst>
      <p:ext uri="{BB962C8B-B14F-4D97-AF65-F5344CB8AC3E}">
        <p14:creationId xmlns:p14="http://schemas.microsoft.com/office/powerpoint/2010/main" val="31856230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tangle 77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4000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0" name="Picture 79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2" name="Freeform: Shape 81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5410" y="-3970"/>
            <a:ext cx="7748362" cy="6874811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140" name="Picture 2" descr="Related image">
            <a:extLst>
              <a:ext uri="{FF2B5EF4-FFF2-40B4-BE49-F238E27FC236}">
                <a16:creationId xmlns:a16="http://schemas.microsoft.com/office/drawing/2014/main" id="{D5EFB328-82B9-4597-963C-95695FA132F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8858" y="1585303"/>
            <a:ext cx="5421465" cy="3687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FD7F9128-1D6B-4D50-8103-A134C882AF19}"/>
              </a:ext>
            </a:extLst>
          </p:cNvPr>
          <p:cNvSpPr txBox="1">
            <a:spLocks/>
          </p:cNvSpPr>
          <p:nvPr/>
        </p:nvSpPr>
        <p:spPr>
          <a:xfrm>
            <a:off x="456940" y="4775533"/>
            <a:ext cx="7886700" cy="10071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sz="3200" dirty="0"/>
              <a:t>Acts 22:16</a:t>
            </a:r>
          </a:p>
          <a:p>
            <a:r>
              <a:rPr lang="en-NZ" sz="3200" b="1" baseline="30000" dirty="0"/>
              <a:t>16 </a:t>
            </a:r>
            <a:r>
              <a:rPr lang="en-NZ" sz="3200" dirty="0"/>
              <a:t>Now why do you delay? Get up and be baptized, and wash away your sins, calling on His name.’ (NASB95)</a:t>
            </a:r>
          </a:p>
        </p:txBody>
      </p:sp>
    </p:spTree>
    <p:extLst>
      <p:ext uri="{BB962C8B-B14F-4D97-AF65-F5344CB8AC3E}">
        <p14:creationId xmlns:p14="http://schemas.microsoft.com/office/powerpoint/2010/main" val="13156532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Image result for servant leadership">
            <a:extLst>
              <a:ext uri="{FF2B5EF4-FFF2-40B4-BE49-F238E27FC236}">
                <a16:creationId xmlns:a16="http://schemas.microsoft.com/office/drawing/2014/main" id="{6667FB47-C6F7-4AF3-A650-75EB6B50030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07" y="699639"/>
            <a:ext cx="3607076" cy="2365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A8A3BB4-E259-4C20-B071-32D2FC3102E0}"/>
              </a:ext>
            </a:extLst>
          </p:cNvPr>
          <p:cNvSpPr txBox="1">
            <a:spLocks/>
          </p:cNvSpPr>
          <p:nvPr/>
        </p:nvSpPr>
        <p:spPr>
          <a:xfrm>
            <a:off x="628650" y="3429000"/>
            <a:ext cx="7886700" cy="2747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dirty="0"/>
              <a:t>A lot has been said about “Servant Leadership.”</a:t>
            </a:r>
          </a:p>
          <a:p>
            <a:r>
              <a:rPr lang="en-NZ" dirty="0"/>
              <a:t>I am not doubting anyone’s sincerity. </a:t>
            </a:r>
          </a:p>
          <a:p>
            <a:r>
              <a:rPr lang="en-NZ" dirty="0"/>
              <a:t>But I can’t help but wonder if the word, “Leadership” is the greater motivation.</a:t>
            </a:r>
          </a:p>
          <a:p>
            <a:r>
              <a:rPr lang="en-NZ" dirty="0"/>
              <a:t>Let’s face it—No one ever went out of their way to a attend a “Servant” seminar, unless they were absolutely desperate for a job.</a:t>
            </a:r>
          </a:p>
        </p:txBody>
      </p:sp>
    </p:spTree>
    <p:extLst>
      <p:ext uri="{BB962C8B-B14F-4D97-AF65-F5344CB8AC3E}">
        <p14:creationId xmlns:p14="http://schemas.microsoft.com/office/powerpoint/2010/main" val="23934263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AED056-FC3E-413C-8AFF-1851711F66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NZ" sz="5400" dirty="0"/>
              <a:t>What does a </a:t>
            </a:r>
          </a:p>
          <a:p>
            <a:pPr marL="0" indent="0">
              <a:buNone/>
            </a:pPr>
            <a:r>
              <a:rPr lang="en-NZ" sz="5400" dirty="0"/>
              <a:t>“Servant” look like?</a:t>
            </a:r>
          </a:p>
        </p:txBody>
      </p:sp>
    </p:spTree>
    <p:extLst>
      <p:ext uri="{BB962C8B-B14F-4D97-AF65-F5344CB8AC3E}">
        <p14:creationId xmlns:p14="http://schemas.microsoft.com/office/powerpoint/2010/main" val="7389804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53BB5D57-6178-4F62-B472-0312F6D95A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674E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4C61BD32-7542-4D52-BA5A-3ADE869BF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Image result for servant">
            <a:extLst>
              <a:ext uri="{FF2B5EF4-FFF2-40B4-BE49-F238E27FC236}">
                <a16:creationId xmlns:a16="http://schemas.microsoft.com/office/drawing/2014/main" id="{4CB4C87B-6394-471F-B768-1D336D32CA2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857" y="1124347"/>
            <a:ext cx="8066286" cy="4609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16575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elated image">
            <a:extLst>
              <a:ext uri="{FF2B5EF4-FFF2-40B4-BE49-F238E27FC236}">
                <a16:creationId xmlns:a16="http://schemas.microsoft.com/office/drawing/2014/main" id="{D0A1B0DB-EFD4-412B-B7E8-E87D27E372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80" r="15681"/>
          <a:stretch/>
        </p:blipFill>
        <p:spPr bwMode="auto">
          <a:xfrm>
            <a:off x="2819399" y="1"/>
            <a:ext cx="63246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5" name="Picture 134">
            <a:extLst>
              <a:ext uri="{FF2B5EF4-FFF2-40B4-BE49-F238E27FC236}">
                <a16:creationId xmlns:a16="http://schemas.microsoft.com/office/drawing/2014/main" id="{19AE98B8-B73A-4724-B639-017087F92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00"/>
          <a:stretch/>
        </p:blipFill>
        <p:spPr>
          <a:xfrm flipH="1">
            <a:off x="-1" y="1"/>
            <a:ext cx="9143999" cy="6858000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738AF2E-67FC-4F11-90C4-6BB553167F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244" y="1447447"/>
            <a:ext cx="2600738" cy="4410014"/>
          </a:xfrm>
        </p:spPr>
        <p:txBody>
          <a:bodyPr anchor="b">
            <a:noAutofit/>
          </a:bodyPr>
          <a:lstStyle/>
          <a:p>
            <a:pPr marL="0" indent="0">
              <a:buNone/>
            </a:pPr>
            <a:r>
              <a:rPr lang="en-US" sz="4000" dirty="0">
                <a:solidFill>
                  <a:srgbClr val="000000"/>
                </a:solidFill>
              </a:rPr>
              <a:t>A wise man said, “No one minds being a servant, until you’re treated like one.”</a:t>
            </a:r>
            <a:endParaRPr lang="en-NZ" sz="4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4555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Image result for servant">
            <a:extLst>
              <a:ext uri="{FF2B5EF4-FFF2-40B4-BE49-F238E27FC236}">
                <a16:creationId xmlns:a16="http://schemas.microsoft.com/office/drawing/2014/main" id="{37A8B780-39B7-436F-B45A-683D224E369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346" y="643467"/>
            <a:ext cx="5895307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71348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Image result for servant jesus">
            <a:extLst>
              <a:ext uri="{FF2B5EF4-FFF2-40B4-BE49-F238E27FC236}">
                <a16:creationId xmlns:a16="http://schemas.microsoft.com/office/drawing/2014/main" id="{E31C33D2-7E9D-4BCA-A759-38A6B5869F4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948"/>
          <a:stretch/>
        </p:blipFill>
        <p:spPr bwMode="auto">
          <a:xfrm>
            <a:off x="357757" y="1466069"/>
            <a:ext cx="3592375" cy="3841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520DC46-A38A-471E-8826-E9EBA49C5EDA}"/>
              </a:ext>
            </a:extLst>
          </p:cNvPr>
          <p:cNvSpPr txBox="1">
            <a:spLocks/>
          </p:cNvSpPr>
          <p:nvPr/>
        </p:nvSpPr>
        <p:spPr>
          <a:xfrm>
            <a:off x="3950133" y="596348"/>
            <a:ext cx="4836107" cy="55806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NZ" dirty="0"/>
          </a:p>
          <a:p>
            <a:pPr marL="0" indent="0" algn="ctr">
              <a:buNone/>
            </a:pPr>
            <a:r>
              <a:rPr lang="en-NZ" sz="8000" dirty="0"/>
              <a:t>How </a:t>
            </a:r>
          </a:p>
          <a:p>
            <a:pPr marL="0" indent="0" algn="ctr">
              <a:buNone/>
            </a:pPr>
            <a:r>
              <a:rPr lang="en-NZ" sz="8000" dirty="0"/>
              <a:t>Jesus </a:t>
            </a:r>
          </a:p>
          <a:p>
            <a:pPr marL="0" indent="0" algn="ctr">
              <a:buNone/>
            </a:pPr>
            <a:r>
              <a:rPr lang="en-NZ" sz="8000" dirty="0"/>
              <a:t>saw himself</a:t>
            </a:r>
          </a:p>
          <a:p>
            <a:endParaRPr lang="en-NZ" sz="2400" dirty="0"/>
          </a:p>
          <a:p>
            <a:endParaRPr lang="en-NZ" sz="2400" dirty="0"/>
          </a:p>
        </p:txBody>
      </p:sp>
    </p:spTree>
    <p:extLst>
      <p:ext uri="{BB962C8B-B14F-4D97-AF65-F5344CB8AC3E}">
        <p14:creationId xmlns:p14="http://schemas.microsoft.com/office/powerpoint/2010/main" val="9629770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Image result for servant jesus">
            <a:extLst>
              <a:ext uri="{FF2B5EF4-FFF2-40B4-BE49-F238E27FC236}">
                <a16:creationId xmlns:a16="http://schemas.microsoft.com/office/drawing/2014/main" id="{E31C33D2-7E9D-4BCA-A759-38A6B5869F4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948"/>
          <a:stretch/>
        </p:blipFill>
        <p:spPr bwMode="auto">
          <a:xfrm>
            <a:off x="357757" y="1466069"/>
            <a:ext cx="3592375" cy="3841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520DC46-A38A-471E-8826-E9EBA49C5EDA}"/>
              </a:ext>
            </a:extLst>
          </p:cNvPr>
          <p:cNvSpPr txBox="1">
            <a:spLocks/>
          </p:cNvSpPr>
          <p:nvPr/>
        </p:nvSpPr>
        <p:spPr>
          <a:xfrm>
            <a:off x="3950133" y="596348"/>
            <a:ext cx="4836107" cy="558061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dirty="0"/>
              <a:t>Matthew 12:18-21</a:t>
            </a:r>
          </a:p>
          <a:p>
            <a:r>
              <a:rPr lang="en-NZ" b="1" baseline="30000" dirty="0"/>
              <a:t>18 </a:t>
            </a:r>
            <a:r>
              <a:rPr lang="en-NZ" dirty="0"/>
              <a:t>“</a:t>
            </a:r>
            <a:r>
              <a:rPr lang="en-NZ" cap="small" dirty="0"/>
              <a:t>Behold, My</a:t>
            </a:r>
            <a:r>
              <a:rPr lang="en-NZ" dirty="0"/>
              <a:t> </a:t>
            </a:r>
            <a:r>
              <a:rPr lang="en-NZ" cap="small" dirty="0"/>
              <a:t>Servant whom</a:t>
            </a:r>
            <a:r>
              <a:rPr lang="en-NZ" dirty="0"/>
              <a:t> I </a:t>
            </a:r>
            <a:r>
              <a:rPr lang="en-NZ" cap="small" dirty="0"/>
              <a:t>have chosen</a:t>
            </a:r>
            <a:r>
              <a:rPr lang="en-NZ" dirty="0"/>
              <a:t>;</a:t>
            </a:r>
            <a:br>
              <a:rPr lang="en-NZ" dirty="0"/>
            </a:br>
            <a:r>
              <a:rPr lang="en-NZ" cap="small" dirty="0"/>
              <a:t>My Beloved in whom My soul</a:t>
            </a:r>
            <a:r>
              <a:rPr lang="en-NZ" dirty="0"/>
              <a:t> is </a:t>
            </a:r>
            <a:r>
              <a:rPr lang="en-NZ" cap="small" dirty="0"/>
              <a:t>well-pleased</a:t>
            </a:r>
            <a:r>
              <a:rPr lang="en-NZ" dirty="0"/>
              <a:t>;</a:t>
            </a:r>
            <a:br>
              <a:rPr lang="en-NZ" dirty="0"/>
            </a:br>
            <a:r>
              <a:rPr lang="en-NZ" dirty="0"/>
              <a:t>I </a:t>
            </a:r>
            <a:r>
              <a:rPr lang="en-NZ" cap="small" dirty="0"/>
              <a:t>will put My Spirit upon Him</a:t>
            </a:r>
            <a:r>
              <a:rPr lang="en-NZ" dirty="0"/>
              <a:t>,</a:t>
            </a:r>
            <a:br>
              <a:rPr lang="en-NZ" dirty="0"/>
            </a:br>
            <a:r>
              <a:rPr lang="en-NZ" cap="small" dirty="0"/>
              <a:t>And He shall proclaim</a:t>
            </a:r>
            <a:r>
              <a:rPr lang="en-NZ" dirty="0"/>
              <a:t> </a:t>
            </a:r>
            <a:r>
              <a:rPr lang="en-NZ" cap="small" dirty="0"/>
              <a:t>justice to the</a:t>
            </a:r>
            <a:r>
              <a:rPr lang="en-NZ" dirty="0"/>
              <a:t> </a:t>
            </a:r>
            <a:r>
              <a:rPr lang="en-NZ" cap="small" dirty="0"/>
              <a:t>Gentiles</a:t>
            </a:r>
            <a:r>
              <a:rPr lang="en-NZ" dirty="0"/>
              <a:t>.</a:t>
            </a:r>
            <a:br>
              <a:rPr lang="en-NZ" dirty="0"/>
            </a:br>
            <a:r>
              <a:rPr lang="en-NZ" b="1" baseline="30000" dirty="0"/>
              <a:t>19 </a:t>
            </a:r>
            <a:r>
              <a:rPr lang="en-NZ" dirty="0"/>
              <a:t>“</a:t>
            </a:r>
            <a:r>
              <a:rPr lang="en-NZ" cap="small" dirty="0"/>
              <a:t>He will not quarrel, nor cry out</a:t>
            </a:r>
            <a:r>
              <a:rPr lang="en-NZ" dirty="0"/>
              <a:t>;</a:t>
            </a:r>
            <a:br>
              <a:rPr lang="en-NZ" dirty="0"/>
            </a:br>
            <a:r>
              <a:rPr lang="en-NZ" cap="small" dirty="0"/>
              <a:t>Nor will anyone hear His voice in the streets</a:t>
            </a:r>
            <a:r>
              <a:rPr lang="en-NZ" dirty="0"/>
              <a:t>.</a:t>
            </a:r>
            <a:br>
              <a:rPr lang="en-NZ" dirty="0"/>
            </a:br>
            <a:r>
              <a:rPr lang="en-NZ" b="1" baseline="30000" dirty="0"/>
              <a:t>20 </a:t>
            </a:r>
            <a:r>
              <a:rPr lang="en-NZ" dirty="0"/>
              <a:t>“A </a:t>
            </a:r>
            <a:r>
              <a:rPr lang="en-NZ" cap="small" dirty="0"/>
              <a:t>battered reed He will not break off</a:t>
            </a:r>
            <a:r>
              <a:rPr lang="en-NZ" dirty="0"/>
              <a:t>,</a:t>
            </a:r>
            <a:br>
              <a:rPr lang="en-NZ" dirty="0"/>
            </a:br>
            <a:r>
              <a:rPr lang="en-NZ" cap="small" dirty="0"/>
              <a:t>And a smouldering wick He will not put out</a:t>
            </a:r>
            <a:r>
              <a:rPr lang="en-NZ" dirty="0"/>
              <a:t>,</a:t>
            </a:r>
            <a:br>
              <a:rPr lang="en-NZ" dirty="0"/>
            </a:br>
            <a:r>
              <a:rPr lang="en-NZ" cap="small" dirty="0"/>
              <a:t>Until He</a:t>
            </a:r>
            <a:r>
              <a:rPr lang="en-NZ" dirty="0"/>
              <a:t> </a:t>
            </a:r>
            <a:r>
              <a:rPr lang="en-NZ" cap="small" dirty="0"/>
              <a:t>leads</a:t>
            </a:r>
            <a:r>
              <a:rPr lang="en-NZ" dirty="0"/>
              <a:t> </a:t>
            </a:r>
            <a:r>
              <a:rPr lang="en-NZ" cap="small" dirty="0"/>
              <a:t>justice to victory</a:t>
            </a:r>
            <a:r>
              <a:rPr lang="en-NZ" dirty="0"/>
              <a:t>.</a:t>
            </a:r>
            <a:br>
              <a:rPr lang="en-NZ" dirty="0"/>
            </a:br>
            <a:r>
              <a:rPr lang="en-NZ" b="1" baseline="30000" dirty="0"/>
              <a:t>21 </a:t>
            </a:r>
            <a:r>
              <a:rPr lang="en-NZ" dirty="0"/>
              <a:t>“</a:t>
            </a:r>
            <a:r>
              <a:rPr lang="en-NZ" cap="small" dirty="0"/>
              <a:t>And in His name the</a:t>
            </a:r>
            <a:r>
              <a:rPr lang="en-NZ" dirty="0"/>
              <a:t> </a:t>
            </a:r>
            <a:r>
              <a:rPr lang="en-NZ" cap="small" dirty="0"/>
              <a:t>Gentiles will hope</a:t>
            </a:r>
            <a:r>
              <a:rPr lang="en-NZ" dirty="0"/>
              <a:t>.” </a:t>
            </a:r>
            <a:r>
              <a:rPr lang="en-NZ" sz="1900" dirty="0"/>
              <a:t>(NASB95)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00C2C89-46C7-4312-8F52-14A20D16ED90}"/>
              </a:ext>
            </a:extLst>
          </p:cNvPr>
          <p:cNvSpPr/>
          <p:nvPr/>
        </p:nvSpPr>
        <p:spPr>
          <a:xfrm>
            <a:off x="613926" y="5657924"/>
            <a:ext cx="28295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NZ" cap="small" dirty="0"/>
              <a:t>Jesus is quoting Isaiah 42:1-4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2821211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484</Words>
  <Application>Microsoft Office PowerPoint</Application>
  <PresentationFormat>On-screen Show (4:3)</PresentationFormat>
  <Paragraphs>82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Calibri Light</vt:lpstr>
      <vt:lpstr>Helvetica Neue</vt:lpstr>
      <vt:lpstr>Office Theme</vt:lpstr>
      <vt:lpstr>PowerPoint Presentation</vt:lpstr>
      <vt:lpstr>Make me a Servant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Make me a Servant</dc:title>
  <dc:creator>John</dc:creator>
  <cp:lastModifiedBy>John</cp:lastModifiedBy>
  <cp:revision>7</cp:revision>
  <dcterms:created xsi:type="dcterms:W3CDTF">2019-02-23T20:17:41Z</dcterms:created>
  <dcterms:modified xsi:type="dcterms:W3CDTF">2019-04-06T00:19:03Z</dcterms:modified>
</cp:coreProperties>
</file>