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8" r:id="rId2"/>
    <p:sldId id="258" r:id="rId3"/>
    <p:sldId id="385" r:id="rId4"/>
    <p:sldId id="375" r:id="rId5"/>
    <p:sldId id="376" r:id="rId6"/>
    <p:sldId id="346" r:id="rId7"/>
    <p:sldId id="347" r:id="rId8"/>
    <p:sldId id="348" r:id="rId9"/>
    <p:sldId id="349" r:id="rId10"/>
    <p:sldId id="350" r:id="rId11"/>
    <p:sldId id="383" r:id="rId12"/>
    <p:sldId id="351" r:id="rId13"/>
    <p:sldId id="352" r:id="rId14"/>
    <p:sldId id="387" r:id="rId15"/>
    <p:sldId id="353" r:id="rId16"/>
    <p:sldId id="357" r:id="rId17"/>
    <p:sldId id="359" r:id="rId18"/>
    <p:sldId id="386" r:id="rId19"/>
    <p:sldId id="360" r:id="rId20"/>
    <p:sldId id="384" r:id="rId21"/>
    <p:sldId id="363" r:id="rId22"/>
    <p:sldId id="364" r:id="rId23"/>
    <p:sldId id="378" r:id="rId24"/>
    <p:sldId id="379" r:id="rId25"/>
    <p:sldId id="380" r:id="rId26"/>
    <p:sldId id="381" r:id="rId27"/>
    <p:sldId id="3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2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58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3DABC7-5197-48F3-AAFA-FBF93BE4B986}"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87858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DABC7-5197-48F3-AAFA-FBF93BE4B986}"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8956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DABC7-5197-48F3-AAFA-FBF93BE4B986}"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81391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447" y="182881"/>
            <a:ext cx="8478981" cy="1238595"/>
          </a:xfrm>
        </p:spPr>
        <p:txBody>
          <a:bodyPr/>
          <a:lstStyle>
            <a:lvl1pPr algn="ctr">
              <a:defRPr>
                <a:solidFill>
                  <a:schemeClr val="bg1"/>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357447" y="1695796"/>
            <a:ext cx="8478982" cy="4979323"/>
          </a:xfrm>
        </p:spPr>
        <p:txBody>
          <a:bodyPr/>
          <a:lstStyle>
            <a:lvl1pPr>
              <a:defRPr sz="3200">
                <a:solidFill>
                  <a:schemeClr val="bg1"/>
                </a:solidFill>
                <a:latin typeface="Georgia" panose="02040502050405020303" pitchFamily="18" charset="0"/>
              </a:defRPr>
            </a:lvl1pPr>
            <a:lvl2pPr>
              <a:defRPr sz="2800">
                <a:solidFill>
                  <a:schemeClr val="bg1"/>
                </a:solidFill>
                <a:latin typeface="Georgia" panose="02040502050405020303" pitchFamily="18" charset="0"/>
              </a:defRPr>
            </a:lvl2pPr>
            <a:lvl3pPr>
              <a:defRPr sz="2400">
                <a:solidFill>
                  <a:schemeClr val="bg1"/>
                </a:solidFill>
                <a:latin typeface="Georgia" panose="02040502050405020303" pitchFamily="18" charset="0"/>
              </a:defRPr>
            </a:lvl3pPr>
            <a:lvl4pPr>
              <a:defRPr sz="2000">
                <a:solidFill>
                  <a:schemeClr val="bg1"/>
                </a:solidFill>
                <a:latin typeface="Georgia" panose="02040502050405020303" pitchFamily="18" charset="0"/>
              </a:defRPr>
            </a:lvl4pPr>
            <a:lvl5pPr>
              <a:defRPr sz="2000">
                <a:solidFill>
                  <a:schemeClr val="bg1"/>
                </a:solidFill>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97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3DABC7-5197-48F3-AAFA-FBF93BE4B986}"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136439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3DABC7-5197-48F3-AAFA-FBF93BE4B986}"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12530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3DABC7-5197-48F3-AAFA-FBF93BE4B986}" type="datetimeFigureOut">
              <a:rPr lang="en-US" smtClean="0"/>
              <a:pPr/>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180342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3DABC7-5197-48F3-AAFA-FBF93BE4B986}" type="datetimeFigureOut">
              <a:rPr lang="en-US" smtClean="0"/>
              <a:pPr/>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56934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DABC7-5197-48F3-AAFA-FBF93BE4B986}" type="datetimeFigureOut">
              <a:rPr lang="en-US" smtClean="0"/>
              <a:pPr/>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339690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3DABC7-5197-48F3-AAFA-FBF93BE4B986}"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215681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3DABC7-5197-48F3-AAFA-FBF93BE4B986}"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097AB-F873-41EA-B76B-29321A7D75D8}" type="slidenum">
              <a:rPr lang="en-US" smtClean="0"/>
              <a:pPr/>
              <a:t>‹#›</a:t>
            </a:fld>
            <a:endParaRPr lang="en-US"/>
          </a:p>
        </p:txBody>
      </p:sp>
    </p:spTree>
    <p:extLst>
      <p:ext uri="{BB962C8B-B14F-4D97-AF65-F5344CB8AC3E}">
        <p14:creationId xmlns:p14="http://schemas.microsoft.com/office/powerpoint/2010/main" val="3250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DABC7-5197-48F3-AAFA-FBF93BE4B986}" type="datetimeFigureOut">
              <a:rPr lang="en-US" smtClean="0"/>
              <a:pPr/>
              <a:t>3/31/2019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097AB-F873-41EA-B76B-29321A7D75D8}" type="slidenum">
              <a:rPr lang="en-US" smtClean="0"/>
              <a:pPr/>
              <a:t>‹#›</a:t>
            </a:fld>
            <a:endParaRPr lang="en-US"/>
          </a:p>
        </p:txBody>
      </p:sp>
    </p:spTree>
    <p:extLst>
      <p:ext uri="{BB962C8B-B14F-4D97-AF65-F5344CB8AC3E}">
        <p14:creationId xmlns:p14="http://schemas.microsoft.com/office/powerpoint/2010/main" val="189918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45C032-999A-4CCF-9130-CDDC0ED0076F}"/>
              </a:ext>
            </a:extLst>
          </p:cNvPr>
          <p:cNvSpPr>
            <a:spLocks noGrp="1"/>
          </p:cNvSpPr>
          <p:nvPr>
            <p:ph idx="1"/>
          </p:nvPr>
        </p:nvSpPr>
        <p:spPr>
          <a:xfrm>
            <a:off x="357447" y="410818"/>
            <a:ext cx="8478982" cy="6264302"/>
          </a:xfrm>
        </p:spPr>
        <p:txBody>
          <a:bodyPr/>
          <a:lstStyle/>
          <a:p>
            <a:r>
              <a:rPr lang="en-NZ" dirty="0"/>
              <a:t>The Rich Man and Lazarus</a:t>
            </a:r>
          </a:p>
          <a:p>
            <a:endParaRPr lang="en-NZ" dirty="0"/>
          </a:p>
          <a:p>
            <a:endParaRPr lang="en-NZ" dirty="0"/>
          </a:p>
          <a:p>
            <a:r>
              <a:rPr lang="en-NZ" dirty="0"/>
              <a:t>Morningside Church of Christ</a:t>
            </a:r>
          </a:p>
          <a:p>
            <a:endParaRPr lang="en-NZ" dirty="0"/>
          </a:p>
          <a:p>
            <a:endParaRPr lang="en-NZ" dirty="0"/>
          </a:p>
          <a:p>
            <a:r>
              <a:rPr lang="en-NZ" dirty="0"/>
              <a:t>Sunday 31 March 2019 AM Worship</a:t>
            </a:r>
          </a:p>
          <a:p>
            <a:endParaRPr lang="en-NZ" dirty="0"/>
          </a:p>
          <a:p>
            <a:endParaRPr lang="en-NZ" dirty="0"/>
          </a:p>
          <a:p>
            <a:r>
              <a:rPr lang="en-NZ" dirty="0"/>
              <a:t>John Staiger</a:t>
            </a:r>
          </a:p>
        </p:txBody>
      </p:sp>
    </p:spTree>
    <p:extLst>
      <p:ext uri="{BB962C8B-B14F-4D97-AF65-F5344CB8AC3E}">
        <p14:creationId xmlns:p14="http://schemas.microsoft.com/office/powerpoint/2010/main" val="128516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CCD6-FD25-44F6-8DCA-E5AD47C897B8}"/>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The rich man in torment</a:t>
            </a:r>
            <a:endParaRPr lang="en-US" dirty="0"/>
          </a:p>
        </p:txBody>
      </p:sp>
      <p:sp>
        <p:nvSpPr>
          <p:cNvPr id="3" name="Content Placeholder 2">
            <a:extLst>
              <a:ext uri="{FF2B5EF4-FFF2-40B4-BE49-F238E27FC236}">
                <a16:creationId xmlns:a16="http://schemas.microsoft.com/office/drawing/2014/main" id="{40E1C375-FCD4-4E03-9076-2ABE0DD94FD6}"/>
              </a:ext>
            </a:extLst>
          </p:cNvPr>
          <p:cNvSpPr>
            <a:spLocks noGrp="1"/>
          </p:cNvSpPr>
          <p:nvPr>
            <p:ph idx="1"/>
          </p:nvPr>
        </p:nvSpPr>
        <p:spPr>
          <a:xfrm>
            <a:off x="357447" y="1245704"/>
            <a:ext cx="4214553" cy="5429415"/>
          </a:xfrm>
          <a:solidFill>
            <a:srgbClr val="663300"/>
          </a:solidFill>
        </p:spPr>
        <p:txBody>
          <a:bodyPr>
            <a:noAutofit/>
          </a:bodyPr>
          <a:lstStyle/>
          <a:p>
            <a:r>
              <a:rPr lang="en-US" sz="2600" u="sng" dirty="0">
                <a:latin typeface="Times New Roman" panose="02020603050405020304" pitchFamily="18" charset="0"/>
                <a:cs typeface="Times New Roman" panose="02020603050405020304" pitchFamily="18" charset="0"/>
              </a:rPr>
              <a:t>Luke 16:23-26 </a:t>
            </a:r>
            <a:br>
              <a:rPr lang="en-US" sz="2600" dirty="0">
                <a:latin typeface="Times New Roman" panose="02020603050405020304" pitchFamily="18" charset="0"/>
                <a:cs typeface="Times New Roman" panose="02020603050405020304" pitchFamily="18" charset="0"/>
              </a:rPr>
            </a:br>
            <a:r>
              <a:rPr lang="en-US" sz="2600" baseline="30000" dirty="0">
                <a:latin typeface="Times New Roman" panose="02020603050405020304" pitchFamily="18" charset="0"/>
                <a:cs typeface="Times New Roman" panose="02020603050405020304" pitchFamily="18" charset="0"/>
              </a:rPr>
              <a:t>23 </a:t>
            </a:r>
            <a:r>
              <a:rPr lang="en-US" sz="2600" dirty="0">
                <a:latin typeface="Times New Roman" panose="02020603050405020304" pitchFamily="18" charset="0"/>
                <a:cs typeface="Times New Roman" panose="02020603050405020304" pitchFamily="18" charset="0"/>
              </a:rPr>
              <a:t> "In Hades he lifted up his eyes, being in torment, and *saw Abraham far away and Lazarus in his bosom. </a:t>
            </a:r>
            <a:br>
              <a:rPr lang="en-US" sz="2600" dirty="0">
                <a:latin typeface="Times New Roman" panose="02020603050405020304" pitchFamily="18" charset="0"/>
                <a:cs typeface="Times New Roman" panose="02020603050405020304" pitchFamily="18" charset="0"/>
              </a:rPr>
            </a:br>
            <a:r>
              <a:rPr lang="en-US" sz="2600" baseline="30000" dirty="0">
                <a:latin typeface="Times New Roman" panose="02020603050405020304" pitchFamily="18" charset="0"/>
                <a:cs typeface="Times New Roman" panose="02020603050405020304" pitchFamily="18" charset="0"/>
              </a:rPr>
              <a:t>24 </a:t>
            </a:r>
            <a:r>
              <a:rPr lang="en-US" sz="2600" dirty="0">
                <a:latin typeface="Times New Roman" panose="02020603050405020304" pitchFamily="18" charset="0"/>
                <a:cs typeface="Times New Roman" panose="02020603050405020304" pitchFamily="18" charset="0"/>
              </a:rPr>
              <a:t> "And he cried out and said, 'Father Abraham, have mercy on me, and send Lazarus so that he may dip the tip of his finger in water and cool off my tongue, for I am in agony in this flame.'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(NASB)</a:t>
            </a:r>
          </a:p>
        </p:txBody>
      </p:sp>
      <p:pic>
        <p:nvPicPr>
          <p:cNvPr id="1026" name="Picture 2" descr="Image result for the rich man and lazarus">
            <a:extLst>
              <a:ext uri="{FF2B5EF4-FFF2-40B4-BE49-F238E27FC236}">
                <a16:creationId xmlns:a16="http://schemas.microsoft.com/office/drawing/2014/main" id="{50F89D4E-CD92-4C88-8B0B-1429D078D4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87" r="8501"/>
          <a:stretch/>
        </p:blipFill>
        <p:spPr bwMode="auto">
          <a:xfrm>
            <a:off x="4916556" y="1867479"/>
            <a:ext cx="3763617"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5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CCD6-FD25-44F6-8DCA-E5AD47C897B8}"/>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The rich man in torment</a:t>
            </a:r>
            <a:endParaRPr lang="en-US" dirty="0"/>
          </a:p>
        </p:txBody>
      </p:sp>
      <p:sp>
        <p:nvSpPr>
          <p:cNvPr id="3" name="Content Placeholder 2">
            <a:extLst>
              <a:ext uri="{FF2B5EF4-FFF2-40B4-BE49-F238E27FC236}">
                <a16:creationId xmlns:a16="http://schemas.microsoft.com/office/drawing/2014/main" id="{40E1C375-FCD4-4E03-9076-2ABE0DD94FD6}"/>
              </a:ext>
            </a:extLst>
          </p:cNvPr>
          <p:cNvSpPr>
            <a:spLocks noGrp="1"/>
          </p:cNvSpPr>
          <p:nvPr>
            <p:ph idx="1"/>
          </p:nvPr>
        </p:nvSpPr>
        <p:spPr>
          <a:xfrm>
            <a:off x="357446" y="1245704"/>
            <a:ext cx="8296223" cy="5429415"/>
          </a:xfrm>
          <a:solidFill>
            <a:srgbClr val="663300"/>
          </a:solidFill>
        </p:spPr>
        <p:txBody>
          <a:bodyPr>
            <a:noAutofit/>
          </a:bodyPr>
          <a:lstStyle/>
          <a:p>
            <a:r>
              <a:rPr lang="en-US" sz="2600" u="sng" dirty="0">
                <a:latin typeface="Times New Roman" panose="02020603050405020304" pitchFamily="18" charset="0"/>
                <a:cs typeface="Times New Roman" panose="02020603050405020304" pitchFamily="18" charset="0"/>
              </a:rPr>
              <a:t>Luke 16:23-26</a:t>
            </a:r>
            <a:r>
              <a:rPr lang="en-US" sz="2600" dirty="0">
                <a:latin typeface="Times New Roman" panose="02020603050405020304" pitchFamily="18" charset="0"/>
                <a:cs typeface="Times New Roman" panose="02020603050405020304" pitchFamily="18" charset="0"/>
              </a:rPr>
              <a:t>—</a:t>
            </a:r>
            <a:r>
              <a:rPr lang="en-US" sz="2600" baseline="30000" dirty="0">
                <a:latin typeface="Times New Roman" panose="02020603050405020304" pitchFamily="18" charset="0"/>
                <a:cs typeface="Times New Roman" panose="02020603050405020304" pitchFamily="18" charset="0"/>
              </a:rPr>
              <a:t>25 </a:t>
            </a:r>
            <a:r>
              <a:rPr lang="en-US" sz="2600" dirty="0">
                <a:latin typeface="Times New Roman" panose="02020603050405020304" pitchFamily="18" charset="0"/>
                <a:cs typeface="Times New Roman" panose="02020603050405020304" pitchFamily="18" charset="0"/>
              </a:rPr>
              <a:t> "But Abraham said, 'Child, remember that during your life you received your good things, and likewise Lazarus bad things; but now he is being comforted here, and you are in agony. </a:t>
            </a:r>
            <a:r>
              <a:rPr lang="en-US" sz="2600" baseline="30000" dirty="0">
                <a:latin typeface="Times New Roman" panose="02020603050405020304" pitchFamily="18" charset="0"/>
                <a:cs typeface="Times New Roman" panose="02020603050405020304" pitchFamily="18" charset="0"/>
              </a:rPr>
              <a:t>26 </a:t>
            </a:r>
            <a:r>
              <a:rPr lang="en-US" sz="2600" dirty="0">
                <a:latin typeface="Times New Roman" panose="02020603050405020304" pitchFamily="18" charset="0"/>
                <a:cs typeface="Times New Roman" panose="02020603050405020304" pitchFamily="18" charset="0"/>
              </a:rPr>
              <a:t> 'And besides all this, between us and you there is a great chasm fixed, so that those who wish to come over from here to you will not be able, and that none may cross over from there to us.’  </a:t>
            </a:r>
            <a:r>
              <a:rPr lang="en-US" sz="1200" dirty="0">
                <a:latin typeface="Times New Roman" panose="02020603050405020304" pitchFamily="18" charset="0"/>
                <a:cs typeface="Times New Roman" panose="02020603050405020304" pitchFamily="18" charset="0"/>
              </a:rPr>
              <a:t>(NASB)</a:t>
            </a:r>
          </a:p>
        </p:txBody>
      </p:sp>
      <p:pic>
        <p:nvPicPr>
          <p:cNvPr id="2050" name="Picture 2" descr="Image result for the rich man and lazarus chasm fixed">
            <a:extLst>
              <a:ext uri="{FF2B5EF4-FFF2-40B4-BE49-F238E27FC236}">
                <a16:creationId xmlns:a16="http://schemas.microsoft.com/office/drawing/2014/main" id="{06C96B2D-62F6-4E10-973E-2DEDA97E5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31" y="3752095"/>
            <a:ext cx="7963366" cy="292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18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37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AA3469-BA0D-4EC3-83E3-9A1BFB136883}"/>
              </a:ext>
            </a:extLst>
          </p:cNvPr>
          <p:cNvPicPr>
            <a:picLocks noChangeAspect="1"/>
          </p:cNvPicPr>
          <p:nvPr/>
        </p:nvPicPr>
        <p:blipFill rotWithShape="1">
          <a:blip r:embed="rId2" cstate="print"/>
          <a:srcRect l="2005" r="-2" b="-2"/>
          <a:stretch/>
        </p:blipFill>
        <p:spPr>
          <a:xfrm>
            <a:off x="482600" y="643467"/>
            <a:ext cx="8178799" cy="5571066"/>
          </a:xfrm>
          <a:prstGeom prst="rect">
            <a:avLst/>
          </a:prstGeom>
        </p:spPr>
      </p:pic>
      <p:sp>
        <p:nvSpPr>
          <p:cNvPr id="11" name="Rectangle 10">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A0992-56EA-45D1-B493-B440DBD98CC3}"/>
              </a:ext>
            </a:extLst>
          </p:cNvPr>
          <p:cNvSpPr>
            <a:spLocks noGrp="1"/>
          </p:cNvSpPr>
          <p:nvPr>
            <p:ph idx="1"/>
          </p:nvPr>
        </p:nvSpPr>
        <p:spPr>
          <a:xfrm>
            <a:off x="357447" y="230736"/>
            <a:ext cx="8478982" cy="6444383"/>
          </a:xfrm>
        </p:spPr>
        <p:txBody>
          <a:bodyPr>
            <a:normAutofit/>
          </a:bodyPr>
          <a:lstStyle/>
          <a:p>
            <a:pPr marL="0" indent="0" hangingPunct="0">
              <a:buNone/>
            </a:pPr>
            <a:r>
              <a:rPr lang="en-US" dirty="0"/>
              <a:t> “</a:t>
            </a:r>
            <a:r>
              <a:rPr lang="en-US" i="1" dirty="0"/>
              <a:t>Hades</a:t>
            </a:r>
            <a:r>
              <a:rPr lang="en-US" dirty="0"/>
              <a:t>” </a:t>
            </a:r>
          </a:p>
          <a:p>
            <a:pPr lvl="1" hangingPunct="0"/>
            <a:r>
              <a:rPr lang="en-US" dirty="0"/>
              <a:t>The etymology of the word – it may be from </a:t>
            </a:r>
            <a:r>
              <a:rPr lang="en-US" b="1" u="sng" dirty="0"/>
              <a:t>IDEIN</a:t>
            </a:r>
            <a:r>
              <a:rPr lang="en-US" dirty="0"/>
              <a:t> (seen) with a negative prefix A-, meaning </a:t>
            </a:r>
            <a:r>
              <a:rPr lang="en-US" i="1" dirty="0"/>
              <a:t>“the unseen, invisible”</a:t>
            </a:r>
            <a:endParaRPr lang="en-US" dirty="0"/>
          </a:p>
          <a:p>
            <a:pPr lvl="1" hangingPunct="0"/>
            <a:r>
              <a:rPr lang="en-US" dirty="0"/>
              <a:t>Or from </a:t>
            </a:r>
            <a:r>
              <a:rPr lang="en-US" b="1" u="sng" dirty="0"/>
              <a:t>AIANES</a:t>
            </a:r>
            <a:r>
              <a:rPr lang="en-US" dirty="0"/>
              <a:t>, meaning </a:t>
            </a:r>
            <a:r>
              <a:rPr lang="en-US" i="1" dirty="0"/>
              <a:t>“gloomy, gruesome”</a:t>
            </a:r>
            <a:endParaRPr lang="en-US" dirty="0"/>
          </a:p>
          <a:p>
            <a:endParaRPr lang="en-US" dirty="0"/>
          </a:p>
        </p:txBody>
      </p:sp>
    </p:spTree>
    <p:extLst>
      <p:ext uri="{BB962C8B-B14F-4D97-AF65-F5344CB8AC3E}">
        <p14:creationId xmlns:p14="http://schemas.microsoft.com/office/powerpoint/2010/main" val="235416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A0992-56EA-45D1-B493-B440DBD98CC3}"/>
              </a:ext>
            </a:extLst>
          </p:cNvPr>
          <p:cNvSpPr>
            <a:spLocks noGrp="1"/>
          </p:cNvSpPr>
          <p:nvPr>
            <p:ph idx="1"/>
          </p:nvPr>
        </p:nvSpPr>
        <p:spPr>
          <a:xfrm>
            <a:off x="357447" y="230736"/>
            <a:ext cx="8478982" cy="6444383"/>
          </a:xfrm>
        </p:spPr>
        <p:txBody>
          <a:bodyPr>
            <a:normAutofit/>
          </a:bodyPr>
          <a:lstStyle/>
          <a:p>
            <a:pPr marL="0" indent="0" hangingPunct="0">
              <a:buNone/>
            </a:pPr>
            <a:r>
              <a:rPr lang="en-US" dirty="0"/>
              <a:t> “</a:t>
            </a:r>
            <a:r>
              <a:rPr lang="en-US" i="1" dirty="0"/>
              <a:t>Hades</a:t>
            </a:r>
            <a:r>
              <a:rPr lang="en-US" dirty="0"/>
              <a:t>” </a:t>
            </a:r>
          </a:p>
          <a:p>
            <a:pPr hangingPunct="0"/>
            <a:r>
              <a:rPr lang="en-US" dirty="0"/>
              <a:t>In Classical Greek...</a:t>
            </a:r>
            <a:endParaRPr lang="en-US" sz="3600" dirty="0"/>
          </a:p>
          <a:p>
            <a:pPr lvl="1" hangingPunct="0"/>
            <a:r>
              <a:rPr lang="en-US" dirty="0"/>
              <a:t>Homer used the word as a proper name for the </a:t>
            </a:r>
            <a:r>
              <a:rPr lang="en-US" i="1" dirty="0"/>
              <a:t>“god of the underworld”</a:t>
            </a:r>
            <a:endParaRPr lang="en-US" sz="3200" dirty="0"/>
          </a:p>
          <a:p>
            <a:pPr lvl="1" hangingPunct="0"/>
            <a:r>
              <a:rPr lang="en-US" dirty="0"/>
              <a:t>In other literature, it stood for </a:t>
            </a:r>
            <a:r>
              <a:rPr lang="en-US" i="1" dirty="0"/>
              <a:t>“the underworld”</a:t>
            </a:r>
            <a:r>
              <a:rPr lang="en-US" dirty="0"/>
              <a:t> as the abode of all the dead </a:t>
            </a:r>
            <a:endParaRPr lang="en-US" sz="3200" dirty="0"/>
          </a:p>
          <a:p>
            <a:pPr lvl="2" hangingPunct="0"/>
            <a:r>
              <a:rPr lang="en-US" dirty="0"/>
              <a:t>Which was divided into two parts (similar to Luke 16) These two parts were: </a:t>
            </a:r>
            <a:endParaRPr lang="en-US" sz="2800" dirty="0"/>
          </a:p>
          <a:p>
            <a:pPr lvl="3" hangingPunct="0"/>
            <a:r>
              <a:rPr lang="en-US" dirty="0"/>
              <a:t>The “Elysian fields”, the abode of the good </a:t>
            </a:r>
            <a:endParaRPr lang="en-US" sz="2400" dirty="0"/>
          </a:p>
          <a:p>
            <a:pPr lvl="3" hangingPunct="0"/>
            <a:r>
              <a:rPr lang="en-US" dirty="0"/>
              <a:t>“Tartarus”, the place of punishment for the wicked</a:t>
            </a:r>
            <a:endParaRPr lang="en-US" sz="2400" dirty="0"/>
          </a:p>
          <a:p>
            <a:pPr hangingPunct="0"/>
            <a:endParaRPr lang="en-US" dirty="0"/>
          </a:p>
          <a:p>
            <a:endParaRPr lang="en-US" dirty="0"/>
          </a:p>
        </p:txBody>
      </p:sp>
    </p:spTree>
    <p:extLst>
      <p:ext uri="{BB962C8B-B14F-4D97-AF65-F5344CB8AC3E}">
        <p14:creationId xmlns:p14="http://schemas.microsoft.com/office/powerpoint/2010/main" val="41996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4E77-E018-4862-BFA3-EA82ADCC6328}"/>
              </a:ext>
            </a:extLst>
          </p:cNvPr>
          <p:cNvSpPr>
            <a:spLocks noGrp="1"/>
          </p:cNvSpPr>
          <p:nvPr>
            <p:ph type="title"/>
          </p:nvPr>
        </p:nvSpPr>
        <p:spPr/>
        <p:txBody>
          <a:bodyPr>
            <a:normAutofit fontScale="90000"/>
          </a:bodyPr>
          <a:lstStyle/>
          <a:p>
            <a:r>
              <a:rPr lang="en-US" dirty="0"/>
              <a:t>In the NT, “</a:t>
            </a:r>
            <a:r>
              <a:rPr lang="en-US" i="1" dirty="0"/>
              <a:t>Hades</a:t>
            </a:r>
            <a:r>
              <a:rPr lang="en-US" dirty="0"/>
              <a:t>” is found eleven times...</a:t>
            </a:r>
          </a:p>
        </p:txBody>
      </p:sp>
      <p:sp>
        <p:nvSpPr>
          <p:cNvPr id="3" name="Content Placeholder 2">
            <a:extLst>
              <a:ext uri="{FF2B5EF4-FFF2-40B4-BE49-F238E27FC236}">
                <a16:creationId xmlns:a16="http://schemas.microsoft.com/office/drawing/2014/main" id="{D03B0998-AE12-4B37-9700-BC86D93A2845}"/>
              </a:ext>
            </a:extLst>
          </p:cNvPr>
          <p:cNvSpPr>
            <a:spLocks noGrp="1"/>
          </p:cNvSpPr>
          <p:nvPr>
            <p:ph idx="1"/>
          </p:nvPr>
        </p:nvSpPr>
        <p:spPr>
          <a:xfrm>
            <a:off x="254897" y="3268222"/>
            <a:ext cx="8478982" cy="2235269"/>
          </a:xfrm>
        </p:spPr>
        <p:txBody>
          <a:bodyPr/>
          <a:lstStyle/>
          <a:p>
            <a:r>
              <a:rPr lang="en-US" dirty="0"/>
              <a:t>Ten times it is translated “hell” or “hades” (</a:t>
            </a:r>
            <a:r>
              <a:rPr lang="en-US" u="words" dirty="0"/>
              <a:t>Mt 11:23; 16:18; Lk 10:15; 16:23; Ac 2:27, 31; Rev 1:18; 6:8; 20:13,14</a:t>
            </a:r>
            <a:r>
              <a:rPr lang="en-US" dirty="0"/>
              <a:t>), and once it is the “grave” (</a:t>
            </a:r>
            <a:r>
              <a:rPr lang="en-US" u="sng" dirty="0"/>
              <a:t>1 Co 15:55</a:t>
            </a:r>
            <a:r>
              <a:rPr lang="en-US" dirty="0"/>
              <a:t>)</a:t>
            </a:r>
          </a:p>
          <a:p>
            <a:endParaRPr lang="en-US" dirty="0"/>
          </a:p>
        </p:txBody>
      </p:sp>
    </p:spTree>
    <p:extLst>
      <p:ext uri="{BB962C8B-B14F-4D97-AF65-F5344CB8AC3E}">
        <p14:creationId xmlns:p14="http://schemas.microsoft.com/office/powerpoint/2010/main" val="266367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9A10-1548-40EE-BF7E-F8EBDFCD43B8}"/>
              </a:ext>
            </a:extLst>
          </p:cNvPr>
          <p:cNvSpPr>
            <a:spLocks noGrp="1"/>
          </p:cNvSpPr>
          <p:nvPr>
            <p:ph type="title"/>
          </p:nvPr>
        </p:nvSpPr>
        <p:spPr/>
        <p:txBody>
          <a:bodyPr/>
          <a:lstStyle/>
          <a:p>
            <a:r>
              <a:rPr lang="en-US" dirty="0"/>
              <a:t>Hades is used </a:t>
            </a:r>
          </a:p>
        </p:txBody>
      </p:sp>
      <p:sp>
        <p:nvSpPr>
          <p:cNvPr id="3" name="Content Placeholder 2">
            <a:extLst>
              <a:ext uri="{FF2B5EF4-FFF2-40B4-BE49-F238E27FC236}">
                <a16:creationId xmlns:a16="http://schemas.microsoft.com/office/drawing/2014/main" id="{CAC4DF95-1EDB-4A88-A028-89CCAA7E17FD}"/>
              </a:ext>
            </a:extLst>
          </p:cNvPr>
          <p:cNvSpPr>
            <a:spLocks noGrp="1"/>
          </p:cNvSpPr>
          <p:nvPr>
            <p:ph idx="1"/>
          </p:nvPr>
        </p:nvSpPr>
        <p:spPr/>
        <p:txBody>
          <a:bodyPr/>
          <a:lstStyle/>
          <a:p>
            <a:pPr hangingPunct="0"/>
            <a:r>
              <a:rPr lang="en-US" b="1" dirty="0"/>
              <a:t>As the place of the wicked - Lk 16:23</a:t>
            </a:r>
            <a:endParaRPr lang="en-US" sz="3600" b="1" dirty="0"/>
          </a:p>
          <a:p>
            <a:pPr hangingPunct="0"/>
            <a:r>
              <a:rPr lang="en-US" b="1" dirty="0"/>
              <a:t>As a place where the wicked are in torment - Lk 16:23</a:t>
            </a:r>
            <a:endParaRPr lang="en-US" sz="3600" b="1" dirty="0"/>
          </a:p>
          <a:p>
            <a:pPr hangingPunct="0"/>
            <a:r>
              <a:rPr lang="en-US" b="1" dirty="0"/>
              <a:t>As a temporary place—to be thrown into “the lake of fire” </a:t>
            </a:r>
            <a:r>
              <a:rPr lang="en-US" b="1" u="sng" dirty="0"/>
              <a:t>after</a:t>
            </a:r>
            <a:r>
              <a:rPr lang="en-US" b="1" dirty="0"/>
              <a:t> the Judgment - Rev 20:13-14</a:t>
            </a:r>
            <a:endParaRPr lang="en-US" sz="3600" b="1" dirty="0"/>
          </a:p>
          <a:p>
            <a:endParaRPr lang="en-US" dirty="0"/>
          </a:p>
        </p:txBody>
      </p:sp>
    </p:spTree>
    <p:extLst>
      <p:ext uri="{BB962C8B-B14F-4D97-AF65-F5344CB8AC3E}">
        <p14:creationId xmlns:p14="http://schemas.microsoft.com/office/powerpoint/2010/main" val="379552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72B4-05EE-40A4-9669-DB854D2FB233}"/>
              </a:ext>
            </a:extLst>
          </p:cNvPr>
          <p:cNvSpPr>
            <a:spLocks noGrp="1"/>
          </p:cNvSpPr>
          <p:nvPr>
            <p:ph type="title"/>
          </p:nvPr>
        </p:nvSpPr>
        <p:spPr>
          <a:solidFill>
            <a:srgbClr val="C00000"/>
          </a:solidFill>
        </p:spPr>
        <p:txBody>
          <a:bodyPr>
            <a:normAutofit fontScale="90000"/>
          </a:bodyPr>
          <a:lstStyle/>
          <a:p>
            <a:r>
              <a:rPr lang="en-US" b="1" i="1" dirty="0"/>
              <a:t>The rich man pleads with Abraham for his five brothers</a:t>
            </a:r>
            <a:endParaRPr lang="en-US" dirty="0"/>
          </a:p>
        </p:txBody>
      </p:sp>
      <p:sp>
        <p:nvSpPr>
          <p:cNvPr id="3" name="Content Placeholder 2">
            <a:extLst>
              <a:ext uri="{FF2B5EF4-FFF2-40B4-BE49-F238E27FC236}">
                <a16:creationId xmlns:a16="http://schemas.microsoft.com/office/drawing/2014/main" id="{EBD40E40-CC01-4338-A450-13CE21D2A28E}"/>
              </a:ext>
            </a:extLst>
          </p:cNvPr>
          <p:cNvSpPr>
            <a:spLocks noGrp="1"/>
          </p:cNvSpPr>
          <p:nvPr>
            <p:ph idx="1"/>
          </p:nvPr>
        </p:nvSpPr>
        <p:spPr>
          <a:xfrm>
            <a:off x="357447" y="1695796"/>
            <a:ext cx="4214553" cy="4979323"/>
          </a:xfrm>
          <a:solidFill>
            <a:srgbClr val="663300"/>
          </a:solidFill>
        </p:spPr>
        <p:txBody>
          <a:bodyPr>
            <a:normAutofit fontScale="92500" lnSpcReduction="10000"/>
          </a:bodyPr>
          <a:lstStyle/>
          <a:p>
            <a:r>
              <a:rPr lang="en-US" b="1" dirty="0"/>
              <a:t>Luke 16:27-31 (NASB) </a:t>
            </a:r>
            <a:br>
              <a:rPr lang="en-US" dirty="0"/>
            </a:br>
            <a:r>
              <a:rPr lang="en-US" baseline="30000" dirty="0"/>
              <a:t>27 </a:t>
            </a:r>
            <a:r>
              <a:rPr lang="en-US" dirty="0"/>
              <a:t> "And he said, 'Then I beg you, father, that you send him to my father's house— </a:t>
            </a:r>
            <a:br>
              <a:rPr lang="en-US" dirty="0"/>
            </a:br>
            <a:r>
              <a:rPr lang="en-US" baseline="30000" dirty="0"/>
              <a:t>28 </a:t>
            </a:r>
            <a:r>
              <a:rPr lang="en-US" dirty="0"/>
              <a:t> for I have five brothers—in order that he may warn them, so that they will not also come to this place of torment.' </a:t>
            </a:r>
          </a:p>
        </p:txBody>
      </p:sp>
      <p:pic>
        <p:nvPicPr>
          <p:cNvPr id="1026" name="Picture 2" descr="Related image">
            <a:extLst>
              <a:ext uri="{FF2B5EF4-FFF2-40B4-BE49-F238E27FC236}">
                <a16:creationId xmlns:a16="http://schemas.microsoft.com/office/drawing/2014/main" id="{237B7471-7F38-4C21-A2E2-A210706BA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531" y="2597784"/>
            <a:ext cx="4233795" cy="317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1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72B4-05EE-40A4-9669-DB854D2FB233}"/>
              </a:ext>
            </a:extLst>
          </p:cNvPr>
          <p:cNvSpPr>
            <a:spLocks noGrp="1"/>
          </p:cNvSpPr>
          <p:nvPr>
            <p:ph type="title"/>
          </p:nvPr>
        </p:nvSpPr>
        <p:spPr>
          <a:solidFill>
            <a:srgbClr val="C00000"/>
          </a:solidFill>
        </p:spPr>
        <p:txBody>
          <a:bodyPr>
            <a:normAutofit fontScale="90000"/>
          </a:bodyPr>
          <a:lstStyle/>
          <a:p>
            <a:r>
              <a:rPr lang="en-US" b="1" i="1" dirty="0"/>
              <a:t>The rich man pleads with Abraham for his five brothers</a:t>
            </a:r>
            <a:endParaRPr lang="en-US" dirty="0"/>
          </a:p>
        </p:txBody>
      </p:sp>
      <p:sp>
        <p:nvSpPr>
          <p:cNvPr id="3" name="Content Placeholder 2">
            <a:extLst>
              <a:ext uri="{FF2B5EF4-FFF2-40B4-BE49-F238E27FC236}">
                <a16:creationId xmlns:a16="http://schemas.microsoft.com/office/drawing/2014/main" id="{EBD40E40-CC01-4338-A450-13CE21D2A28E}"/>
              </a:ext>
            </a:extLst>
          </p:cNvPr>
          <p:cNvSpPr>
            <a:spLocks noGrp="1"/>
          </p:cNvSpPr>
          <p:nvPr>
            <p:ph idx="1"/>
          </p:nvPr>
        </p:nvSpPr>
        <p:spPr>
          <a:xfrm>
            <a:off x="357448" y="1695796"/>
            <a:ext cx="4341084" cy="4979323"/>
          </a:xfrm>
          <a:solidFill>
            <a:srgbClr val="663300"/>
          </a:solidFill>
        </p:spPr>
        <p:txBody>
          <a:bodyPr>
            <a:normAutofit fontScale="77500" lnSpcReduction="20000"/>
          </a:bodyPr>
          <a:lstStyle/>
          <a:p>
            <a:r>
              <a:rPr lang="en-US" b="1" dirty="0"/>
              <a:t>Luke 16:27-31 (NASB) </a:t>
            </a:r>
            <a:br>
              <a:rPr lang="en-US" dirty="0"/>
            </a:br>
            <a:r>
              <a:rPr lang="en-US" baseline="30000" dirty="0"/>
              <a:t>29 </a:t>
            </a:r>
            <a:r>
              <a:rPr lang="en-US" dirty="0"/>
              <a:t> "But Abraham *said, 'They have Moses and the Prophets; let them hear them.' </a:t>
            </a:r>
            <a:br>
              <a:rPr lang="en-US" dirty="0"/>
            </a:br>
            <a:r>
              <a:rPr lang="en-US" baseline="30000" dirty="0"/>
              <a:t>30 </a:t>
            </a:r>
            <a:r>
              <a:rPr lang="en-US" dirty="0"/>
              <a:t> "But he said, 'No, father Abraham, but if someone goes to them from the dead, they will repent!' </a:t>
            </a:r>
            <a:br>
              <a:rPr lang="en-US" dirty="0"/>
            </a:br>
            <a:r>
              <a:rPr lang="en-US" baseline="30000" dirty="0"/>
              <a:t>31 </a:t>
            </a:r>
            <a:r>
              <a:rPr lang="en-US" dirty="0"/>
              <a:t> "But he said to him, 'If they do not listen to Moses and the Prophets, they will not be persuaded even if someone rises from the dead.'" </a:t>
            </a:r>
          </a:p>
        </p:txBody>
      </p:sp>
      <p:pic>
        <p:nvPicPr>
          <p:cNvPr id="4" name="Picture 2" descr="Related image">
            <a:extLst>
              <a:ext uri="{FF2B5EF4-FFF2-40B4-BE49-F238E27FC236}">
                <a16:creationId xmlns:a16="http://schemas.microsoft.com/office/drawing/2014/main" id="{894E6E92-2536-485B-A186-500C1D106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531" y="2597784"/>
            <a:ext cx="4233795" cy="317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3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47AE-2D62-450D-AA9B-DB10F7EDAA7F}"/>
              </a:ext>
            </a:extLst>
          </p:cNvPr>
          <p:cNvSpPr>
            <a:spLocks noGrp="1"/>
          </p:cNvSpPr>
          <p:nvPr>
            <p:ph type="title"/>
          </p:nvPr>
        </p:nvSpPr>
        <p:spPr>
          <a:solidFill>
            <a:srgbClr val="663300"/>
          </a:solidFill>
        </p:spPr>
        <p:txBody>
          <a:bodyPr>
            <a:normAutofit fontScale="90000"/>
          </a:bodyPr>
          <a:lstStyle/>
          <a:p>
            <a:r>
              <a:rPr lang="en-US" b="1" dirty="0"/>
              <a:t>The importance of heeding the Word of God!</a:t>
            </a:r>
            <a:r>
              <a:rPr lang="en-US" dirty="0"/>
              <a:t> </a:t>
            </a:r>
          </a:p>
        </p:txBody>
      </p:sp>
      <p:sp>
        <p:nvSpPr>
          <p:cNvPr id="3" name="Content Placeholder 2">
            <a:extLst>
              <a:ext uri="{FF2B5EF4-FFF2-40B4-BE49-F238E27FC236}">
                <a16:creationId xmlns:a16="http://schemas.microsoft.com/office/drawing/2014/main" id="{D4846F43-8350-4654-A12D-36AD9A6C829A}"/>
              </a:ext>
            </a:extLst>
          </p:cNvPr>
          <p:cNvSpPr>
            <a:spLocks noGrp="1"/>
          </p:cNvSpPr>
          <p:nvPr>
            <p:ph idx="1"/>
          </p:nvPr>
        </p:nvSpPr>
        <p:spPr>
          <a:xfrm>
            <a:off x="357447" y="1937857"/>
            <a:ext cx="4214551" cy="4737262"/>
          </a:xfrm>
        </p:spPr>
        <p:txBody>
          <a:bodyPr>
            <a:normAutofit fontScale="92500" lnSpcReduction="20000"/>
          </a:bodyPr>
          <a:lstStyle/>
          <a:p>
            <a:r>
              <a:rPr lang="en-US" b="1" dirty="0"/>
              <a:t>Luke 16:29 (NASB) </a:t>
            </a:r>
            <a:br>
              <a:rPr lang="en-US" dirty="0"/>
            </a:br>
            <a:r>
              <a:rPr lang="en-US" baseline="30000" dirty="0"/>
              <a:t>29 </a:t>
            </a:r>
            <a:r>
              <a:rPr lang="en-US" dirty="0"/>
              <a:t> "But Abraham *said, 'They have Moses and the Prophets; let them hear them.’</a:t>
            </a:r>
          </a:p>
          <a:p>
            <a:endParaRPr lang="en-US" dirty="0"/>
          </a:p>
          <a:p>
            <a:r>
              <a:rPr lang="en-US" b="1" i="1" dirty="0"/>
              <a:t>If God’s Word doesn’t move you to repentance, neither will a miracle! - </a:t>
            </a:r>
            <a:r>
              <a:rPr lang="en-US" b="1" i="1" u="words" dirty="0"/>
              <a:t>Luke 16:31</a:t>
            </a:r>
            <a:endParaRPr lang="en-US" b="1" i="1" dirty="0"/>
          </a:p>
        </p:txBody>
      </p:sp>
      <p:pic>
        <p:nvPicPr>
          <p:cNvPr id="9218" name="Picture 2" descr="Image result for bible">
            <a:extLst>
              <a:ext uri="{FF2B5EF4-FFF2-40B4-BE49-F238E27FC236}">
                <a16:creationId xmlns:a16="http://schemas.microsoft.com/office/drawing/2014/main" id="{E8398288-9D14-4D87-8DCD-6006D32DF0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261"/>
          <a:stretch/>
        </p:blipFill>
        <p:spPr bwMode="auto">
          <a:xfrm>
            <a:off x="4571998" y="2114655"/>
            <a:ext cx="4264430" cy="388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27EC-A582-4C8F-9163-15BAA3C59FDB}"/>
              </a:ext>
            </a:extLst>
          </p:cNvPr>
          <p:cNvSpPr>
            <a:spLocks noGrp="1"/>
          </p:cNvSpPr>
          <p:nvPr>
            <p:ph type="title"/>
          </p:nvPr>
        </p:nvSpPr>
        <p:spPr>
          <a:xfrm>
            <a:off x="1" y="1"/>
            <a:ext cx="9144000" cy="17145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a:effectLst>
                  <a:outerShdw blurRad="38100" dist="38100" dir="2700000" algn="tl">
                    <a:srgbClr val="000000">
                      <a:alpha val="43137"/>
                    </a:srgbClr>
                  </a:outerShdw>
                </a:effectLst>
              </a:rPr>
              <a:t>Lazarus And The Rich Man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(Luke 16:19-31) </a:t>
            </a:r>
          </a:p>
        </p:txBody>
      </p:sp>
      <p:pic>
        <p:nvPicPr>
          <p:cNvPr id="4" name="Picture 3">
            <a:extLst>
              <a:ext uri="{FF2B5EF4-FFF2-40B4-BE49-F238E27FC236}">
                <a16:creationId xmlns:a16="http://schemas.microsoft.com/office/drawing/2014/main" id="{3D283E55-4BED-4E1A-93C6-763D2BD065FE}"/>
              </a:ext>
            </a:extLst>
          </p:cNvPr>
          <p:cNvPicPr>
            <a:picLocks noChangeAspect="1"/>
          </p:cNvPicPr>
          <p:nvPr/>
        </p:nvPicPr>
        <p:blipFill>
          <a:blip r:embed="rId2" cstate="print"/>
          <a:stretch>
            <a:fillRect/>
          </a:stretch>
        </p:blipFill>
        <p:spPr>
          <a:xfrm>
            <a:off x="0" y="1714500"/>
            <a:ext cx="9144000" cy="5143500"/>
          </a:xfrm>
          <a:prstGeom prst="rect">
            <a:avLst/>
          </a:prstGeom>
        </p:spPr>
      </p:pic>
    </p:spTree>
    <p:extLst>
      <p:ext uri="{BB962C8B-B14F-4D97-AF65-F5344CB8AC3E}">
        <p14:creationId xmlns:p14="http://schemas.microsoft.com/office/powerpoint/2010/main" val="266653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47AE-2D62-450D-AA9B-DB10F7EDAA7F}"/>
              </a:ext>
            </a:extLst>
          </p:cNvPr>
          <p:cNvSpPr>
            <a:spLocks noGrp="1"/>
          </p:cNvSpPr>
          <p:nvPr>
            <p:ph type="title"/>
          </p:nvPr>
        </p:nvSpPr>
        <p:spPr>
          <a:solidFill>
            <a:srgbClr val="663300"/>
          </a:solidFill>
        </p:spPr>
        <p:txBody>
          <a:bodyPr>
            <a:normAutofit fontScale="90000"/>
          </a:bodyPr>
          <a:lstStyle/>
          <a:p>
            <a:r>
              <a:rPr lang="en-US" b="1" dirty="0"/>
              <a:t>The importance of heeding the Word of God!</a:t>
            </a:r>
            <a:r>
              <a:rPr lang="en-US" dirty="0"/>
              <a:t> </a:t>
            </a:r>
          </a:p>
        </p:txBody>
      </p:sp>
      <p:sp>
        <p:nvSpPr>
          <p:cNvPr id="3" name="Content Placeholder 2">
            <a:extLst>
              <a:ext uri="{FF2B5EF4-FFF2-40B4-BE49-F238E27FC236}">
                <a16:creationId xmlns:a16="http://schemas.microsoft.com/office/drawing/2014/main" id="{D4846F43-8350-4654-A12D-36AD9A6C829A}"/>
              </a:ext>
            </a:extLst>
          </p:cNvPr>
          <p:cNvSpPr>
            <a:spLocks noGrp="1"/>
          </p:cNvSpPr>
          <p:nvPr>
            <p:ph idx="1"/>
          </p:nvPr>
        </p:nvSpPr>
        <p:spPr>
          <a:xfrm>
            <a:off x="132161" y="1643270"/>
            <a:ext cx="5420501" cy="5031849"/>
          </a:xfrm>
        </p:spPr>
        <p:txBody>
          <a:bodyPr>
            <a:normAutofit fontScale="85000" lnSpcReduction="20000"/>
          </a:bodyPr>
          <a:lstStyle/>
          <a:p>
            <a:r>
              <a:rPr lang="en-US" b="1" dirty="0"/>
              <a:t>Acts 17:1-3 (NASB) </a:t>
            </a:r>
            <a:br>
              <a:rPr lang="en-US" dirty="0"/>
            </a:br>
            <a:r>
              <a:rPr lang="en-US" baseline="30000" dirty="0"/>
              <a:t>1 </a:t>
            </a:r>
            <a:r>
              <a:rPr lang="en-US" dirty="0"/>
              <a:t> Now when they had traveled through Amphipolis and Apollonia, they came to Thessalonica, where there was a synagogue of the Jews. </a:t>
            </a:r>
            <a:br>
              <a:rPr lang="en-US" dirty="0"/>
            </a:br>
            <a:r>
              <a:rPr lang="en-US" baseline="30000" dirty="0"/>
              <a:t>2 </a:t>
            </a:r>
            <a:r>
              <a:rPr lang="en-US" dirty="0"/>
              <a:t> And according to Paul's custom, he went to them, and for three Sabbaths reasoned with them from the Scriptures, </a:t>
            </a:r>
            <a:br>
              <a:rPr lang="en-US" dirty="0"/>
            </a:br>
            <a:r>
              <a:rPr lang="en-US" baseline="30000" dirty="0"/>
              <a:t>3 </a:t>
            </a:r>
            <a:r>
              <a:rPr lang="en-US" dirty="0"/>
              <a:t> explaining and giving evidence that the Christ had to suffer and rise again from the dead, and </a:t>
            </a:r>
            <a:r>
              <a:rPr lang="en-US" i="1" dirty="0"/>
              <a:t>saying,</a:t>
            </a:r>
            <a:r>
              <a:rPr lang="en-US" dirty="0"/>
              <a:t> "This Jesus whom I am proclaiming to you is the Christ."</a:t>
            </a:r>
            <a:br>
              <a:rPr lang="en-US" dirty="0"/>
            </a:br>
            <a:endParaRPr lang="en-US" dirty="0"/>
          </a:p>
        </p:txBody>
      </p:sp>
      <p:pic>
        <p:nvPicPr>
          <p:cNvPr id="3074" name="Picture 2" descr="Image result for paul synagogue bible scroll">
            <a:extLst>
              <a:ext uri="{FF2B5EF4-FFF2-40B4-BE49-F238E27FC236}">
                <a16:creationId xmlns:a16="http://schemas.microsoft.com/office/drawing/2014/main" id="{F5AC7640-C672-4A94-8F5A-FCA0A546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176" y="2809459"/>
            <a:ext cx="3087739" cy="220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5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080F-7F85-4235-BD0F-856F82E063B7}"/>
              </a:ext>
            </a:extLst>
          </p:cNvPr>
          <p:cNvSpPr>
            <a:spLocks noGrp="1"/>
          </p:cNvSpPr>
          <p:nvPr>
            <p:ph type="title"/>
          </p:nvPr>
        </p:nvSpPr>
        <p:spPr>
          <a:solidFill>
            <a:srgbClr val="663300"/>
          </a:solidFill>
        </p:spPr>
        <p:txBody>
          <a:bodyPr>
            <a:noAutofit/>
          </a:bodyPr>
          <a:lstStyle/>
          <a:p>
            <a:r>
              <a:rPr lang="en-US" sz="3200" b="1" i="1" dirty="0"/>
              <a:t>A man’s worldly wealth is no measure of his status in the sight of God</a:t>
            </a:r>
            <a:endParaRPr lang="en-US" sz="3200" dirty="0"/>
          </a:p>
        </p:txBody>
      </p:sp>
      <p:sp>
        <p:nvSpPr>
          <p:cNvPr id="3" name="Content Placeholder 2">
            <a:extLst>
              <a:ext uri="{FF2B5EF4-FFF2-40B4-BE49-F238E27FC236}">
                <a16:creationId xmlns:a16="http://schemas.microsoft.com/office/drawing/2014/main" id="{6E24A5F6-5E17-491D-9D11-AED5CEB9898E}"/>
              </a:ext>
            </a:extLst>
          </p:cNvPr>
          <p:cNvSpPr>
            <a:spLocks noGrp="1"/>
          </p:cNvSpPr>
          <p:nvPr>
            <p:ph idx="1"/>
          </p:nvPr>
        </p:nvSpPr>
        <p:spPr>
          <a:xfrm>
            <a:off x="154329" y="1695796"/>
            <a:ext cx="4214553" cy="4979323"/>
          </a:xfrm>
        </p:spPr>
        <p:txBody>
          <a:bodyPr>
            <a:normAutofit fontScale="92500" lnSpcReduction="20000"/>
          </a:bodyPr>
          <a:lstStyle/>
          <a:p>
            <a:r>
              <a:rPr lang="en-US" sz="2800" dirty="0"/>
              <a:t>We all have an appointment with death.</a:t>
            </a:r>
          </a:p>
          <a:p>
            <a:pPr hangingPunct="0"/>
            <a:r>
              <a:rPr lang="en-US" sz="2800" u="sng" dirty="0"/>
              <a:t>Ecclesiastes 2:14</a:t>
            </a:r>
            <a:r>
              <a:rPr lang="en-US" sz="2800" dirty="0"/>
              <a:t> (GW) </a:t>
            </a:r>
            <a:r>
              <a:rPr lang="en-US" sz="2800" b="1" dirty="0"/>
              <a:t>A wise person uses the eyes in his head, but a fool walks in the dark. But I have also come to realize that the same destiny waits for both of them</a:t>
            </a:r>
            <a:r>
              <a:rPr lang="en-US" sz="2800" dirty="0"/>
              <a:t>.</a:t>
            </a:r>
          </a:p>
          <a:p>
            <a:pPr hangingPunct="0"/>
            <a:r>
              <a:rPr lang="en-US" sz="2800" u="sng" dirty="0"/>
              <a:t>Hebrews 9:27</a:t>
            </a:r>
            <a:r>
              <a:rPr lang="en-US" sz="2800" dirty="0"/>
              <a:t> (ESV) </a:t>
            </a:r>
            <a:r>
              <a:rPr lang="en-US" sz="2800" b="1" dirty="0"/>
              <a:t>And just as it is appointed for man to die once, and after that comes judgment,</a:t>
            </a:r>
            <a:r>
              <a:rPr lang="en-US" sz="2800" dirty="0"/>
              <a:t> </a:t>
            </a:r>
          </a:p>
          <a:p>
            <a:endParaRPr lang="en-US" dirty="0"/>
          </a:p>
        </p:txBody>
      </p:sp>
      <p:pic>
        <p:nvPicPr>
          <p:cNvPr id="8194" name="Picture 2" descr="Image result for rich man poor man graves">
            <a:extLst>
              <a:ext uri="{FF2B5EF4-FFF2-40B4-BE49-F238E27FC236}">
                <a16:creationId xmlns:a16="http://schemas.microsoft.com/office/drawing/2014/main" id="{AA013412-1B34-4C27-BE37-48826D3B6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570" y="1915420"/>
            <a:ext cx="4352858" cy="435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66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6D85-E77E-47CE-A7CE-DDD82E191DE1}"/>
              </a:ext>
            </a:extLst>
          </p:cNvPr>
          <p:cNvSpPr>
            <a:spLocks noGrp="1"/>
          </p:cNvSpPr>
          <p:nvPr>
            <p:ph type="title"/>
          </p:nvPr>
        </p:nvSpPr>
        <p:spPr>
          <a:solidFill>
            <a:srgbClr val="663300"/>
          </a:solidFill>
        </p:spPr>
        <p:txBody>
          <a:bodyPr>
            <a:normAutofit fontScale="90000"/>
          </a:bodyPr>
          <a:lstStyle/>
          <a:p>
            <a:r>
              <a:rPr lang="en-US" dirty="0"/>
              <a:t>The souls of believers are specially cared for by God in the hour of death </a:t>
            </a:r>
          </a:p>
        </p:txBody>
      </p:sp>
      <p:sp>
        <p:nvSpPr>
          <p:cNvPr id="3" name="Content Placeholder 2">
            <a:extLst>
              <a:ext uri="{FF2B5EF4-FFF2-40B4-BE49-F238E27FC236}">
                <a16:creationId xmlns:a16="http://schemas.microsoft.com/office/drawing/2014/main" id="{33371923-4263-4443-8331-A41DC00F9D86}"/>
              </a:ext>
            </a:extLst>
          </p:cNvPr>
          <p:cNvSpPr>
            <a:spLocks noGrp="1"/>
          </p:cNvSpPr>
          <p:nvPr>
            <p:ph idx="1"/>
          </p:nvPr>
        </p:nvSpPr>
        <p:spPr/>
        <p:txBody>
          <a:bodyPr/>
          <a:lstStyle/>
          <a:p>
            <a:r>
              <a:rPr lang="en-US" b="1" i="1" dirty="0"/>
              <a:t>“...carried by angels to Abraham’s bosom”</a:t>
            </a:r>
            <a:r>
              <a:rPr lang="en-US" dirty="0"/>
              <a:t> - </a:t>
            </a:r>
            <a:r>
              <a:rPr lang="en-US" u="words" dirty="0"/>
              <a:t>Luke 16:22</a:t>
            </a:r>
          </a:p>
          <a:p>
            <a:r>
              <a:rPr lang="en-US" u="sng" dirty="0"/>
              <a:t>Psalm 116:15</a:t>
            </a:r>
            <a:r>
              <a:rPr lang="en-US" dirty="0"/>
              <a:t> (NASB) </a:t>
            </a:r>
            <a:r>
              <a:rPr lang="en-US" b="1" i="1" dirty="0"/>
              <a:t>15  Precious in the sight of the LORD Is the death of His godly ones.</a:t>
            </a:r>
          </a:p>
          <a:p>
            <a:r>
              <a:rPr lang="en-US" u="sng" dirty="0"/>
              <a:t>Acts 7:55</a:t>
            </a:r>
            <a:r>
              <a:rPr lang="en-US" dirty="0"/>
              <a:t> (NASB) </a:t>
            </a:r>
            <a:r>
              <a:rPr lang="en-US" b="1" i="1" dirty="0"/>
              <a:t>But being full of the Holy Spirit, he gazed intently into heaven and saw the glory of God, and Jesus standing at the right hand of God; </a:t>
            </a:r>
            <a:endParaRPr lang="en-US" dirty="0"/>
          </a:p>
        </p:txBody>
      </p:sp>
    </p:spTree>
    <p:extLst>
      <p:ext uri="{BB962C8B-B14F-4D97-AF65-F5344CB8AC3E}">
        <p14:creationId xmlns:p14="http://schemas.microsoft.com/office/powerpoint/2010/main" val="844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AE10-D545-43B6-8B52-088C52B95E20}"/>
              </a:ext>
            </a:extLst>
          </p:cNvPr>
          <p:cNvSpPr>
            <a:spLocks noGrp="1"/>
          </p:cNvSpPr>
          <p:nvPr>
            <p:ph type="title"/>
          </p:nvPr>
        </p:nvSpPr>
        <p:spPr>
          <a:xfrm>
            <a:off x="357447" y="182881"/>
            <a:ext cx="8478981" cy="1377471"/>
          </a:xfrm>
          <a:solidFill>
            <a:srgbClr val="663300"/>
          </a:solidFill>
        </p:spPr>
        <p:txBody>
          <a:bodyPr>
            <a:noAutofit/>
          </a:bodyPr>
          <a:lstStyle/>
          <a:p>
            <a:r>
              <a:rPr lang="en-US" sz="3200" b="1" dirty="0"/>
              <a:t>Unconverted souls realize the value of their soul, after death, when it is too late</a:t>
            </a:r>
            <a:endParaRPr lang="en-US" sz="3200" dirty="0"/>
          </a:p>
        </p:txBody>
      </p:sp>
      <p:sp>
        <p:nvSpPr>
          <p:cNvPr id="3" name="Content Placeholder 2">
            <a:extLst>
              <a:ext uri="{FF2B5EF4-FFF2-40B4-BE49-F238E27FC236}">
                <a16:creationId xmlns:a16="http://schemas.microsoft.com/office/drawing/2014/main" id="{C3086FDE-0403-49CE-A04B-D0FD82DC6A70}"/>
              </a:ext>
            </a:extLst>
          </p:cNvPr>
          <p:cNvSpPr>
            <a:spLocks noGrp="1"/>
          </p:cNvSpPr>
          <p:nvPr>
            <p:ph idx="1"/>
          </p:nvPr>
        </p:nvSpPr>
        <p:spPr>
          <a:xfrm>
            <a:off x="357447" y="1669774"/>
            <a:ext cx="4214553" cy="5005345"/>
          </a:xfrm>
        </p:spPr>
        <p:txBody>
          <a:bodyPr/>
          <a:lstStyle/>
          <a:p>
            <a:r>
              <a:rPr lang="en-US" u="sng" dirty="0"/>
              <a:t>Matthew 16:26</a:t>
            </a:r>
            <a:r>
              <a:rPr lang="en-US" dirty="0"/>
              <a:t>  </a:t>
            </a:r>
            <a:r>
              <a:rPr lang="en-US" b="1" i="1" dirty="0"/>
              <a:t>"For what will it profit a man if he gains the whole world and forfeits his soul? Or what will a man give in exchange for his soul?” (NASB)</a:t>
            </a:r>
          </a:p>
          <a:p>
            <a:endParaRPr lang="en-US" dirty="0"/>
          </a:p>
          <a:p>
            <a:endParaRPr lang="en-US" dirty="0"/>
          </a:p>
        </p:txBody>
      </p:sp>
      <p:pic>
        <p:nvPicPr>
          <p:cNvPr id="4098" name="Picture 2" descr="Image result for Matthew 16:26">
            <a:extLst>
              <a:ext uri="{FF2B5EF4-FFF2-40B4-BE49-F238E27FC236}">
                <a16:creationId xmlns:a16="http://schemas.microsoft.com/office/drawing/2014/main" id="{D016EC32-40F5-47AB-A719-F1051EF3DD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36" r="50000" b="7761"/>
          <a:stretch/>
        </p:blipFill>
        <p:spPr bwMode="auto">
          <a:xfrm>
            <a:off x="4704522" y="1669773"/>
            <a:ext cx="4082031" cy="498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8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50C3D-0DDF-465E-8A1C-7EE39C4156BA}"/>
              </a:ext>
            </a:extLst>
          </p:cNvPr>
          <p:cNvSpPr>
            <a:spLocks noGrp="1"/>
          </p:cNvSpPr>
          <p:nvPr>
            <p:ph idx="1"/>
          </p:nvPr>
        </p:nvSpPr>
        <p:spPr>
          <a:xfrm>
            <a:off x="224565" y="150163"/>
            <a:ext cx="4373579" cy="6557673"/>
          </a:xfrm>
        </p:spPr>
        <p:txBody>
          <a:bodyPr/>
          <a:lstStyle/>
          <a:p>
            <a:pPr marL="0" indent="0">
              <a:buNone/>
            </a:pPr>
            <a:r>
              <a:rPr lang="en-US" dirty="0"/>
              <a:t> </a:t>
            </a:r>
          </a:p>
          <a:p>
            <a:r>
              <a:rPr lang="en-US" sz="2800" dirty="0"/>
              <a:t> </a:t>
            </a:r>
            <a:r>
              <a:rPr lang="en-US" sz="2800" u="sng" dirty="0"/>
              <a:t>2 Corinthians 5:6-8</a:t>
            </a:r>
            <a:r>
              <a:rPr lang="en-US" sz="2800" dirty="0"/>
              <a:t> (NASB) </a:t>
            </a:r>
            <a:r>
              <a:rPr lang="en-US" sz="2800" b="1" dirty="0"/>
              <a:t>Therefore, being always of good courage, and knowing that while we are at home in the body we are absent from the Lord— 7  for we walk by faith, not by sight— 8  we are of good courage, I say, and prefer rather to be absent from the body and to be at home with the Lord.</a:t>
            </a:r>
            <a:endParaRPr lang="en-US" sz="2800" dirty="0"/>
          </a:p>
          <a:p>
            <a:endParaRPr lang="en-US" dirty="0"/>
          </a:p>
        </p:txBody>
      </p:sp>
      <p:pic>
        <p:nvPicPr>
          <p:cNvPr id="6146" name="Picture 2" descr="Image result for eternal life">
            <a:extLst>
              <a:ext uri="{FF2B5EF4-FFF2-40B4-BE49-F238E27FC236}">
                <a16:creationId xmlns:a16="http://schemas.microsoft.com/office/drawing/2014/main" id="{1EB62E5C-2AEE-40D3-82EA-F6D08BCB98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68"/>
          <a:stretch/>
        </p:blipFill>
        <p:spPr bwMode="auto">
          <a:xfrm>
            <a:off x="4820048" y="2252870"/>
            <a:ext cx="4099387" cy="310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9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446B0-8BA7-4645-96FE-C73C0DBFAD8C}"/>
              </a:ext>
            </a:extLst>
          </p:cNvPr>
          <p:cNvSpPr>
            <a:spLocks noGrp="1"/>
          </p:cNvSpPr>
          <p:nvPr>
            <p:ph idx="1"/>
          </p:nvPr>
        </p:nvSpPr>
        <p:spPr>
          <a:xfrm>
            <a:off x="357447" y="310394"/>
            <a:ext cx="8478982" cy="6364726"/>
          </a:xfrm>
        </p:spPr>
        <p:txBody>
          <a:bodyPr/>
          <a:lstStyle/>
          <a:p>
            <a:r>
              <a:rPr lang="en-US" sz="2800" u="sng" dirty="0"/>
              <a:t>Philippians 1:21-24</a:t>
            </a:r>
            <a:r>
              <a:rPr lang="en-US" sz="2800" dirty="0"/>
              <a:t> (NASB) </a:t>
            </a:r>
            <a:r>
              <a:rPr lang="en-US" sz="2800" b="1" dirty="0"/>
              <a:t>21  For to me, to live is Christ and to die is gain. 22  But if I am to live on in the flesh, this will mean fruitful </a:t>
            </a:r>
            <a:r>
              <a:rPr lang="en-US" sz="2800" b="1" dirty="0" err="1"/>
              <a:t>labour</a:t>
            </a:r>
            <a:r>
              <a:rPr lang="en-US" sz="2800" b="1" dirty="0"/>
              <a:t> for me; and I do not know which to choose. 23  But I am hard-pressed from both directions, having the desire to depart and be with Christ, for that is very much better; 24  yet to remain on in the flesh is more necessary for your sake.</a:t>
            </a:r>
            <a:endParaRPr lang="en-US" sz="2800" dirty="0"/>
          </a:p>
          <a:p>
            <a:endParaRPr lang="en-US" dirty="0"/>
          </a:p>
        </p:txBody>
      </p:sp>
      <p:pic>
        <p:nvPicPr>
          <p:cNvPr id="5126" name="Picture 6" descr="Related image">
            <a:extLst>
              <a:ext uri="{FF2B5EF4-FFF2-40B4-BE49-F238E27FC236}">
                <a16:creationId xmlns:a16="http://schemas.microsoft.com/office/drawing/2014/main" id="{892E5B46-E961-4E2B-A718-D50088AEA2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03" b="10966"/>
          <a:stretch/>
        </p:blipFill>
        <p:spPr bwMode="auto">
          <a:xfrm>
            <a:off x="2300170" y="3969595"/>
            <a:ext cx="4593535" cy="27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3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453CA-2F86-4E8E-9980-554CAC3114BD}"/>
              </a:ext>
            </a:extLst>
          </p:cNvPr>
          <p:cNvSpPr>
            <a:spLocks noGrp="1"/>
          </p:cNvSpPr>
          <p:nvPr>
            <p:ph idx="1"/>
          </p:nvPr>
        </p:nvSpPr>
        <p:spPr>
          <a:xfrm>
            <a:off x="357447" y="238540"/>
            <a:ext cx="4162490" cy="6436580"/>
          </a:xfrm>
        </p:spPr>
        <p:txBody>
          <a:bodyPr>
            <a:normAutofit fontScale="92500" lnSpcReduction="10000"/>
          </a:bodyPr>
          <a:lstStyle/>
          <a:p>
            <a:r>
              <a:rPr lang="en-US" u="sng" dirty="0"/>
              <a:t>2 Corinthians 5:10-11</a:t>
            </a:r>
            <a:r>
              <a:rPr lang="en-US" dirty="0"/>
              <a:t> (NASB) </a:t>
            </a:r>
            <a:r>
              <a:rPr lang="en-US" b="1" i="1" dirty="0"/>
              <a:t>For we must all appear before the judgment seat of Christ, so that each one may be recompensed for his deeds in the body, according to what he has done, whether good or bad. 11  Therefore, knowing the fear of the Lord, we persuade men…</a:t>
            </a:r>
            <a:endParaRPr lang="en-US" dirty="0"/>
          </a:p>
        </p:txBody>
      </p:sp>
      <p:pic>
        <p:nvPicPr>
          <p:cNvPr id="7170" name="Picture 2" descr="Image result for jesus saves">
            <a:extLst>
              <a:ext uri="{FF2B5EF4-FFF2-40B4-BE49-F238E27FC236}">
                <a16:creationId xmlns:a16="http://schemas.microsoft.com/office/drawing/2014/main" id="{C4BB16F9-33A1-4BA4-80CB-1A9B0EB10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064" y="0"/>
            <a:ext cx="4519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85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ptism immersion">
            <a:extLst>
              <a:ext uri="{FF2B5EF4-FFF2-40B4-BE49-F238E27FC236}">
                <a16:creationId xmlns:a16="http://schemas.microsoft.com/office/drawing/2014/main" id="{7E26C135-3AD9-4B21-8721-2851C219A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4070358-71B7-4592-AC5B-0A169F3406C2}"/>
              </a:ext>
            </a:extLst>
          </p:cNvPr>
          <p:cNvSpPr/>
          <p:nvPr/>
        </p:nvSpPr>
        <p:spPr>
          <a:xfrm>
            <a:off x="178905" y="2766391"/>
            <a:ext cx="5082208" cy="3108543"/>
          </a:xfrm>
          <a:prstGeom prst="rect">
            <a:avLst/>
          </a:prstGeom>
        </p:spPr>
        <p:txBody>
          <a:bodyPr wrap="square">
            <a:spAutoFit/>
          </a:bodyPr>
          <a:lstStyle/>
          <a:p>
            <a:r>
              <a:rPr lang="en-NZ" sz="2800" dirty="0">
                <a:solidFill>
                  <a:srgbClr val="000000"/>
                </a:solidFill>
                <a:latin typeface="Helvetica Neue"/>
              </a:rPr>
              <a:t>Acts 2:38—</a:t>
            </a:r>
            <a:r>
              <a:rPr lang="en-NZ" sz="2800" b="1" baseline="30000" dirty="0">
                <a:solidFill>
                  <a:srgbClr val="000000"/>
                </a:solidFill>
                <a:latin typeface="Arial" panose="020B0604020202020204" pitchFamily="34" charset="0"/>
              </a:rPr>
              <a:t>38 </a:t>
            </a:r>
            <a:r>
              <a:rPr lang="en-NZ" sz="2800" dirty="0">
                <a:solidFill>
                  <a:srgbClr val="000000"/>
                </a:solidFill>
                <a:latin typeface="Helvetica Neue"/>
              </a:rPr>
              <a:t>And Peter said to them, “Repent and be baptized every one of you in the name of Jesus Christ for the forgiveness of your sins, and you will receive the gift of the Holy Spirit.</a:t>
            </a:r>
            <a:r>
              <a:rPr lang="en-NZ" dirty="0">
                <a:solidFill>
                  <a:srgbClr val="000000"/>
                </a:solidFill>
                <a:latin typeface="Helvetica Neue"/>
              </a:rPr>
              <a:t> (ESV)</a:t>
            </a:r>
            <a:endParaRPr lang="en-NZ" b="0" i="0" dirty="0">
              <a:solidFill>
                <a:srgbClr val="000000"/>
              </a:solidFill>
              <a:effectLst/>
              <a:latin typeface="Helvetica Neue"/>
            </a:endParaRPr>
          </a:p>
        </p:txBody>
      </p:sp>
    </p:spTree>
    <p:extLst>
      <p:ext uri="{BB962C8B-B14F-4D97-AF65-F5344CB8AC3E}">
        <p14:creationId xmlns:p14="http://schemas.microsoft.com/office/powerpoint/2010/main" val="154527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rich and famous">
            <a:extLst>
              <a:ext uri="{FF2B5EF4-FFF2-40B4-BE49-F238E27FC236}">
                <a16:creationId xmlns:a16="http://schemas.microsoft.com/office/drawing/2014/main" id="{B08ADB0C-CAE1-4470-BD98-73CC8606B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96DBE1A-5AE6-4060-A858-A25EB9A28141}"/>
              </a:ext>
            </a:extLst>
          </p:cNvPr>
          <p:cNvSpPr txBox="1">
            <a:spLocks/>
          </p:cNvSpPr>
          <p:nvPr/>
        </p:nvSpPr>
        <p:spPr>
          <a:xfrm>
            <a:off x="185529" y="0"/>
            <a:ext cx="8759687" cy="176253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t> </a:t>
            </a:r>
            <a:r>
              <a:rPr lang="en-US" sz="2800" b="1" u="sng" dirty="0"/>
              <a:t>Luke 16:19</a:t>
            </a:r>
            <a:r>
              <a:rPr lang="en-US" sz="2800" b="1" dirty="0"/>
              <a:t>- "Now there was a rich man, and he habitually dressed in purple and fine linen, joyously living in splendor every day. </a:t>
            </a:r>
            <a:endParaRPr lang="en-US" sz="4000" dirty="0"/>
          </a:p>
        </p:txBody>
      </p:sp>
    </p:spTree>
    <p:extLst>
      <p:ext uri="{BB962C8B-B14F-4D97-AF65-F5344CB8AC3E}">
        <p14:creationId xmlns:p14="http://schemas.microsoft.com/office/powerpoint/2010/main" val="387214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B8A21-C005-4A18-99B1-33FEADF706BA}"/>
              </a:ext>
            </a:extLst>
          </p:cNvPr>
          <p:cNvPicPr>
            <a:picLocks noChangeAspect="1"/>
          </p:cNvPicPr>
          <p:nvPr/>
        </p:nvPicPr>
        <p:blipFill rotWithShape="1">
          <a:blip r:embed="rId2" cstate="print"/>
          <a:srcRect r="800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83D99934-588D-4710-B423-7EB4D51252A5}"/>
              </a:ext>
            </a:extLst>
          </p:cNvPr>
          <p:cNvSpPr>
            <a:spLocks noGrp="1"/>
          </p:cNvSpPr>
          <p:nvPr>
            <p:ph type="title"/>
          </p:nvPr>
        </p:nvSpPr>
        <p:spPr>
          <a:xfrm>
            <a:off x="1843087" y="900703"/>
            <a:ext cx="5457825" cy="941796"/>
          </a:xfrm>
          <a:solidFill>
            <a:schemeClr val="bg1">
              <a:alpha val="75000"/>
            </a:schemeClr>
          </a:solidFill>
          <a:ln w="38100" cap="sq">
            <a:solidFill>
              <a:schemeClr val="tx1">
                <a:lumMod val="75000"/>
                <a:lumOff val="25000"/>
              </a:schemeClr>
            </a:solidFill>
            <a:miter lim="800000"/>
          </a:ln>
        </p:spPr>
        <p:txBody>
          <a:bodyPr vert="horz" wrap="square" lIns="91440" tIns="45720" rIns="91440" bIns="45720" rtlCol="0" anchor="ctr">
            <a:normAutofit/>
          </a:bodyPr>
          <a:lstStyle/>
          <a:p>
            <a:r>
              <a:rPr lang="en-US" sz="2400">
                <a:solidFill>
                  <a:schemeClr val="tx1">
                    <a:lumMod val="85000"/>
                    <a:lumOff val="15000"/>
                  </a:schemeClr>
                </a:solidFill>
                <a:latin typeface="+mj-lt"/>
              </a:rPr>
              <a:t>Stuart Hughes Diamond Edition – $892,500 (Not tailor marks – diamonds)</a:t>
            </a:r>
          </a:p>
        </p:txBody>
      </p:sp>
    </p:spTree>
    <p:extLst>
      <p:ext uri="{BB962C8B-B14F-4D97-AF65-F5344CB8AC3E}">
        <p14:creationId xmlns:p14="http://schemas.microsoft.com/office/powerpoint/2010/main" val="399757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FD4E-68FB-4CE5-973F-8CD996651629}"/>
              </a:ext>
            </a:extLst>
          </p:cNvPr>
          <p:cNvSpPr>
            <a:spLocks noGrp="1"/>
          </p:cNvSpPr>
          <p:nvPr>
            <p:ph type="title"/>
          </p:nvPr>
        </p:nvSpPr>
        <p:spPr>
          <a:solidFill>
            <a:schemeClr val="accent6">
              <a:lumMod val="50000"/>
            </a:schemeClr>
          </a:solidFill>
        </p:spPr>
        <p:txBody>
          <a:bodyPr>
            <a:normAutofit fontScale="90000"/>
          </a:bodyPr>
          <a:lstStyle/>
          <a:p>
            <a:r>
              <a:rPr lang="en-US" dirty="0"/>
              <a:t>Alexander </a:t>
            </a:r>
            <a:r>
              <a:rPr lang="en-US" dirty="0" err="1"/>
              <a:t>Amosu</a:t>
            </a:r>
            <a:r>
              <a:rPr lang="en-US" dirty="0"/>
              <a:t> Vanquish II Bespoke – $101,860</a:t>
            </a:r>
          </a:p>
        </p:txBody>
      </p:sp>
      <p:pic>
        <p:nvPicPr>
          <p:cNvPr id="5" name="Picture 4" descr="A person in a suit and tie&#10;&#10;Description generated with very high confidence">
            <a:extLst>
              <a:ext uri="{FF2B5EF4-FFF2-40B4-BE49-F238E27FC236}">
                <a16:creationId xmlns:a16="http://schemas.microsoft.com/office/drawing/2014/main" id="{09FA883B-03FE-480A-B3B4-01C8277A80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447" y="1952625"/>
            <a:ext cx="8478981" cy="4063614"/>
          </a:xfrm>
          <a:prstGeom prst="rect">
            <a:avLst/>
          </a:prstGeom>
        </p:spPr>
      </p:pic>
    </p:spTree>
    <p:extLst>
      <p:ext uri="{BB962C8B-B14F-4D97-AF65-F5344CB8AC3E}">
        <p14:creationId xmlns:p14="http://schemas.microsoft.com/office/powerpoint/2010/main" val="170524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086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descr="A person wearing a suit and tie&#10;&#10;Description generated with very high confidence">
            <a:extLst>
              <a:ext uri="{FF2B5EF4-FFF2-40B4-BE49-F238E27FC236}">
                <a16:creationId xmlns:a16="http://schemas.microsoft.com/office/drawing/2014/main" id="{8545B7BA-ABE1-4D06-A16F-A57B80771C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98" r="17436"/>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itle 1">
            <a:extLst>
              <a:ext uri="{FF2B5EF4-FFF2-40B4-BE49-F238E27FC236}">
                <a16:creationId xmlns:a16="http://schemas.microsoft.com/office/drawing/2014/main" id="{57278836-806F-4C70-9A01-60251492B5CA}"/>
              </a:ext>
            </a:extLst>
          </p:cNvPr>
          <p:cNvSpPr>
            <a:spLocks noGrp="1"/>
          </p:cNvSpPr>
          <p:nvPr>
            <p:ph type="title"/>
          </p:nvPr>
        </p:nvSpPr>
        <p:spPr>
          <a:xfrm>
            <a:off x="491490" y="2671011"/>
            <a:ext cx="3943352" cy="2427120"/>
          </a:xfrm>
        </p:spPr>
        <p:txBody>
          <a:bodyPr vert="horz" lIns="91440" tIns="45720" rIns="91440" bIns="45720" rtlCol="0" anchor="t">
            <a:normAutofit/>
          </a:bodyPr>
          <a:lstStyle/>
          <a:p>
            <a:pPr algn="l"/>
            <a:r>
              <a:rPr lang="en-US" sz="5600" dirty="0" err="1">
                <a:solidFill>
                  <a:schemeClr val="tx1"/>
                </a:solidFill>
                <a:latin typeface="+mj-lt"/>
              </a:rPr>
              <a:t>Dormeuil</a:t>
            </a:r>
            <a:r>
              <a:rPr lang="en-US" sz="5600" dirty="0">
                <a:solidFill>
                  <a:schemeClr val="tx1"/>
                </a:solidFill>
                <a:latin typeface="+mj-lt"/>
              </a:rPr>
              <a:t> Vanquish II – $95,319</a:t>
            </a:r>
          </a:p>
        </p:txBody>
      </p:sp>
    </p:spTree>
    <p:extLst>
      <p:ext uri="{BB962C8B-B14F-4D97-AF65-F5344CB8AC3E}">
        <p14:creationId xmlns:p14="http://schemas.microsoft.com/office/powerpoint/2010/main" val="334598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486C404-B336-45C8-810A-6B7947A37DF6}"/>
              </a:ext>
            </a:extLst>
          </p:cNvPr>
          <p:cNvPicPr>
            <a:picLocks noChangeAspect="1"/>
          </p:cNvPicPr>
          <p:nvPr/>
        </p:nvPicPr>
        <p:blipFill>
          <a:blip r:embed="rId2" cstate="print"/>
          <a:stretch>
            <a:fillRect/>
          </a:stretch>
        </p:blipFill>
        <p:spPr>
          <a:xfrm>
            <a:off x="1040947" y="1675227"/>
            <a:ext cx="7062105" cy="4394199"/>
          </a:xfrm>
          <a:prstGeom prst="rect">
            <a:avLst/>
          </a:prstGeom>
        </p:spPr>
      </p:pic>
      <p:sp>
        <p:nvSpPr>
          <p:cNvPr id="2" name="Title 1">
            <a:extLst>
              <a:ext uri="{FF2B5EF4-FFF2-40B4-BE49-F238E27FC236}">
                <a16:creationId xmlns:a16="http://schemas.microsoft.com/office/drawing/2014/main" id="{0029060B-40BB-4371-9D76-33FE9000B932}"/>
              </a:ext>
            </a:extLst>
          </p:cNvPr>
          <p:cNvSpPr>
            <a:spLocks noGrp="1"/>
          </p:cNvSpPr>
          <p:nvPr>
            <p:ph type="title"/>
          </p:nvPr>
        </p:nvSpPr>
        <p:spPr>
          <a:xfrm>
            <a:off x="417399" y="643467"/>
            <a:ext cx="8408193" cy="744836"/>
          </a:xfrm>
        </p:spPr>
        <p:txBody>
          <a:bodyPr vert="horz" lIns="91440" tIns="45720" rIns="91440" bIns="45720" rtlCol="0" anchor="ctr">
            <a:normAutofit/>
          </a:bodyPr>
          <a:lstStyle/>
          <a:p>
            <a:r>
              <a:rPr lang="en-US" sz="2400" b="1" i="1" kern="1200">
                <a:latin typeface="+mj-lt"/>
                <a:ea typeface="+mj-ea"/>
                <a:cs typeface="+mj-cs"/>
              </a:rPr>
              <a:t>Fared sumptuously every day</a:t>
            </a:r>
            <a:r>
              <a:rPr lang="en-US" sz="2400" kern="1200">
                <a:latin typeface="+mj-lt"/>
                <a:ea typeface="+mj-ea"/>
                <a:cs typeface="+mj-cs"/>
              </a:rPr>
              <a:t> – </a:t>
            </a:r>
            <a:r>
              <a:rPr lang="en-US" sz="2400" b="1" i="1" kern="1200">
                <a:latin typeface="+mj-lt"/>
                <a:ea typeface="+mj-ea"/>
                <a:cs typeface="+mj-cs"/>
              </a:rPr>
              <a:t>joyously living in splendor every day</a:t>
            </a:r>
            <a:endParaRPr lang="en-US" sz="2400" kern="1200">
              <a:latin typeface="+mj-lt"/>
              <a:ea typeface="+mj-ea"/>
              <a:cs typeface="+mj-cs"/>
            </a:endParaRPr>
          </a:p>
        </p:txBody>
      </p:sp>
    </p:spTree>
    <p:extLst>
      <p:ext uri="{BB962C8B-B14F-4D97-AF65-F5344CB8AC3E}">
        <p14:creationId xmlns:p14="http://schemas.microsoft.com/office/powerpoint/2010/main" val="426283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1803DD-C9AF-4D2E-821A-30AC04307AE9}"/>
              </a:ext>
            </a:extLst>
          </p:cNvPr>
          <p:cNvPicPr>
            <a:picLocks noChangeAspect="1"/>
          </p:cNvPicPr>
          <p:nvPr/>
        </p:nvPicPr>
        <p:blipFill rotWithShape="1">
          <a:blip r:embed="rId2" cstate="print"/>
          <a:srcRect l="15223" r="7352"/>
          <a:stretch/>
        </p:blipFill>
        <p:spPr>
          <a:xfrm>
            <a:off x="20" y="10"/>
            <a:ext cx="3477914" cy="6857990"/>
          </a:xfrm>
          <a:prstGeom prst="rect">
            <a:avLst/>
          </a:prstGeom>
        </p:spPr>
      </p:pic>
      <p:sp>
        <p:nvSpPr>
          <p:cNvPr id="14" name="Rectangle 13">
            <a:extLst>
              <a:ext uri="{FF2B5EF4-FFF2-40B4-BE49-F238E27FC236}">
                <a16:creationId xmlns:a16="http://schemas.microsoft.com/office/drawing/2014/main" id="{B9951BD9-0868-4CDB-ACD6-9C4209B5E4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6C9AC-79FC-411A-9C2C-9D7C9F0BB125}"/>
              </a:ext>
            </a:extLst>
          </p:cNvPr>
          <p:cNvSpPr>
            <a:spLocks noGrp="1"/>
          </p:cNvSpPr>
          <p:nvPr>
            <p:ph type="title"/>
          </p:nvPr>
        </p:nvSpPr>
        <p:spPr>
          <a:xfrm>
            <a:off x="3644348" y="352337"/>
            <a:ext cx="5019591" cy="6273750"/>
          </a:xfrm>
        </p:spPr>
        <p:txBody>
          <a:bodyPr vert="horz" lIns="91440" tIns="45720" rIns="91440" bIns="45720" rtlCol="0" anchor="b">
            <a:normAutofit/>
          </a:bodyPr>
          <a:lstStyle/>
          <a:p>
            <a:pPr algn="l"/>
            <a:r>
              <a:rPr lang="en-US" sz="5600" b="1" i="1" dirty="0">
                <a:latin typeface="+mj-lt"/>
              </a:rPr>
              <a:t>A certain beggar named Lazarus – </a:t>
            </a:r>
            <a:br>
              <a:rPr lang="en-US" sz="5600" b="1" i="1" dirty="0">
                <a:latin typeface="+mj-lt"/>
              </a:rPr>
            </a:br>
            <a:br>
              <a:rPr lang="en-US" sz="5600" b="1" i="1" dirty="0">
                <a:latin typeface="+mj-lt"/>
              </a:rPr>
            </a:br>
            <a:r>
              <a:rPr lang="en-US" sz="2800" b="1" u="sng" dirty="0"/>
              <a:t>Luke 16:20-21</a:t>
            </a:r>
            <a:r>
              <a:rPr lang="en-US" sz="2800" b="1" dirty="0"/>
              <a:t>  </a:t>
            </a:r>
            <a:r>
              <a:rPr lang="en-US" sz="2800" baseline="30000" dirty="0"/>
              <a:t>20</a:t>
            </a:r>
            <a:r>
              <a:rPr lang="en-US" sz="2800" dirty="0"/>
              <a:t> "And a poor man named Lazarus was laid at his gate, covered with sores, </a:t>
            </a:r>
            <a:r>
              <a:rPr lang="en-US" sz="2800" baseline="30000" dirty="0"/>
              <a:t>21 </a:t>
            </a:r>
            <a:r>
              <a:rPr lang="en-US" sz="2800" dirty="0"/>
              <a:t> and longing to be fed with the </a:t>
            </a:r>
            <a:r>
              <a:rPr lang="en-US" sz="2800" i="1" dirty="0"/>
              <a:t>crumbs</a:t>
            </a:r>
            <a:r>
              <a:rPr lang="en-US" sz="2800" dirty="0"/>
              <a:t> which were falling from the rich man's table; besides, even the dogs were coming and licking his sores. </a:t>
            </a:r>
            <a:r>
              <a:rPr lang="en-US" sz="2200" dirty="0"/>
              <a:t> (NASB)</a:t>
            </a:r>
            <a:endParaRPr lang="en-US" sz="5600" dirty="0">
              <a:latin typeface="+mj-lt"/>
            </a:endParaRPr>
          </a:p>
        </p:txBody>
      </p:sp>
    </p:spTree>
    <p:extLst>
      <p:ext uri="{BB962C8B-B14F-4D97-AF65-F5344CB8AC3E}">
        <p14:creationId xmlns:p14="http://schemas.microsoft.com/office/powerpoint/2010/main" val="18237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8EC5-CF4E-49A1-9C18-C2BB5F9A571E}"/>
              </a:ext>
            </a:extLst>
          </p:cNvPr>
          <p:cNvSpPr>
            <a:spLocks noGrp="1"/>
          </p:cNvSpPr>
          <p:nvPr>
            <p:ph type="title"/>
          </p:nvPr>
        </p:nvSpPr>
        <p:spPr>
          <a:xfrm>
            <a:off x="357447" y="182881"/>
            <a:ext cx="8478981" cy="1238595"/>
          </a:xfrm>
          <a:solidFill>
            <a:srgbClr val="920000"/>
          </a:solidFill>
        </p:spPr>
        <p:txBody>
          <a:bodyPr>
            <a:normAutofit fontScale="90000"/>
          </a:bodyPr>
          <a:lstStyle/>
          <a:p>
            <a:r>
              <a:rPr lang="en-US" b="1" dirty="0">
                <a:effectLst>
                  <a:outerShdw blurRad="38100" dist="38100" dir="2700000" algn="tl">
                    <a:srgbClr val="000000">
                      <a:alpha val="43137"/>
                    </a:srgbClr>
                  </a:outerShdw>
                </a:effectLst>
              </a:rPr>
              <a:t>THE RICH MAN AND LAZARUS IN DEATH...</a:t>
            </a:r>
          </a:p>
        </p:txBody>
      </p:sp>
      <p:sp>
        <p:nvSpPr>
          <p:cNvPr id="3" name="Content Placeholder 2">
            <a:extLst>
              <a:ext uri="{FF2B5EF4-FFF2-40B4-BE49-F238E27FC236}">
                <a16:creationId xmlns:a16="http://schemas.microsoft.com/office/drawing/2014/main" id="{BB51A4B6-AD68-47C8-9509-D392C7290C96}"/>
              </a:ext>
            </a:extLst>
          </p:cNvPr>
          <p:cNvSpPr>
            <a:spLocks noGrp="1"/>
          </p:cNvSpPr>
          <p:nvPr>
            <p:ph idx="1"/>
          </p:nvPr>
        </p:nvSpPr>
        <p:spPr>
          <a:xfrm>
            <a:off x="357447" y="1421476"/>
            <a:ext cx="3585001" cy="5436524"/>
          </a:xfrm>
        </p:spPr>
        <p:txBody>
          <a:bodyPr>
            <a:normAutofit fontScale="92500" lnSpcReduction="10000"/>
          </a:bodyPr>
          <a:lstStyle/>
          <a:p>
            <a:r>
              <a:rPr lang="en-US" b="1" u="sng" dirty="0"/>
              <a:t>THEY BOTH DIE </a:t>
            </a:r>
            <a:r>
              <a:rPr lang="en-US" b="1" dirty="0"/>
              <a:t>– </a:t>
            </a:r>
          </a:p>
          <a:p>
            <a:r>
              <a:rPr lang="en-US" u="sng" dirty="0"/>
              <a:t>Luke 16:22 </a:t>
            </a:r>
            <a:r>
              <a:rPr lang="en-US" dirty="0"/>
              <a:t> </a:t>
            </a:r>
            <a:br>
              <a:rPr lang="en-US" dirty="0"/>
            </a:br>
            <a:r>
              <a:rPr lang="en-US" b="1" i="1" baseline="30000" dirty="0"/>
              <a:t>22</a:t>
            </a:r>
            <a:r>
              <a:rPr lang="en-US" b="1" i="1" dirty="0"/>
              <a:t> "Now the poor man died and was carried away by the angels to Abraham's bosom; and the rich man also died and was buried. (NASB)</a:t>
            </a:r>
          </a:p>
        </p:txBody>
      </p:sp>
      <p:pic>
        <p:nvPicPr>
          <p:cNvPr id="2050" name="Picture 2" descr="Image result for funeral">
            <a:extLst>
              <a:ext uri="{FF2B5EF4-FFF2-40B4-BE49-F238E27FC236}">
                <a16:creationId xmlns:a16="http://schemas.microsoft.com/office/drawing/2014/main" id="{ECE683DE-BB7D-417F-9CD4-5764C129E8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135"/>
          <a:stretch/>
        </p:blipFill>
        <p:spPr bwMode="auto">
          <a:xfrm>
            <a:off x="3942448" y="1421476"/>
            <a:ext cx="5201552" cy="543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00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TotalTime>
  <Words>850</Words>
  <Application>Microsoft Office PowerPoint</Application>
  <PresentationFormat>On-screen Show (4:3)</PresentationFormat>
  <Paragraphs>65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Georgia</vt:lpstr>
      <vt:lpstr>Helvetica Neue</vt:lpstr>
      <vt:lpstr>Times New Roman</vt:lpstr>
      <vt:lpstr>Office Theme</vt:lpstr>
      <vt:lpstr>PowerPoint Presentation</vt:lpstr>
      <vt:lpstr>Lazarus And The Rich Man  (Luke 16:19-31) </vt:lpstr>
      <vt:lpstr>PowerPoint Presentation</vt:lpstr>
      <vt:lpstr>Stuart Hughes Diamond Edition – $892,500 (Not tailor marks – diamonds)</vt:lpstr>
      <vt:lpstr>Alexander Amosu Vanquish II Bespoke – $101,860</vt:lpstr>
      <vt:lpstr>Dormeuil Vanquish II – $95,319</vt:lpstr>
      <vt:lpstr>Fared sumptuously every day – joyously living in splendor every day</vt:lpstr>
      <vt:lpstr>A certain beggar named Lazarus –   Luke 16:20-21  20 "And a poor man named Lazarus was laid at his gate, covered with sores, 21  and longing to be fed with the crumbs which were falling from the rich man's table; besides, even the dogs were coming and licking his sores.  (NASB)</vt:lpstr>
      <vt:lpstr>THE RICH MAN AND LAZARUS IN DEATH...</vt:lpstr>
      <vt:lpstr>The rich man in torment</vt:lpstr>
      <vt:lpstr>The rich man in torment</vt:lpstr>
      <vt:lpstr>PowerPoint Presentation</vt:lpstr>
      <vt:lpstr>PowerPoint Presentation</vt:lpstr>
      <vt:lpstr>PowerPoint Presentation</vt:lpstr>
      <vt:lpstr>In the NT, “Hades” is found eleven times...</vt:lpstr>
      <vt:lpstr>Hades is used </vt:lpstr>
      <vt:lpstr>The rich man pleads with Abraham for his five brothers</vt:lpstr>
      <vt:lpstr>The rich man pleads with Abraham for his five brothers</vt:lpstr>
      <vt:lpstr>The importance of heeding the Word of God! </vt:lpstr>
      <vt:lpstr>The importance of heeding the Word of God! </vt:lpstr>
      <vt:lpstr>A man’s worldly wealth is no measure of his status in the sight of God</vt:lpstr>
      <vt:lpstr>The souls of believers are specially cared for by God in the hour of death </vt:lpstr>
      <vt:lpstr>Unconverted souls realize the value of their soul, after death, when it is too late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McGough</dc:creator>
  <cp:lastModifiedBy>John</cp:lastModifiedBy>
  <cp:revision>39</cp:revision>
  <dcterms:created xsi:type="dcterms:W3CDTF">2018-04-15T00:48:05Z</dcterms:created>
  <dcterms:modified xsi:type="dcterms:W3CDTF">2019-03-31T09:36:55Z</dcterms:modified>
</cp:coreProperties>
</file>