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56" r:id="rId3"/>
    <p:sldId id="276" r:id="rId4"/>
    <p:sldId id="274" r:id="rId5"/>
    <p:sldId id="301" r:id="rId6"/>
    <p:sldId id="299" r:id="rId7"/>
    <p:sldId id="302" r:id="rId8"/>
    <p:sldId id="312" r:id="rId9"/>
    <p:sldId id="300" r:id="rId10"/>
    <p:sldId id="303" r:id="rId11"/>
    <p:sldId id="297" r:id="rId12"/>
    <p:sldId id="316" r:id="rId13"/>
    <p:sldId id="317" r:id="rId14"/>
    <p:sldId id="310" r:id="rId15"/>
    <p:sldId id="313" r:id="rId16"/>
    <p:sldId id="314" r:id="rId17"/>
    <p:sldId id="298" r:id="rId18"/>
    <p:sldId id="271" r:id="rId19"/>
    <p:sldId id="307" r:id="rId20"/>
    <p:sldId id="308" r:id="rId21"/>
    <p:sldId id="304" r:id="rId22"/>
    <p:sldId id="306" r:id="rId23"/>
    <p:sldId id="305" r:id="rId24"/>
    <p:sldId id="309" r:id="rId25"/>
    <p:sldId id="318" r:id="rId26"/>
    <p:sldId id="31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CD2337-68C0-41C5-AB8B-9EF323120C1D}"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2445741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D2337-68C0-41C5-AB8B-9EF323120C1D}"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274749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D2337-68C0-41C5-AB8B-9EF323120C1D}"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27978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D2337-68C0-41C5-AB8B-9EF323120C1D}"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24720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CD2337-68C0-41C5-AB8B-9EF323120C1D}" type="datetimeFigureOut">
              <a:rPr lang="en-NZ" smtClean="0"/>
              <a:t>6/04/2019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32492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CD2337-68C0-41C5-AB8B-9EF323120C1D}" type="datetimeFigureOut">
              <a:rPr lang="en-NZ" smtClean="0"/>
              <a:t>6/04/2019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77178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CD2337-68C0-41C5-AB8B-9EF323120C1D}" type="datetimeFigureOut">
              <a:rPr lang="en-NZ" smtClean="0"/>
              <a:t>6/04/2019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8222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CD2337-68C0-41C5-AB8B-9EF323120C1D}" type="datetimeFigureOut">
              <a:rPr lang="en-NZ" smtClean="0"/>
              <a:t>6/04/2019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357270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D2337-68C0-41C5-AB8B-9EF323120C1D}" type="datetimeFigureOut">
              <a:rPr lang="en-NZ" smtClean="0"/>
              <a:t>6/04/2019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56422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CD2337-68C0-41C5-AB8B-9EF323120C1D}" type="datetimeFigureOut">
              <a:rPr lang="en-NZ" smtClean="0"/>
              <a:t>6/04/2019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21444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CD2337-68C0-41C5-AB8B-9EF323120C1D}" type="datetimeFigureOut">
              <a:rPr lang="en-NZ" smtClean="0"/>
              <a:t>6/04/2019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7BF4E0-2584-45AB-9229-F8E92DBCC922}" type="slidenum">
              <a:rPr lang="en-NZ" smtClean="0"/>
              <a:t>‹#›</a:t>
            </a:fld>
            <a:endParaRPr lang="en-NZ"/>
          </a:p>
        </p:txBody>
      </p:sp>
    </p:spTree>
    <p:extLst>
      <p:ext uri="{BB962C8B-B14F-4D97-AF65-F5344CB8AC3E}">
        <p14:creationId xmlns:p14="http://schemas.microsoft.com/office/powerpoint/2010/main" val="123895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D2337-68C0-41C5-AB8B-9EF323120C1D}" type="datetimeFigureOut">
              <a:rPr lang="en-NZ" smtClean="0"/>
              <a:t>6/04/2019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BF4E0-2584-45AB-9229-F8E92DBCC922}" type="slidenum">
              <a:rPr lang="en-NZ" smtClean="0"/>
              <a:t>‹#›</a:t>
            </a:fld>
            <a:endParaRPr lang="en-NZ"/>
          </a:p>
        </p:txBody>
      </p:sp>
    </p:spTree>
    <p:extLst>
      <p:ext uri="{BB962C8B-B14F-4D97-AF65-F5344CB8AC3E}">
        <p14:creationId xmlns:p14="http://schemas.microsoft.com/office/powerpoint/2010/main" val="268151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BF76C-BE16-46AA-A84E-6854DC0663C6}"/>
              </a:ext>
            </a:extLst>
          </p:cNvPr>
          <p:cNvSpPr>
            <a:spLocks noGrp="1"/>
          </p:cNvSpPr>
          <p:nvPr>
            <p:ph idx="1"/>
          </p:nvPr>
        </p:nvSpPr>
        <p:spPr/>
        <p:txBody>
          <a:bodyPr>
            <a:normAutofit lnSpcReduction="10000"/>
          </a:bodyPr>
          <a:lstStyle/>
          <a:p>
            <a:r>
              <a:rPr lang="en-NZ" dirty="0"/>
              <a:t>Love – Right where you are!</a:t>
            </a:r>
          </a:p>
          <a:p>
            <a:endParaRPr lang="en-NZ" dirty="0"/>
          </a:p>
          <a:p>
            <a:r>
              <a:rPr lang="en-NZ" dirty="0"/>
              <a:t>AM Sermon</a:t>
            </a:r>
          </a:p>
          <a:p>
            <a:endParaRPr lang="en-NZ" dirty="0"/>
          </a:p>
          <a:p>
            <a:r>
              <a:rPr lang="en-NZ" dirty="0"/>
              <a:t>Morningside Church of Christ</a:t>
            </a:r>
          </a:p>
          <a:p>
            <a:endParaRPr lang="en-NZ" dirty="0"/>
          </a:p>
          <a:p>
            <a:r>
              <a:rPr lang="en-NZ" dirty="0"/>
              <a:t>Sunday 3 March 2019</a:t>
            </a:r>
          </a:p>
          <a:p>
            <a:endParaRPr lang="en-NZ" dirty="0"/>
          </a:p>
          <a:p>
            <a:r>
              <a:rPr lang="en-NZ" dirty="0"/>
              <a:t>By John Staiger</a:t>
            </a:r>
          </a:p>
        </p:txBody>
      </p:sp>
    </p:spTree>
    <p:extLst>
      <p:ext uri="{BB962C8B-B14F-4D97-AF65-F5344CB8AC3E}">
        <p14:creationId xmlns:p14="http://schemas.microsoft.com/office/powerpoint/2010/main" val="205410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A8A3BB4-E259-4C20-B071-32D2FC3102E0}"/>
              </a:ext>
            </a:extLst>
          </p:cNvPr>
          <p:cNvSpPr txBox="1">
            <a:spLocks/>
          </p:cNvSpPr>
          <p:nvPr/>
        </p:nvSpPr>
        <p:spPr>
          <a:xfrm>
            <a:off x="357758" y="4831398"/>
            <a:ext cx="8428481" cy="154654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 There is no lasting unity in brotherhood without it!</a:t>
            </a:r>
          </a:p>
          <a:p>
            <a:r>
              <a:rPr lang="en-NZ" dirty="0"/>
              <a:t>1 Peter 2:17</a:t>
            </a:r>
            <a:r>
              <a:rPr lang="en-NZ" baseline="30000" dirty="0"/>
              <a:t>—</a:t>
            </a:r>
            <a:r>
              <a:rPr lang="en-NZ" b="1" baseline="30000" dirty="0"/>
              <a:t>17</a:t>
            </a:r>
            <a:r>
              <a:rPr lang="en-NZ" dirty="0"/>
              <a:t>…Love the brotherhood. (ESV) </a:t>
            </a:r>
          </a:p>
          <a:p>
            <a:r>
              <a:rPr lang="en-NZ" dirty="0"/>
              <a:t>Proverbs 27:17—</a:t>
            </a:r>
            <a:r>
              <a:rPr lang="en-NZ" b="1" baseline="30000" dirty="0"/>
              <a:t>17 </a:t>
            </a:r>
            <a:r>
              <a:rPr lang="en-NZ" dirty="0"/>
              <a:t>Iron sharpens iron, </a:t>
            </a:r>
          </a:p>
          <a:p>
            <a:pPr marL="0" indent="0">
              <a:buNone/>
            </a:pPr>
            <a:r>
              <a:rPr lang="en-NZ" dirty="0"/>
              <a:t>		            So one man sharpens another. </a:t>
            </a:r>
            <a:r>
              <a:rPr lang="en-NZ" sz="1300" dirty="0"/>
              <a:t>(NASB95)</a:t>
            </a:r>
          </a:p>
        </p:txBody>
      </p:sp>
      <p:pic>
        <p:nvPicPr>
          <p:cNvPr id="1026" name="Picture 2" descr="Related image">
            <a:extLst>
              <a:ext uri="{FF2B5EF4-FFF2-40B4-BE49-F238E27FC236}">
                <a16:creationId xmlns:a16="http://schemas.microsoft.com/office/drawing/2014/main" id="{BD07BD83-B5C4-4CEC-8689-852B71429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983" y="1975644"/>
            <a:ext cx="2315258" cy="19602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may contain: 3 people, people smiling, people standing">
            <a:extLst>
              <a:ext uri="{FF2B5EF4-FFF2-40B4-BE49-F238E27FC236}">
                <a16:creationId xmlns:a16="http://schemas.microsoft.com/office/drawing/2014/main" id="{194A8C9D-2755-45B2-90A2-94ACB17AD3D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455" r="9742"/>
          <a:stretch/>
        </p:blipFill>
        <p:spPr bwMode="auto">
          <a:xfrm>
            <a:off x="357759" y="480060"/>
            <a:ext cx="609600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6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AED056-FC3E-413C-8AFF-1851711F66FF}"/>
              </a:ext>
            </a:extLst>
          </p:cNvPr>
          <p:cNvSpPr>
            <a:spLocks noGrp="1"/>
          </p:cNvSpPr>
          <p:nvPr>
            <p:ph idx="1"/>
          </p:nvPr>
        </p:nvSpPr>
        <p:spPr/>
        <p:txBody>
          <a:bodyPr>
            <a:normAutofit/>
          </a:bodyPr>
          <a:lstStyle/>
          <a:p>
            <a:pPr marL="0" indent="0">
              <a:buNone/>
            </a:pPr>
            <a:r>
              <a:rPr lang="en-NZ" sz="5400" dirty="0"/>
              <a:t>2. Love them Anyway</a:t>
            </a:r>
          </a:p>
          <a:p>
            <a:pPr marL="0" indent="0">
              <a:buNone/>
            </a:pPr>
            <a:endParaRPr lang="en-NZ" sz="5400" dirty="0"/>
          </a:p>
        </p:txBody>
      </p:sp>
    </p:spTree>
    <p:extLst>
      <p:ext uri="{BB962C8B-B14F-4D97-AF65-F5344CB8AC3E}">
        <p14:creationId xmlns:p14="http://schemas.microsoft.com/office/powerpoint/2010/main" val="2096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AED056-FC3E-413C-8AFF-1851711F66FF}"/>
              </a:ext>
            </a:extLst>
          </p:cNvPr>
          <p:cNvSpPr>
            <a:spLocks noGrp="1"/>
          </p:cNvSpPr>
          <p:nvPr>
            <p:ph idx="1"/>
          </p:nvPr>
        </p:nvSpPr>
        <p:spPr>
          <a:xfrm>
            <a:off x="357759" y="2691126"/>
            <a:ext cx="8428482" cy="3686814"/>
          </a:xfrm>
        </p:spPr>
        <p:txBody>
          <a:bodyPr>
            <a:noAutofit/>
          </a:bodyPr>
          <a:lstStyle/>
          <a:p>
            <a:pPr marL="0" indent="0">
              <a:buNone/>
            </a:pPr>
            <a:r>
              <a:rPr lang="en-NZ" b="1" dirty="0"/>
              <a:t>BUT FIRST: Let’s keep it real…What about…?</a:t>
            </a:r>
          </a:p>
          <a:p>
            <a:pPr marL="0" indent="0">
              <a:buNone/>
            </a:pPr>
            <a:r>
              <a:rPr lang="en-NZ" sz="2200" b="1" dirty="0"/>
              <a:t>The unlovable:</a:t>
            </a:r>
          </a:p>
          <a:p>
            <a:pPr marL="0" indent="0">
              <a:buNone/>
            </a:pPr>
            <a:r>
              <a:rPr lang="en-NZ" sz="2200" dirty="0"/>
              <a:t>	Not much in common / Unteachable / selfish / critical</a:t>
            </a:r>
          </a:p>
          <a:p>
            <a:pPr marL="0" indent="0">
              <a:buNone/>
            </a:pPr>
            <a:r>
              <a:rPr lang="en-NZ" sz="2200" b="1" dirty="0"/>
              <a:t>Enemies:</a:t>
            </a:r>
          </a:p>
          <a:p>
            <a:pPr marL="0" indent="0">
              <a:buNone/>
            </a:pPr>
            <a:r>
              <a:rPr lang="en-NZ" sz="2200" dirty="0"/>
              <a:t>	Unforgiving / evil / set their face against you</a:t>
            </a:r>
          </a:p>
          <a:p>
            <a:pPr marL="0" indent="0">
              <a:buNone/>
            </a:pPr>
            <a:r>
              <a:rPr lang="en-NZ" sz="2200" b="1" dirty="0"/>
              <a:t>The unbeliever:</a:t>
            </a:r>
          </a:p>
          <a:p>
            <a:pPr marL="0" indent="0">
              <a:buNone/>
            </a:pPr>
            <a:r>
              <a:rPr lang="en-NZ" sz="2200" dirty="0"/>
              <a:t>	Religiously confused / persecutors</a:t>
            </a:r>
          </a:p>
          <a:p>
            <a:pPr marL="0" indent="0">
              <a:buNone/>
            </a:pPr>
            <a:r>
              <a:rPr lang="en-NZ" sz="2200" b="1" dirty="0"/>
              <a:t> These are real people who come into our lives—Some stay.</a:t>
            </a:r>
          </a:p>
        </p:txBody>
      </p:sp>
      <p:pic>
        <p:nvPicPr>
          <p:cNvPr id="1026" name="Picture 2" descr="Image result for the unlovable">
            <a:extLst>
              <a:ext uri="{FF2B5EF4-FFF2-40B4-BE49-F238E27FC236}">
                <a16:creationId xmlns:a16="http://schemas.microsoft.com/office/drawing/2014/main" id="{6D702D3D-B839-4AD2-BD71-BE3ACD5FE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39"/>
          <a:stretch/>
        </p:blipFill>
        <p:spPr bwMode="auto">
          <a:xfrm>
            <a:off x="628650" y="682623"/>
            <a:ext cx="7886700" cy="200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30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the unlovable">
            <a:extLst>
              <a:ext uri="{FF2B5EF4-FFF2-40B4-BE49-F238E27FC236}">
                <a16:creationId xmlns:a16="http://schemas.microsoft.com/office/drawing/2014/main" id="{6D702D3D-B839-4AD2-BD71-BE3ACD5FE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39"/>
          <a:stretch/>
        </p:blipFill>
        <p:spPr bwMode="auto">
          <a:xfrm>
            <a:off x="482600" y="2264549"/>
            <a:ext cx="3971037" cy="2328899"/>
          </a:xfrm>
          <a:prstGeom prst="rect">
            <a:avLst/>
          </a:prstGeom>
          <a:noFill/>
          <a:extLst>
            <a:ext uri="{909E8E84-426E-40DD-AFC4-6F175D3DCCD1}">
              <a14:hiddenFill xmlns:a14="http://schemas.microsoft.com/office/drawing/2010/main">
                <a:solidFill>
                  <a:srgbClr val="FFFFFF"/>
                </a:solidFill>
              </a14:hiddenFill>
            </a:ext>
          </a:extLst>
        </p:spPr>
      </p:pic>
      <p:cxnSp>
        <p:nvCxnSpPr>
          <p:cNvPr id="203" name="Straight Connector 20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50" name="Picture 2" descr="Related image">
            <a:extLst>
              <a:ext uri="{FF2B5EF4-FFF2-40B4-BE49-F238E27FC236}">
                <a16:creationId xmlns:a16="http://schemas.microsoft.com/office/drawing/2014/main" id="{9C86FB84-D96E-4A2D-86BB-5EE7629BA7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90362" y="1939861"/>
            <a:ext cx="3971037" cy="29782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B4A8D82-E03B-44A7-A24E-26B6331D27EA}"/>
              </a:ext>
            </a:extLst>
          </p:cNvPr>
          <p:cNvSpPr/>
          <p:nvPr/>
        </p:nvSpPr>
        <p:spPr>
          <a:xfrm>
            <a:off x="482600" y="5047874"/>
            <a:ext cx="8178796" cy="1107996"/>
          </a:xfrm>
          <a:prstGeom prst="rect">
            <a:avLst/>
          </a:prstGeom>
        </p:spPr>
        <p:txBody>
          <a:bodyPr wrap="square">
            <a:spAutoFit/>
          </a:bodyPr>
          <a:lstStyle/>
          <a:p>
            <a:pPr marL="285750" indent="-285750">
              <a:buFont typeface="Arial" panose="020B0604020202020204" pitchFamily="34" charset="0"/>
              <a:buChar char="•"/>
            </a:pPr>
            <a:r>
              <a:rPr lang="en-US" sz="2200" dirty="0">
                <a:solidFill>
                  <a:srgbClr val="000000"/>
                </a:solidFill>
                <a:latin typeface="Helvetica Neue"/>
              </a:rPr>
              <a:t>John 15:12-13—</a:t>
            </a:r>
            <a:r>
              <a:rPr lang="en-US" sz="2200" b="1" baseline="30000" dirty="0">
                <a:solidFill>
                  <a:srgbClr val="000000"/>
                </a:solidFill>
                <a:latin typeface="Arial" panose="020B0604020202020204" pitchFamily="34" charset="0"/>
              </a:rPr>
              <a:t>12</a:t>
            </a:r>
            <a:r>
              <a:rPr lang="en-US" sz="2200" dirty="0">
                <a:solidFill>
                  <a:srgbClr val="000000"/>
                </a:solidFill>
                <a:latin typeface="Helvetica Neue"/>
              </a:rPr>
              <a:t>“This is my commandment, that you love one another as I have loved you. </a:t>
            </a:r>
            <a:r>
              <a:rPr lang="en-US" sz="2200" b="1" baseline="30000" dirty="0">
                <a:solidFill>
                  <a:srgbClr val="000000"/>
                </a:solidFill>
                <a:latin typeface="Arial" panose="020B0604020202020204" pitchFamily="34" charset="0"/>
              </a:rPr>
              <a:t>13</a:t>
            </a:r>
            <a:r>
              <a:rPr lang="en-US" sz="2200" dirty="0">
                <a:solidFill>
                  <a:srgbClr val="000000"/>
                </a:solidFill>
                <a:latin typeface="Helvetica Neue"/>
              </a:rPr>
              <a:t>Greater love has no one than this, that someone lay down his life for his friends.</a:t>
            </a:r>
            <a:r>
              <a:rPr lang="en-US" dirty="0">
                <a:solidFill>
                  <a:srgbClr val="000000"/>
                </a:solidFill>
                <a:latin typeface="Helvetica Neue"/>
              </a:rPr>
              <a:t> (ESV)</a:t>
            </a:r>
            <a:endParaRPr lang="en-US" b="0" i="0" dirty="0">
              <a:solidFill>
                <a:srgbClr val="000000"/>
              </a:solidFill>
              <a:effectLst/>
              <a:latin typeface="Helvetica Neue"/>
            </a:endParaRPr>
          </a:p>
        </p:txBody>
      </p:sp>
      <p:sp>
        <p:nvSpPr>
          <p:cNvPr id="8" name="Rectangle 7">
            <a:extLst>
              <a:ext uri="{FF2B5EF4-FFF2-40B4-BE49-F238E27FC236}">
                <a16:creationId xmlns:a16="http://schemas.microsoft.com/office/drawing/2014/main" id="{DD00D6FE-917E-4101-9E70-293E510E1A8B}"/>
              </a:ext>
            </a:extLst>
          </p:cNvPr>
          <p:cNvSpPr/>
          <p:nvPr/>
        </p:nvSpPr>
        <p:spPr>
          <a:xfrm>
            <a:off x="357759" y="749663"/>
            <a:ext cx="8428482" cy="523220"/>
          </a:xfrm>
          <a:prstGeom prst="rect">
            <a:avLst/>
          </a:prstGeom>
        </p:spPr>
        <p:txBody>
          <a:bodyPr wrap="square">
            <a:spAutoFit/>
          </a:bodyPr>
          <a:lstStyle/>
          <a:p>
            <a:pPr algn="ctr"/>
            <a:r>
              <a:rPr lang="en-NZ" sz="2800" b="1" dirty="0">
                <a:solidFill>
                  <a:srgbClr val="000000"/>
                </a:solidFill>
              </a:rPr>
              <a:t>BE FIRST…</a:t>
            </a:r>
            <a:endParaRPr lang="en-NZ" sz="2800" b="1" i="0" dirty="0">
              <a:solidFill>
                <a:srgbClr val="000000"/>
              </a:solidFill>
              <a:effectLst/>
            </a:endParaRPr>
          </a:p>
        </p:txBody>
      </p:sp>
    </p:spTree>
    <p:extLst>
      <p:ext uri="{BB962C8B-B14F-4D97-AF65-F5344CB8AC3E}">
        <p14:creationId xmlns:p14="http://schemas.microsoft.com/office/powerpoint/2010/main" val="27732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assion">
            <a:extLst>
              <a:ext uri="{FF2B5EF4-FFF2-40B4-BE49-F238E27FC236}">
                <a16:creationId xmlns:a16="http://schemas.microsoft.com/office/drawing/2014/main" id="{E1154079-BDEB-4465-BE98-66C58B690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9" y="1321879"/>
            <a:ext cx="8428482" cy="421424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51354F2B-465B-4847-8565-02157D195786}"/>
              </a:ext>
            </a:extLst>
          </p:cNvPr>
          <p:cNvSpPr txBox="1">
            <a:spLocks/>
          </p:cNvSpPr>
          <p:nvPr/>
        </p:nvSpPr>
        <p:spPr>
          <a:xfrm>
            <a:off x="628650" y="1795261"/>
            <a:ext cx="7886700" cy="1743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600" dirty="0">
                <a:solidFill>
                  <a:schemeClr val="bg1"/>
                </a:solidFill>
              </a:rPr>
              <a:t>1 Peter 4:8—</a:t>
            </a:r>
            <a:r>
              <a:rPr lang="en-NZ" sz="3600" b="1" baseline="30000" dirty="0">
                <a:solidFill>
                  <a:schemeClr val="bg1"/>
                </a:solidFill>
              </a:rPr>
              <a:t>8</a:t>
            </a:r>
            <a:r>
              <a:rPr lang="en-NZ" sz="3600" dirty="0">
                <a:solidFill>
                  <a:schemeClr val="bg1"/>
                </a:solidFill>
              </a:rPr>
              <a:t>Above all, keep fervent in your love for one another,…</a:t>
            </a:r>
            <a:r>
              <a:rPr lang="en-NZ" sz="1400" dirty="0">
                <a:solidFill>
                  <a:schemeClr val="bg1"/>
                </a:solidFill>
              </a:rPr>
              <a:t> (NASB95)</a:t>
            </a:r>
          </a:p>
        </p:txBody>
      </p:sp>
      <p:sp>
        <p:nvSpPr>
          <p:cNvPr id="6" name="Content Placeholder 2">
            <a:extLst>
              <a:ext uri="{FF2B5EF4-FFF2-40B4-BE49-F238E27FC236}">
                <a16:creationId xmlns:a16="http://schemas.microsoft.com/office/drawing/2014/main" id="{C58D5FB0-BEA0-42F5-8573-061920A457F3}"/>
              </a:ext>
            </a:extLst>
          </p:cNvPr>
          <p:cNvSpPr txBox="1">
            <a:spLocks/>
          </p:cNvSpPr>
          <p:nvPr/>
        </p:nvSpPr>
        <p:spPr>
          <a:xfrm>
            <a:off x="357758" y="5711686"/>
            <a:ext cx="8428481" cy="666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2400" dirty="0"/>
              <a:t>It’s up to you to fuel this fire—Keep it burning!</a:t>
            </a:r>
          </a:p>
        </p:txBody>
      </p:sp>
      <p:sp>
        <p:nvSpPr>
          <p:cNvPr id="8" name="Rectangle 7">
            <a:extLst>
              <a:ext uri="{FF2B5EF4-FFF2-40B4-BE49-F238E27FC236}">
                <a16:creationId xmlns:a16="http://schemas.microsoft.com/office/drawing/2014/main" id="{EBF35B1B-C6B4-4CBB-8FD0-13BF00AEE24A}"/>
              </a:ext>
            </a:extLst>
          </p:cNvPr>
          <p:cNvSpPr/>
          <p:nvPr/>
        </p:nvSpPr>
        <p:spPr>
          <a:xfrm>
            <a:off x="357759" y="749663"/>
            <a:ext cx="8428482" cy="523220"/>
          </a:xfrm>
          <a:prstGeom prst="rect">
            <a:avLst/>
          </a:prstGeom>
        </p:spPr>
        <p:txBody>
          <a:bodyPr wrap="square">
            <a:spAutoFit/>
          </a:bodyPr>
          <a:lstStyle/>
          <a:p>
            <a:pPr algn="ctr"/>
            <a:r>
              <a:rPr lang="en-NZ" sz="2800" b="1" dirty="0">
                <a:solidFill>
                  <a:srgbClr val="000000"/>
                </a:solidFill>
              </a:rPr>
              <a:t>BE FIRST…To put in the Effort</a:t>
            </a:r>
            <a:endParaRPr lang="en-NZ" sz="2800" b="1" i="0" dirty="0">
              <a:solidFill>
                <a:srgbClr val="000000"/>
              </a:solidFill>
              <a:effectLst/>
            </a:endParaRPr>
          </a:p>
        </p:txBody>
      </p:sp>
    </p:spTree>
    <p:extLst>
      <p:ext uri="{BB962C8B-B14F-4D97-AF65-F5344CB8AC3E}">
        <p14:creationId xmlns:p14="http://schemas.microsoft.com/office/powerpoint/2010/main" val="280104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No automatic alt text available.">
            <a:extLst>
              <a:ext uri="{FF2B5EF4-FFF2-40B4-BE49-F238E27FC236}">
                <a16:creationId xmlns:a16="http://schemas.microsoft.com/office/drawing/2014/main" id="{B88B6013-652F-46E8-8DD8-A33543712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59" y="1480930"/>
            <a:ext cx="8428482" cy="38961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FBB4D90F-0309-4AF0-9F7A-A33BED3725EC}"/>
              </a:ext>
            </a:extLst>
          </p:cNvPr>
          <p:cNvSpPr txBox="1">
            <a:spLocks/>
          </p:cNvSpPr>
          <p:nvPr/>
        </p:nvSpPr>
        <p:spPr>
          <a:xfrm>
            <a:off x="357759" y="5506367"/>
            <a:ext cx="8428482" cy="87157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Ephesians 4:32—</a:t>
            </a:r>
            <a:r>
              <a:rPr lang="en-NZ" b="1" baseline="30000" dirty="0"/>
              <a:t>32 </a:t>
            </a:r>
            <a:r>
              <a:rPr lang="en-NZ" dirty="0"/>
              <a:t>Be kind to one another, tender-hearted, forgiving each other, just as God in Christ also has forgiven you. </a:t>
            </a:r>
            <a:r>
              <a:rPr lang="en-NZ" sz="2400" dirty="0"/>
              <a:t> </a:t>
            </a:r>
            <a:r>
              <a:rPr lang="en-NZ" sz="1400" dirty="0"/>
              <a:t>(NASB95)</a:t>
            </a:r>
          </a:p>
        </p:txBody>
      </p:sp>
      <p:sp>
        <p:nvSpPr>
          <p:cNvPr id="7" name="Rectangle 6">
            <a:extLst>
              <a:ext uri="{FF2B5EF4-FFF2-40B4-BE49-F238E27FC236}">
                <a16:creationId xmlns:a16="http://schemas.microsoft.com/office/drawing/2014/main" id="{D900A348-6DD9-4056-BEEF-FF26B9A37AA6}"/>
              </a:ext>
            </a:extLst>
          </p:cNvPr>
          <p:cNvSpPr/>
          <p:nvPr/>
        </p:nvSpPr>
        <p:spPr>
          <a:xfrm>
            <a:off x="357759" y="749663"/>
            <a:ext cx="8428482" cy="523220"/>
          </a:xfrm>
          <a:prstGeom prst="rect">
            <a:avLst/>
          </a:prstGeom>
        </p:spPr>
        <p:txBody>
          <a:bodyPr wrap="square">
            <a:spAutoFit/>
          </a:bodyPr>
          <a:lstStyle/>
          <a:p>
            <a:pPr algn="ctr"/>
            <a:r>
              <a:rPr lang="en-NZ" sz="2800" b="1" dirty="0">
                <a:solidFill>
                  <a:srgbClr val="000000"/>
                </a:solidFill>
              </a:rPr>
              <a:t>BE FIRST…To Forgive</a:t>
            </a:r>
            <a:endParaRPr lang="en-NZ" sz="2800" b="1" i="0" dirty="0">
              <a:solidFill>
                <a:srgbClr val="000000"/>
              </a:solidFill>
              <a:effectLst/>
            </a:endParaRPr>
          </a:p>
        </p:txBody>
      </p:sp>
    </p:spTree>
    <p:extLst>
      <p:ext uri="{BB962C8B-B14F-4D97-AF65-F5344CB8AC3E}">
        <p14:creationId xmlns:p14="http://schemas.microsoft.com/office/powerpoint/2010/main" val="253272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18B47EC-880C-488C-A09F-1082C7675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 y="0"/>
            <a:ext cx="914463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
            <a:extLst>
              <a:ext uri="{FF2B5EF4-FFF2-40B4-BE49-F238E27FC236}">
                <a16:creationId xmlns:a16="http://schemas.microsoft.com/office/drawing/2014/main" id="{44BF5144-F7BD-4540-9CFD-700A8426D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 y="1466224"/>
            <a:ext cx="4079926" cy="3925553"/>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BB4D90F-0309-4AF0-9F7A-A33BED3725EC}"/>
              </a:ext>
            </a:extLst>
          </p:cNvPr>
          <p:cNvSpPr txBox="1">
            <a:spLocks/>
          </p:cNvSpPr>
          <p:nvPr/>
        </p:nvSpPr>
        <p:spPr>
          <a:xfrm>
            <a:off x="362835" y="1950856"/>
            <a:ext cx="2632155" cy="2956289"/>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solidFill>
                  <a:schemeClr val="bg1"/>
                </a:solidFill>
              </a:rPr>
              <a:t>Matthew 5:44-45 </a:t>
            </a:r>
          </a:p>
          <a:p>
            <a:r>
              <a:rPr lang="en-NZ" b="1" baseline="30000" dirty="0">
                <a:solidFill>
                  <a:schemeClr val="bg1"/>
                </a:solidFill>
              </a:rPr>
              <a:t>44 </a:t>
            </a:r>
            <a:r>
              <a:rPr lang="en-NZ" dirty="0">
                <a:solidFill>
                  <a:schemeClr val="bg1"/>
                </a:solidFill>
              </a:rPr>
              <a:t>But I say to you, love your enemies and pray for those who persecute </a:t>
            </a:r>
            <a:r>
              <a:rPr lang="en-NZ">
                <a:solidFill>
                  <a:schemeClr val="bg1"/>
                </a:solidFill>
              </a:rPr>
              <a:t>you, </a:t>
            </a:r>
            <a:r>
              <a:rPr lang="en-US" sz="1300" kern="1200">
                <a:solidFill>
                  <a:srgbClr val="FFFFFF"/>
                </a:solidFill>
                <a:latin typeface="+mj-lt"/>
                <a:ea typeface="+mj-ea"/>
                <a:cs typeface="+mj-cs"/>
              </a:rPr>
              <a:t> </a:t>
            </a:r>
            <a:r>
              <a:rPr lang="en-US" sz="1300" kern="1200" dirty="0">
                <a:solidFill>
                  <a:srgbClr val="FFFFFF"/>
                </a:solidFill>
                <a:latin typeface="+mj-lt"/>
                <a:ea typeface="+mj-ea"/>
                <a:cs typeface="+mj-cs"/>
              </a:rPr>
              <a:t>(NASB95)</a:t>
            </a:r>
          </a:p>
        </p:txBody>
      </p:sp>
      <p:pic>
        <p:nvPicPr>
          <p:cNvPr id="8" name="Picture 2" descr="Image may contain: text">
            <a:extLst>
              <a:ext uri="{FF2B5EF4-FFF2-40B4-BE49-F238E27FC236}">
                <a16:creationId xmlns:a16="http://schemas.microsoft.com/office/drawing/2014/main" id="{C2940A2D-940B-4A65-A81C-8E4D4CA609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046" b="31346"/>
          <a:stretch/>
        </p:blipFill>
        <p:spPr bwMode="auto">
          <a:xfrm>
            <a:off x="4561889" y="1466224"/>
            <a:ext cx="4099510" cy="39255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CE53442-8409-46A5-9E70-FA9E23E00A65}"/>
              </a:ext>
            </a:extLst>
          </p:cNvPr>
          <p:cNvSpPr/>
          <p:nvPr/>
        </p:nvSpPr>
        <p:spPr>
          <a:xfrm>
            <a:off x="357759" y="749663"/>
            <a:ext cx="8428482" cy="523220"/>
          </a:xfrm>
          <a:prstGeom prst="rect">
            <a:avLst/>
          </a:prstGeom>
        </p:spPr>
        <p:txBody>
          <a:bodyPr wrap="square">
            <a:spAutoFit/>
          </a:bodyPr>
          <a:lstStyle/>
          <a:p>
            <a:pPr algn="ctr"/>
            <a:r>
              <a:rPr lang="en-NZ" sz="2800" b="1" dirty="0">
                <a:solidFill>
                  <a:srgbClr val="000000"/>
                </a:solidFill>
              </a:rPr>
              <a:t>BE FIRST…To get your prayer-life into gear</a:t>
            </a:r>
            <a:endParaRPr lang="en-NZ" sz="2800" b="1" i="0" dirty="0">
              <a:solidFill>
                <a:srgbClr val="000000"/>
              </a:solidFill>
              <a:effectLst/>
            </a:endParaRPr>
          </a:p>
        </p:txBody>
      </p:sp>
      <p:sp>
        <p:nvSpPr>
          <p:cNvPr id="9" name="Content Placeholder 2">
            <a:extLst>
              <a:ext uri="{FF2B5EF4-FFF2-40B4-BE49-F238E27FC236}">
                <a16:creationId xmlns:a16="http://schemas.microsoft.com/office/drawing/2014/main" id="{5AFB9F92-B7CC-472E-BE42-EA2685430A64}"/>
              </a:ext>
            </a:extLst>
          </p:cNvPr>
          <p:cNvSpPr txBox="1">
            <a:spLocks/>
          </p:cNvSpPr>
          <p:nvPr/>
        </p:nvSpPr>
        <p:spPr>
          <a:xfrm>
            <a:off x="-637" y="5506366"/>
            <a:ext cx="9144637" cy="13516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100" dirty="0"/>
              <a:t>Our enemies cause us to either withdraw in or strike out.</a:t>
            </a:r>
          </a:p>
          <a:p>
            <a:r>
              <a:rPr lang="en-NZ" sz="3100" dirty="0"/>
              <a:t>Romans 12:21—</a:t>
            </a:r>
            <a:r>
              <a:rPr lang="en-NZ" sz="3100" b="1" baseline="30000" dirty="0"/>
              <a:t>21 </a:t>
            </a:r>
            <a:r>
              <a:rPr lang="en-NZ" sz="3100" dirty="0"/>
              <a:t>Do not be overcome by evil, but overcome evil with good. </a:t>
            </a:r>
            <a:r>
              <a:rPr lang="en-NZ" sz="1400" dirty="0"/>
              <a:t>(NASB95)</a:t>
            </a:r>
            <a:endParaRPr lang="en-NZ" dirty="0"/>
          </a:p>
        </p:txBody>
      </p:sp>
    </p:spTree>
    <p:extLst>
      <p:ext uri="{BB962C8B-B14F-4D97-AF65-F5344CB8AC3E}">
        <p14:creationId xmlns:p14="http://schemas.microsoft.com/office/powerpoint/2010/main" val="110086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www.pcrm.org/sites/default/files/2018-09/sense-of-urgency.jpg">
            <a:extLst>
              <a:ext uri="{FF2B5EF4-FFF2-40B4-BE49-F238E27FC236}">
                <a16:creationId xmlns:a16="http://schemas.microsoft.com/office/drawing/2014/main" id="{DA5AE9F3-2EBE-4732-9E82-80E3655FF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15565"/>
            <a:ext cx="7620000" cy="37623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F086B82-B412-4263-A2BE-DDA6D36CDECB}"/>
              </a:ext>
            </a:extLst>
          </p:cNvPr>
          <p:cNvSpPr txBox="1">
            <a:spLocks/>
          </p:cNvSpPr>
          <p:nvPr/>
        </p:nvSpPr>
        <p:spPr>
          <a:xfrm>
            <a:off x="3882887" y="2905678"/>
            <a:ext cx="4499113" cy="652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4800" dirty="0">
                <a:solidFill>
                  <a:schemeClr val="bg1"/>
                </a:solidFill>
              </a:rPr>
              <a:t>3. A sense Urgency</a:t>
            </a:r>
          </a:p>
          <a:p>
            <a:pPr marL="0" indent="0">
              <a:buFont typeface="Arial" panose="020B0604020202020204" pitchFamily="34" charset="0"/>
              <a:buNone/>
            </a:pPr>
            <a:endParaRPr lang="en-NZ" sz="2000" dirty="0"/>
          </a:p>
        </p:txBody>
      </p:sp>
    </p:spTree>
    <p:extLst>
      <p:ext uri="{BB962C8B-B14F-4D97-AF65-F5344CB8AC3E}">
        <p14:creationId xmlns:p14="http://schemas.microsoft.com/office/powerpoint/2010/main" val="364966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may contain: 4 people">
            <a:extLst>
              <a:ext uri="{FF2B5EF4-FFF2-40B4-BE49-F238E27FC236}">
                <a16:creationId xmlns:a16="http://schemas.microsoft.com/office/drawing/2014/main" id="{DEA974EF-CBB9-43A1-A5C3-26E7BDB4F2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36" t="15099" r="10340" b="23344"/>
          <a:stretch/>
        </p:blipFill>
        <p:spPr bwMode="auto">
          <a:xfrm>
            <a:off x="357808" y="480059"/>
            <a:ext cx="5695776" cy="37076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0C22EB8-C352-436B-9547-CF8F78465F0A}"/>
              </a:ext>
            </a:extLst>
          </p:cNvPr>
          <p:cNvSpPr txBox="1">
            <a:spLocks/>
          </p:cNvSpPr>
          <p:nvPr/>
        </p:nvSpPr>
        <p:spPr>
          <a:xfrm>
            <a:off x="6232488" y="2077277"/>
            <a:ext cx="2732608" cy="2110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Randy </a:t>
            </a:r>
            <a:r>
              <a:rPr lang="en-US" dirty="0" err="1"/>
              <a:t>Daw</a:t>
            </a:r>
            <a:r>
              <a:rPr lang="en-US" dirty="0"/>
              <a:t> spoke at our camp in 2015.</a:t>
            </a:r>
          </a:p>
          <a:p>
            <a:endParaRPr lang="en-US" sz="1200" dirty="0"/>
          </a:p>
        </p:txBody>
      </p:sp>
      <p:pic>
        <p:nvPicPr>
          <p:cNvPr id="4104" name="Picture 8" descr="Image result for be ready">
            <a:extLst>
              <a:ext uri="{FF2B5EF4-FFF2-40B4-BE49-F238E27FC236}">
                <a16:creationId xmlns:a16="http://schemas.microsoft.com/office/drawing/2014/main" id="{69C645D9-FBD1-4955-A138-D6192F117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581" y="536286"/>
            <a:ext cx="2656663" cy="155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5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may contain: 4 people">
            <a:extLst>
              <a:ext uri="{FF2B5EF4-FFF2-40B4-BE49-F238E27FC236}">
                <a16:creationId xmlns:a16="http://schemas.microsoft.com/office/drawing/2014/main" id="{DEA974EF-CBB9-43A1-A5C3-26E7BDB4F2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36" t="15099" r="10340" b="23344"/>
          <a:stretch/>
        </p:blipFill>
        <p:spPr bwMode="auto">
          <a:xfrm>
            <a:off x="357808" y="480059"/>
            <a:ext cx="5695776" cy="37076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0C22EB8-C352-436B-9547-CF8F78465F0A}"/>
              </a:ext>
            </a:extLst>
          </p:cNvPr>
          <p:cNvSpPr txBox="1">
            <a:spLocks/>
          </p:cNvSpPr>
          <p:nvPr/>
        </p:nvSpPr>
        <p:spPr>
          <a:xfrm>
            <a:off x="6232488" y="2077277"/>
            <a:ext cx="2732608" cy="21104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Randy </a:t>
            </a:r>
            <a:r>
              <a:rPr lang="en-US" dirty="0" err="1"/>
              <a:t>Daw</a:t>
            </a:r>
            <a:r>
              <a:rPr lang="en-US" dirty="0"/>
              <a:t> spoke at our camp in 2015.</a:t>
            </a:r>
          </a:p>
          <a:p>
            <a:r>
              <a:rPr lang="en-US" dirty="0"/>
              <a:t>He died last Saturday (23-2-2109) at 64.</a:t>
            </a:r>
          </a:p>
          <a:p>
            <a:endParaRPr lang="en-US" sz="1200" dirty="0"/>
          </a:p>
        </p:txBody>
      </p:sp>
      <p:pic>
        <p:nvPicPr>
          <p:cNvPr id="4104" name="Picture 8" descr="Image result for be ready">
            <a:extLst>
              <a:ext uri="{FF2B5EF4-FFF2-40B4-BE49-F238E27FC236}">
                <a16:creationId xmlns:a16="http://schemas.microsoft.com/office/drawing/2014/main" id="{69C645D9-FBD1-4955-A138-D6192F117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581" y="536286"/>
            <a:ext cx="2656663" cy="155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5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CE0F-3961-45BD-BF8A-CCE302DDF814}"/>
              </a:ext>
            </a:extLst>
          </p:cNvPr>
          <p:cNvSpPr>
            <a:spLocks noGrp="1"/>
          </p:cNvSpPr>
          <p:nvPr>
            <p:ph type="ctrTitle"/>
          </p:nvPr>
        </p:nvSpPr>
        <p:spPr/>
        <p:txBody>
          <a:bodyPr>
            <a:normAutofit/>
          </a:bodyPr>
          <a:lstStyle/>
          <a:p>
            <a:r>
              <a:rPr lang="en-NZ" dirty="0"/>
              <a:t>Love – Right where you are!</a:t>
            </a:r>
          </a:p>
        </p:txBody>
      </p:sp>
      <p:sp>
        <p:nvSpPr>
          <p:cNvPr id="3" name="Subtitle 2">
            <a:extLst>
              <a:ext uri="{FF2B5EF4-FFF2-40B4-BE49-F238E27FC236}">
                <a16:creationId xmlns:a16="http://schemas.microsoft.com/office/drawing/2014/main" id="{27DEE7E8-C925-42E2-99EF-FC2CFCEB5C24}"/>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741307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9118827-0943-4807-8C50-B0141040D892}"/>
              </a:ext>
            </a:extLst>
          </p:cNvPr>
          <p:cNvSpPr>
            <a:spLocks noGrp="1"/>
          </p:cNvSpPr>
          <p:nvPr>
            <p:ph idx="1"/>
          </p:nvPr>
        </p:nvSpPr>
        <p:spPr>
          <a:xfrm>
            <a:off x="357759" y="4187686"/>
            <a:ext cx="8428433" cy="2190254"/>
          </a:xfrm>
        </p:spPr>
        <p:txBody>
          <a:bodyPr>
            <a:normAutofit/>
          </a:bodyPr>
          <a:lstStyle/>
          <a:p>
            <a:r>
              <a:rPr lang="en-US" dirty="0"/>
              <a:t>Randy was ready to meet his God and ours!</a:t>
            </a:r>
          </a:p>
          <a:p>
            <a:r>
              <a:rPr lang="en-US" dirty="0"/>
              <a:t>He wasn’t sitting around waiting: </a:t>
            </a:r>
          </a:p>
          <a:p>
            <a:pPr lvl="1"/>
            <a:r>
              <a:rPr lang="en-US" dirty="0"/>
              <a:t>He preached for churches big and small</a:t>
            </a:r>
          </a:p>
          <a:p>
            <a:pPr lvl="1"/>
            <a:r>
              <a:rPr lang="en-US" dirty="0"/>
              <a:t>He went to Russia, Ukraine, NZ…to take Jesus to the lost.</a:t>
            </a:r>
          </a:p>
          <a:p>
            <a:endParaRPr lang="en-US" sz="1200" dirty="0"/>
          </a:p>
        </p:txBody>
      </p:sp>
      <p:pic>
        <p:nvPicPr>
          <p:cNvPr id="4098" name="Picture 2" descr="Image may contain: 4 people">
            <a:extLst>
              <a:ext uri="{FF2B5EF4-FFF2-40B4-BE49-F238E27FC236}">
                <a16:creationId xmlns:a16="http://schemas.microsoft.com/office/drawing/2014/main" id="{DEA974EF-CBB9-43A1-A5C3-26E7BDB4F2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36" t="15099" r="10340" b="23344"/>
          <a:stretch/>
        </p:blipFill>
        <p:spPr bwMode="auto">
          <a:xfrm>
            <a:off x="357808" y="480059"/>
            <a:ext cx="5695776" cy="37076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0C22EB8-C352-436B-9547-CF8F78465F0A}"/>
              </a:ext>
            </a:extLst>
          </p:cNvPr>
          <p:cNvSpPr txBox="1">
            <a:spLocks/>
          </p:cNvSpPr>
          <p:nvPr/>
        </p:nvSpPr>
        <p:spPr>
          <a:xfrm>
            <a:off x="6232488" y="2077277"/>
            <a:ext cx="2732608" cy="21104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Randy </a:t>
            </a:r>
            <a:r>
              <a:rPr lang="en-US" dirty="0" err="1"/>
              <a:t>Daw</a:t>
            </a:r>
            <a:r>
              <a:rPr lang="en-US" dirty="0"/>
              <a:t> spoke at our camp in 2015.</a:t>
            </a:r>
          </a:p>
          <a:p>
            <a:r>
              <a:rPr lang="en-US" dirty="0"/>
              <a:t>He died last Saturday (23-2-2109) at 64.</a:t>
            </a:r>
          </a:p>
          <a:p>
            <a:endParaRPr lang="en-US" sz="1200" dirty="0"/>
          </a:p>
        </p:txBody>
      </p:sp>
      <p:pic>
        <p:nvPicPr>
          <p:cNvPr id="4104" name="Picture 8" descr="Image result for be ready">
            <a:extLst>
              <a:ext uri="{FF2B5EF4-FFF2-40B4-BE49-F238E27FC236}">
                <a16:creationId xmlns:a16="http://schemas.microsoft.com/office/drawing/2014/main" id="{69C645D9-FBD1-4955-A138-D6192F117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581" y="536286"/>
            <a:ext cx="2656663" cy="155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81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Image result for be ready">
            <a:extLst>
              <a:ext uri="{FF2B5EF4-FFF2-40B4-BE49-F238E27FC236}">
                <a16:creationId xmlns:a16="http://schemas.microsoft.com/office/drawing/2014/main" id="{69C645D9-FBD1-4955-A138-D6192F117F4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8479" r="21360" b="-1"/>
          <a:stretch/>
        </p:blipFill>
        <p:spPr bwMode="auto">
          <a:xfrm>
            <a:off x="4562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8194" name="Picture 2" descr="Image may contain: 2 people, people smiling">
            <a:extLst>
              <a:ext uri="{FF2B5EF4-FFF2-40B4-BE49-F238E27FC236}">
                <a16:creationId xmlns:a16="http://schemas.microsoft.com/office/drawing/2014/main" id="{A7FBD386-8D66-4766-BA91-2FBE59F382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8" r="-2" b="-2"/>
          <a:stretch/>
        </p:blipFill>
        <p:spPr bwMode="auto">
          <a:xfrm>
            <a:off x="4567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99" name="Picture 19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2">
            <a:extLst>
              <a:ext uri="{FF2B5EF4-FFF2-40B4-BE49-F238E27FC236}">
                <a16:creationId xmlns:a16="http://schemas.microsoft.com/office/drawing/2014/main" id="{90C22EB8-C352-436B-9547-CF8F78465F0A}"/>
              </a:ext>
            </a:extLst>
          </p:cNvPr>
          <p:cNvSpPr txBox="1">
            <a:spLocks/>
          </p:cNvSpPr>
          <p:nvPr/>
        </p:nvSpPr>
        <p:spPr>
          <a:xfrm>
            <a:off x="480056" y="374375"/>
            <a:ext cx="4087372" cy="59204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buNone/>
            </a:pPr>
            <a:r>
              <a:rPr lang="en-US" sz="3200" b="1" kern="1200" dirty="0">
                <a:solidFill>
                  <a:srgbClr val="000000"/>
                </a:solidFill>
                <a:latin typeface="+mj-lt"/>
                <a:ea typeface="+mj-ea"/>
                <a:cs typeface="+mj-cs"/>
              </a:rPr>
              <a:t>It’s love for </a:t>
            </a:r>
          </a:p>
          <a:p>
            <a:pPr algn="ctr">
              <a:spcBef>
                <a:spcPct val="0"/>
              </a:spcBef>
              <a:spcAft>
                <a:spcPts val="600"/>
              </a:spcAft>
              <a:buNone/>
            </a:pPr>
            <a:r>
              <a:rPr lang="en-US" sz="3200" b="1" kern="1200" dirty="0">
                <a:solidFill>
                  <a:srgbClr val="000000"/>
                </a:solidFill>
                <a:latin typeface="+mj-lt"/>
                <a:ea typeface="+mj-ea"/>
                <a:cs typeface="+mj-cs"/>
              </a:rPr>
              <a:t>God </a:t>
            </a:r>
          </a:p>
          <a:p>
            <a:pPr algn="ctr">
              <a:spcBef>
                <a:spcPct val="0"/>
              </a:spcBef>
              <a:spcAft>
                <a:spcPts val="600"/>
              </a:spcAft>
              <a:buNone/>
            </a:pPr>
            <a:r>
              <a:rPr lang="en-US" sz="3200" b="1" kern="1200" dirty="0">
                <a:solidFill>
                  <a:srgbClr val="000000"/>
                </a:solidFill>
                <a:latin typeface="+mj-lt"/>
                <a:ea typeface="+mj-ea"/>
                <a:cs typeface="+mj-cs"/>
              </a:rPr>
              <a:t>and it’s love </a:t>
            </a:r>
          </a:p>
          <a:p>
            <a:pPr algn="ctr">
              <a:spcBef>
                <a:spcPct val="0"/>
              </a:spcBef>
              <a:spcAft>
                <a:spcPts val="600"/>
              </a:spcAft>
              <a:buNone/>
            </a:pPr>
            <a:r>
              <a:rPr lang="en-US" sz="3200" b="1" kern="1200" dirty="0">
                <a:solidFill>
                  <a:srgbClr val="000000"/>
                </a:solidFill>
                <a:latin typeface="+mj-lt"/>
                <a:ea typeface="+mj-ea"/>
                <a:cs typeface="+mj-cs"/>
              </a:rPr>
              <a:t>for the </a:t>
            </a:r>
          </a:p>
          <a:p>
            <a:pPr algn="ctr">
              <a:spcBef>
                <a:spcPct val="0"/>
              </a:spcBef>
              <a:spcAft>
                <a:spcPts val="600"/>
              </a:spcAft>
              <a:buNone/>
            </a:pPr>
            <a:r>
              <a:rPr lang="en-US" sz="3200" b="1" kern="1200" dirty="0">
                <a:solidFill>
                  <a:srgbClr val="000000"/>
                </a:solidFill>
                <a:latin typeface="+mj-lt"/>
                <a:ea typeface="+mj-ea"/>
                <a:cs typeface="+mj-cs"/>
              </a:rPr>
              <a:t>souls of man </a:t>
            </a:r>
          </a:p>
          <a:p>
            <a:pPr algn="ctr">
              <a:spcBef>
                <a:spcPct val="0"/>
              </a:spcBef>
              <a:spcAft>
                <a:spcPts val="600"/>
              </a:spcAft>
              <a:buNone/>
            </a:pPr>
            <a:r>
              <a:rPr lang="en-US" sz="3200" b="1" kern="1200" dirty="0">
                <a:solidFill>
                  <a:srgbClr val="000000"/>
                </a:solidFill>
                <a:latin typeface="+mj-lt"/>
                <a:ea typeface="+mj-ea"/>
                <a:cs typeface="+mj-cs"/>
              </a:rPr>
              <a:t>that makes </a:t>
            </a:r>
          </a:p>
          <a:p>
            <a:pPr algn="ctr">
              <a:spcBef>
                <a:spcPct val="0"/>
              </a:spcBef>
              <a:spcAft>
                <a:spcPts val="600"/>
              </a:spcAft>
              <a:buNone/>
            </a:pPr>
            <a:r>
              <a:rPr lang="en-US" sz="3200" b="1" kern="1200" dirty="0">
                <a:solidFill>
                  <a:srgbClr val="000000"/>
                </a:solidFill>
                <a:latin typeface="+mj-lt"/>
                <a:ea typeface="+mj-ea"/>
                <a:cs typeface="+mj-cs"/>
              </a:rPr>
              <a:t>men and women </a:t>
            </a:r>
          </a:p>
          <a:p>
            <a:pPr algn="ctr">
              <a:spcBef>
                <a:spcPct val="0"/>
              </a:spcBef>
              <a:spcAft>
                <a:spcPts val="600"/>
              </a:spcAft>
              <a:buNone/>
            </a:pPr>
            <a:r>
              <a:rPr lang="en-US" sz="3200" b="1" kern="1200" dirty="0">
                <a:solidFill>
                  <a:srgbClr val="000000"/>
                </a:solidFill>
                <a:latin typeface="+mj-lt"/>
                <a:ea typeface="+mj-ea"/>
                <a:cs typeface="+mj-cs"/>
              </a:rPr>
              <a:t>of God </a:t>
            </a:r>
          </a:p>
          <a:p>
            <a:pPr algn="ctr">
              <a:spcBef>
                <a:spcPct val="0"/>
              </a:spcBef>
              <a:spcAft>
                <a:spcPts val="600"/>
              </a:spcAft>
              <a:buNone/>
            </a:pPr>
            <a:r>
              <a:rPr lang="en-US" sz="3200" b="1" kern="1200" dirty="0">
                <a:solidFill>
                  <a:srgbClr val="000000"/>
                </a:solidFill>
                <a:latin typeface="+mj-lt"/>
                <a:ea typeface="+mj-ea"/>
                <a:cs typeface="+mj-cs"/>
              </a:rPr>
              <a:t>sacrifice </a:t>
            </a:r>
          </a:p>
          <a:p>
            <a:pPr algn="ctr">
              <a:spcBef>
                <a:spcPct val="0"/>
              </a:spcBef>
              <a:spcAft>
                <a:spcPts val="600"/>
              </a:spcAft>
              <a:buNone/>
            </a:pPr>
            <a:r>
              <a:rPr lang="en-US" sz="3200" b="1" kern="1200" dirty="0">
                <a:solidFill>
                  <a:srgbClr val="000000"/>
                </a:solidFill>
                <a:latin typeface="+mj-lt"/>
                <a:ea typeface="+mj-ea"/>
                <a:cs typeface="+mj-cs"/>
              </a:rPr>
              <a:t>for the </a:t>
            </a:r>
          </a:p>
          <a:p>
            <a:pPr algn="ctr">
              <a:spcBef>
                <a:spcPct val="0"/>
              </a:spcBef>
              <a:spcAft>
                <a:spcPts val="600"/>
              </a:spcAft>
              <a:buNone/>
            </a:pPr>
            <a:r>
              <a:rPr lang="en-US" sz="3200" b="1" kern="1200" dirty="0">
                <a:solidFill>
                  <a:srgbClr val="000000"/>
                </a:solidFill>
                <a:latin typeface="+mj-lt"/>
                <a:ea typeface="+mj-ea"/>
                <a:cs typeface="+mj-cs"/>
              </a:rPr>
              <a:t>Kingdom of Christ</a:t>
            </a:r>
          </a:p>
        </p:txBody>
      </p:sp>
    </p:spTree>
    <p:extLst>
      <p:ext uri="{BB962C8B-B14F-4D97-AF65-F5344CB8AC3E}">
        <p14:creationId xmlns:p14="http://schemas.microsoft.com/office/powerpoint/2010/main" val="328670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Image result for be ready">
            <a:extLst>
              <a:ext uri="{FF2B5EF4-FFF2-40B4-BE49-F238E27FC236}">
                <a16:creationId xmlns:a16="http://schemas.microsoft.com/office/drawing/2014/main" id="{69C645D9-FBD1-4955-A138-D6192F117F4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8479" r="21360" b="-1"/>
          <a:stretch/>
        </p:blipFill>
        <p:spPr bwMode="auto">
          <a:xfrm>
            <a:off x="4562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8194" name="Picture 2" descr="Image may contain: 2 people, people smiling">
            <a:extLst>
              <a:ext uri="{FF2B5EF4-FFF2-40B4-BE49-F238E27FC236}">
                <a16:creationId xmlns:a16="http://schemas.microsoft.com/office/drawing/2014/main" id="{A7FBD386-8D66-4766-BA91-2FBE59F382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8" r="-2" b="-2"/>
          <a:stretch/>
        </p:blipFill>
        <p:spPr bwMode="auto">
          <a:xfrm>
            <a:off x="4567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99" name="Picture 19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89118827-0943-4807-8C50-B0141040D892}"/>
              </a:ext>
            </a:extLst>
          </p:cNvPr>
          <p:cNvSpPr>
            <a:spLocks noGrp="1"/>
          </p:cNvSpPr>
          <p:nvPr>
            <p:ph idx="1"/>
          </p:nvPr>
        </p:nvSpPr>
        <p:spPr>
          <a:xfrm>
            <a:off x="603747" y="583096"/>
            <a:ext cx="4312810" cy="5836385"/>
          </a:xfrm>
        </p:spPr>
        <p:txBody>
          <a:bodyPr vert="horz" lIns="91440" tIns="45720" rIns="91440" bIns="45720" rtlCol="0" anchor="ctr">
            <a:normAutofit/>
          </a:bodyPr>
          <a:lstStyle/>
          <a:p>
            <a:pPr marL="0" indent="0">
              <a:buNone/>
            </a:pPr>
            <a:r>
              <a:rPr lang="en-US" b="1" dirty="0"/>
              <a:t>Our beginning—</a:t>
            </a:r>
          </a:p>
          <a:p>
            <a:pPr marL="0" indent="0">
              <a:buNone/>
            </a:pPr>
            <a:r>
              <a:rPr lang="en-US" sz="2400" dirty="0"/>
              <a:t>In the spirit of Isaiah we respond to the call:</a:t>
            </a:r>
          </a:p>
          <a:p>
            <a:pPr marL="0" indent="0">
              <a:buNone/>
            </a:pPr>
            <a:r>
              <a:rPr lang="en-US" sz="2400" dirty="0"/>
              <a:t>Isaiah 6:8—</a:t>
            </a:r>
            <a:r>
              <a:rPr lang="en-US" sz="2400" b="1" baseline="30000" dirty="0"/>
              <a:t>8</a:t>
            </a:r>
            <a:r>
              <a:rPr lang="en-US" sz="2400" dirty="0"/>
              <a:t>And I heard the voice of the Lord saying, “Whom shall I send, and who will go for us?” Then I said, “Here I am! Send me.” (ESV)</a:t>
            </a:r>
          </a:p>
          <a:p>
            <a:pPr marL="0" indent="0">
              <a:buNone/>
            </a:pPr>
            <a:endParaRPr lang="en-US" sz="2400" b="1" dirty="0"/>
          </a:p>
          <a:p>
            <a:pPr marL="0" indent="0">
              <a:buNone/>
            </a:pPr>
            <a:endParaRPr lang="en-US" sz="2400" b="1" dirty="0"/>
          </a:p>
        </p:txBody>
      </p:sp>
      <p:pic>
        <p:nvPicPr>
          <p:cNvPr id="6" name="Picture 2" descr="No automatic alt text available.">
            <a:extLst>
              <a:ext uri="{FF2B5EF4-FFF2-40B4-BE49-F238E27FC236}">
                <a16:creationId xmlns:a16="http://schemas.microsoft.com/office/drawing/2014/main" id="{3C76D60C-206E-4875-AE1E-ACE0BD212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47" y="5415771"/>
            <a:ext cx="4552950" cy="138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54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Image result for be ready">
            <a:extLst>
              <a:ext uri="{FF2B5EF4-FFF2-40B4-BE49-F238E27FC236}">
                <a16:creationId xmlns:a16="http://schemas.microsoft.com/office/drawing/2014/main" id="{69C645D9-FBD1-4955-A138-D6192F117F4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8479" r="21360" b="-1"/>
          <a:stretch/>
        </p:blipFill>
        <p:spPr bwMode="auto">
          <a:xfrm>
            <a:off x="4562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8194" name="Picture 2" descr="Image may contain: 2 people, people smiling">
            <a:extLst>
              <a:ext uri="{FF2B5EF4-FFF2-40B4-BE49-F238E27FC236}">
                <a16:creationId xmlns:a16="http://schemas.microsoft.com/office/drawing/2014/main" id="{A7FBD386-8D66-4766-BA91-2FBE59F382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8" r="-2" b="-2"/>
          <a:stretch/>
        </p:blipFill>
        <p:spPr bwMode="auto">
          <a:xfrm>
            <a:off x="4567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99" name="Picture 19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89118827-0943-4807-8C50-B0141040D892}"/>
              </a:ext>
            </a:extLst>
          </p:cNvPr>
          <p:cNvSpPr>
            <a:spLocks noGrp="1"/>
          </p:cNvSpPr>
          <p:nvPr>
            <p:ph idx="1"/>
          </p:nvPr>
        </p:nvSpPr>
        <p:spPr>
          <a:xfrm>
            <a:off x="603747" y="596348"/>
            <a:ext cx="4312810" cy="5823133"/>
          </a:xfrm>
        </p:spPr>
        <p:txBody>
          <a:bodyPr vert="horz" lIns="91440" tIns="45720" rIns="91440" bIns="45720" rtlCol="0" anchor="ctr">
            <a:normAutofit/>
          </a:bodyPr>
          <a:lstStyle/>
          <a:p>
            <a:pPr marL="0" indent="0">
              <a:buNone/>
            </a:pPr>
            <a:r>
              <a:rPr lang="en-US" b="1" dirty="0"/>
              <a:t>Our end— </a:t>
            </a:r>
          </a:p>
          <a:p>
            <a:pPr marL="0" indent="0">
              <a:buNone/>
            </a:pPr>
            <a:r>
              <a:rPr lang="en-US" sz="2400" b="1" dirty="0"/>
              <a:t>With the apostle Paul we see our end:</a:t>
            </a:r>
          </a:p>
          <a:p>
            <a:r>
              <a:rPr lang="en-US" sz="2400" dirty="0"/>
              <a:t>2 Timothy 4:7-8—</a:t>
            </a:r>
            <a:r>
              <a:rPr lang="en-US" sz="2400" b="1" baseline="30000" dirty="0"/>
              <a:t>7</a:t>
            </a:r>
            <a:r>
              <a:rPr lang="en-US" sz="2400" dirty="0"/>
              <a:t>I have fought the good fight, I have finished the race, I have kept the faith. </a:t>
            </a:r>
            <a:r>
              <a:rPr lang="en-US" sz="2400" b="1" baseline="30000" dirty="0"/>
              <a:t>8</a:t>
            </a:r>
            <a:r>
              <a:rPr lang="en-US" sz="2400" dirty="0"/>
              <a:t>Henceforth there is laid up for me the crown of righteousness, which the Lord, the righteous judge, will award to me on that day, and not only to me but also to all who have loved his appearing. (ESV)</a:t>
            </a:r>
          </a:p>
        </p:txBody>
      </p:sp>
    </p:spTree>
    <p:extLst>
      <p:ext uri="{BB962C8B-B14F-4D97-AF65-F5344CB8AC3E}">
        <p14:creationId xmlns:p14="http://schemas.microsoft.com/office/powerpoint/2010/main" val="232801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Image result for be ready">
            <a:extLst>
              <a:ext uri="{FF2B5EF4-FFF2-40B4-BE49-F238E27FC236}">
                <a16:creationId xmlns:a16="http://schemas.microsoft.com/office/drawing/2014/main" id="{69C645D9-FBD1-4955-A138-D6192F117F4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8479" r="21360" b="-1"/>
          <a:stretch/>
        </p:blipFill>
        <p:spPr bwMode="auto">
          <a:xfrm>
            <a:off x="4562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8194" name="Picture 2" descr="Image may contain: 2 people, people smiling">
            <a:extLst>
              <a:ext uri="{FF2B5EF4-FFF2-40B4-BE49-F238E27FC236}">
                <a16:creationId xmlns:a16="http://schemas.microsoft.com/office/drawing/2014/main" id="{A7FBD386-8D66-4766-BA91-2FBE59F382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8" r="-2" b="-2"/>
          <a:stretch/>
        </p:blipFill>
        <p:spPr bwMode="auto">
          <a:xfrm>
            <a:off x="4567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99" name="Picture 19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89118827-0943-4807-8C50-B0141040D892}"/>
              </a:ext>
            </a:extLst>
          </p:cNvPr>
          <p:cNvSpPr>
            <a:spLocks noGrp="1"/>
          </p:cNvSpPr>
          <p:nvPr>
            <p:ph idx="1"/>
          </p:nvPr>
        </p:nvSpPr>
        <p:spPr>
          <a:xfrm>
            <a:off x="603747" y="583096"/>
            <a:ext cx="4312810" cy="5836385"/>
          </a:xfrm>
        </p:spPr>
        <p:txBody>
          <a:bodyPr vert="horz" lIns="91440" tIns="45720" rIns="91440" bIns="45720" rtlCol="0" anchor="ctr">
            <a:normAutofit/>
          </a:bodyPr>
          <a:lstStyle/>
          <a:p>
            <a:pPr marL="0" indent="0">
              <a:buNone/>
            </a:pPr>
            <a:r>
              <a:rPr lang="en-US" b="1" dirty="0"/>
              <a:t>Our Today—</a:t>
            </a:r>
          </a:p>
          <a:p>
            <a:pPr marL="0" indent="0">
              <a:buNone/>
            </a:pPr>
            <a:r>
              <a:rPr lang="en-US" sz="2400" dirty="0"/>
              <a:t>Paul exhorted Timothy to get on with the work of the day:</a:t>
            </a:r>
          </a:p>
          <a:p>
            <a:r>
              <a:rPr lang="en-NZ" sz="2400" dirty="0"/>
              <a:t>1 Timothy 6:12—</a:t>
            </a:r>
            <a:r>
              <a:rPr lang="en-NZ" sz="2400" b="1" baseline="30000" dirty="0"/>
              <a:t>12 </a:t>
            </a:r>
            <a:r>
              <a:rPr lang="en-NZ" sz="2400" dirty="0"/>
              <a:t>Fight the good fight of faith; take hold of the eternal life to which you were called, and you made the good confession in the presence of many witnesses. (NASB95)</a:t>
            </a:r>
          </a:p>
          <a:p>
            <a:endParaRPr lang="en-US" sz="2400" b="1" dirty="0"/>
          </a:p>
          <a:p>
            <a:pPr marL="0" indent="0">
              <a:buNone/>
            </a:pPr>
            <a:endParaRPr lang="en-US" sz="2400" b="1" dirty="0"/>
          </a:p>
        </p:txBody>
      </p:sp>
    </p:spTree>
    <p:extLst>
      <p:ext uri="{BB962C8B-B14F-4D97-AF65-F5344CB8AC3E}">
        <p14:creationId xmlns:p14="http://schemas.microsoft.com/office/powerpoint/2010/main" val="313199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6" name="Picture 7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7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100" name="Picture 4" descr="Image result for today">
            <a:extLst>
              <a:ext uri="{FF2B5EF4-FFF2-40B4-BE49-F238E27FC236}">
                <a16:creationId xmlns:a16="http://schemas.microsoft.com/office/drawing/2014/main" id="{8B2056BC-EFF8-4D00-B387-2D1B2B453B1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 b="2134"/>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9118827-0943-4807-8C50-B0141040D892}"/>
              </a:ext>
            </a:extLst>
          </p:cNvPr>
          <p:cNvSpPr>
            <a:spLocks noGrp="1"/>
          </p:cNvSpPr>
          <p:nvPr>
            <p:ph idx="1"/>
          </p:nvPr>
        </p:nvSpPr>
        <p:spPr>
          <a:xfrm>
            <a:off x="4974330" y="596348"/>
            <a:ext cx="3733184" cy="5795522"/>
          </a:xfrm>
        </p:spPr>
        <p:txBody>
          <a:bodyPr vert="horz" lIns="91440" tIns="45720" rIns="91440" bIns="45720" rtlCol="0" anchor="ctr">
            <a:normAutofit/>
          </a:bodyPr>
          <a:lstStyle/>
          <a:p>
            <a:pPr marL="0" indent="0">
              <a:buNone/>
            </a:pPr>
            <a:r>
              <a:rPr lang="en-US" b="1" dirty="0">
                <a:solidFill>
                  <a:srgbClr val="000000"/>
                </a:solidFill>
              </a:rPr>
              <a:t>Our Today—</a:t>
            </a:r>
          </a:p>
          <a:p>
            <a:r>
              <a:rPr lang="en-NZ" sz="2400" dirty="0">
                <a:solidFill>
                  <a:srgbClr val="000000"/>
                </a:solidFill>
              </a:rPr>
              <a:t>Love does not shrink back from telling the truth</a:t>
            </a:r>
          </a:p>
          <a:p>
            <a:r>
              <a:rPr lang="en-NZ" sz="2400" dirty="0">
                <a:solidFill>
                  <a:srgbClr val="000000"/>
                </a:solidFill>
              </a:rPr>
              <a:t>We speak the truth in love</a:t>
            </a:r>
          </a:p>
          <a:p>
            <a:r>
              <a:rPr lang="en-NZ" sz="2400" dirty="0">
                <a:solidFill>
                  <a:srgbClr val="000000"/>
                </a:solidFill>
              </a:rPr>
              <a:t>Jesus is love in the flesh</a:t>
            </a:r>
          </a:p>
          <a:p>
            <a:r>
              <a:rPr lang="en-NZ" sz="2400" dirty="0">
                <a:solidFill>
                  <a:srgbClr val="000000"/>
                </a:solidFill>
              </a:rPr>
              <a:t>Out of love we preach Christ and him crucified</a:t>
            </a:r>
          </a:p>
          <a:p>
            <a:r>
              <a:rPr lang="en-NZ" sz="2400" dirty="0">
                <a:solidFill>
                  <a:srgbClr val="000000"/>
                </a:solidFill>
              </a:rPr>
              <a:t>1 John 3:16—</a:t>
            </a:r>
            <a:r>
              <a:rPr lang="en-NZ" sz="2400" b="1" baseline="30000" dirty="0">
                <a:solidFill>
                  <a:srgbClr val="000000"/>
                </a:solidFill>
              </a:rPr>
              <a:t>16</a:t>
            </a:r>
            <a:r>
              <a:rPr lang="en-NZ" sz="2400" dirty="0">
                <a:solidFill>
                  <a:srgbClr val="000000"/>
                </a:solidFill>
              </a:rPr>
              <a:t>We know love by this, that He laid down His life for us; and we ought to lay down our lives for the brethren. (NASB95)</a:t>
            </a:r>
          </a:p>
        </p:txBody>
      </p:sp>
    </p:spTree>
    <p:extLst>
      <p:ext uri="{BB962C8B-B14F-4D97-AF65-F5344CB8AC3E}">
        <p14:creationId xmlns:p14="http://schemas.microsoft.com/office/powerpoint/2010/main" val="332683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B84955-53D7-4C18-A223-8738112B75F3}"/>
              </a:ext>
            </a:extLst>
          </p:cNvPr>
          <p:cNvSpPr>
            <a:spLocks noGrp="1"/>
          </p:cNvSpPr>
          <p:nvPr>
            <p:ph idx="1"/>
          </p:nvPr>
        </p:nvSpPr>
        <p:spPr>
          <a:xfrm>
            <a:off x="3856382" y="0"/>
            <a:ext cx="5287618" cy="686851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endParaRPr lang="en-NZ" dirty="0"/>
          </a:p>
          <a:p>
            <a:endParaRPr lang="en-NZ" dirty="0"/>
          </a:p>
          <a:p>
            <a:endParaRPr lang="en-NZ" dirty="0"/>
          </a:p>
          <a:p>
            <a:endParaRPr lang="en-NZ" dirty="0"/>
          </a:p>
          <a:p>
            <a:r>
              <a:rPr lang="en-NZ" dirty="0"/>
              <a:t>Romans 6:4—</a:t>
            </a:r>
            <a:r>
              <a:rPr lang="en-NZ" b="1" baseline="30000" dirty="0"/>
              <a:t>4 </a:t>
            </a:r>
            <a:r>
              <a:rPr lang="en-NZ" dirty="0"/>
              <a:t>Therefore we have been buried with Him through baptism into death, so that as Christ was raised from the dead through the glory of the Father, so we too might walk in newness of life.</a:t>
            </a:r>
            <a:r>
              <a:rPr lang="en-NZ" sz="2400" dirty="0"/>
              <a:t> (NASB95)</a:t>
            </a:r>
            <a:endParaRPr lang="en-NZ" dirty="0"/>
          </a:p>
        </p:txBody>
      </p:sp>
      <p:pic>
        <p:nvPicPr>
          <p:cNvPr id="4" name="Picture 2" descr="Image may contain: one or more people, water and outdoor">
            <a:extLst>
              <a:ext uri="{FF2B5EF4-FFF2-40B4-BE49-F238E27FC236}">
                <a16:creationId xmlns:a16="http://schemas.microsoft.com/office/drawing/2014/main" id="{E9B69CF8-4893-4121-AAC7-544461386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514"/>
            <a:ext cx="3856383" cy="686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91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AED056-FC3E-413C-8AFF-1851711F66FF}"/>
              </a:ext>
            </a:extLst>
          </p:cNvPr>
          <p:cNvSpPr>
            <a:spLocks noGrp="1"/>
          </p:cNvSpPr>
          <p:nvPr>
            <p:ph idx="1"/>
          </p:nvPr>
        </p:nvSpPr>
        <p:spPr/>
        <p:txBody>
          <a:bodyPr>
            <a:normAutofit/>
          </a:bodyPr>
          <a:lstStyle/>
          <a:p>
            <a:pPr marL="0" indent="0">
              <a:buNone/>
            </a:pPr>
            <a:r>
              <a:rPr lang="en-NZ" sz="5400" dirty="0"/>
              <a:t>1. Long term Investment</a:t>
            </a:r>
          </a:p>
        </p:txBody>
      </p:sp>
    </p:spTree>
    <p:extLst>
      <p:ext uri="{BB962C8B-B14F-4D97-AF65-F5344CB8AC3E}">
        <p14:creationId xmlns:p14="http://schemas.microsoft.com/office/powerpoint/2010/main" val="73898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A8A3BB4-E259-4C20-B071-32D2FC3102E0}"/>
              </a:ext>
            </a:extLst>
          </p:cNvPr>
          <p:cNvSpPr txBox="1">
            <a:spLocks/>
          </p:cNvSpPr>
          <p:nvPr/>
        </p:nvSpPr>
        <p:spPr>
          <a:xfrm>
            <a:off x="357759" y="4831398"/>
            <a:ext cx="8428482" cy="154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There is no lasting unity in the church without it</a:t>
            </a:r>
            <a:endParaRPr lang="en-NZ" dirty="0"/>
          </a:p>
        </p:txBody>
      </p:sp>
      <p:pic>
        <p:nvPicPr>
          <p:cNvPr id="6" name="Content Placeholder 5">
            <a:extLst>
              <a:ext uri="{FF2B5EF4-FFF2-40B4-BE49-F238E27FC236}">
                <a16:creationId xmlns:a16="http://schemas.microsoft.com/office/drawing/2014/main" id="{A24E733B-08E6-43AB-8A25-8D9D7F2A30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692"/>
          <a:stretch/>
        </p:blipFill>
        <p:spPr>
          <a:xfrm>
            <a:off x="357759" y="480060"/>
            <a:ext cx="5065413" cy="4351338"/>
          </a:xfrm>
        </p:spPr>
      </p:pic>
      <p:pic>
        <p:nvPicPr>
          <p:cNvPr id="1026" name="Picture 2" descr="Related image">
            <a:extLst>
              <a:ext uri="{FF2B5EF4-FFF2-40B4-BE49-F238E27FC236}">
                <a16:creationId xmlns:a16="http://schemas.microsoft.com/office/drawing/2014/main" id="{BD07BD83-B5C4-4CEC-8689-852B71429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2219325"/>
            <a:ext cx="28575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2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A8A3BB4-E259-4C20-B071-32D2FC3102E0}"/>
              </a:ext>
            </a:extLst>
          </p:cNvPr>
          <p:cNvSpPr txBox="1">
            <a:spLocks/>
          </p:cNvSpPr>
          <p:nvPr/>
        </p:nvSpPr>
        <p:spPr>
          <a:xfrm>
            <a:off x="357759" y="4831398"/>
            <a:ext cx="8428482" cy="1546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There is no lasting unity in the church without it!</a:t>
            </a:r>
          </a:p>
          <a:p>
            <a:r>
              <a:rPr lang="en-US" dirty="0"/>
              <a:t>Colossians 3:14—</a:t>
            </a:r>
            <a:r>
              <a:rPr lang="en-US" b="1" baseline="30000" dirty="0"/>
              <a:t>14</a:t>
            </a:r>
            <a:r>
              <a:rPr lang="en-US" dirty="0"/>
              <a:t>And above all these put on love, which binds everything together in perfect harmony.  </a:t>
            </a:r>
            <a:r>
              <a:rPr lang="en-US" sz="1500" dirty="0"/>
              <a:t>(ESV)</a:t>
            </a:r>
          </a:p>
          <a:p>
            <a:endParaRPr lang="en-NZ" dirty="0"/>
          </a:p>
        </p:txBody>
      </p:sp>
      <p:pic>
        <p:nvPicPr>
          <p:cNvPr id="6" name="Content Placeholder 5">
            <a:extLst>
              <a:ext uri="{FF2B5EF4-FFF2-40B4-BE49-F238E27FC236}">
                <a16:creationId xmlns:a16="http://schemas.microsoft.com/office/drawing/2014/main" id="{A24E733B-08E6-43AB-8A25-8D9D7F2A30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692"/>
          <a:stretch/>
        </p:blipFill>
        <p:spPr>
          <a:xfrm>
            <a:off x="357759" y="480060"/>
            <a:ext cx="5065413" cy="4351338"/>
          </a:xfrm>
        </p:spPr>
      </p:pic>
      <p:pic>
        <p:nvPicPr>
          <p:cNvPr id="1026" name="Picture 2" descr="Related image">
            <a:extLst>
              <a:ext uri="{FF2B5EF4-FFF2-40B4-BE49-F238E27FC236}">
                <a16:creationId xmlns:a16="http://schemas.microsoft.com/office/drawing/2014/main" id="{BD07BD83-B5C4-4CEC-8689-852B71429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2219325"/>
            <a:ext cx="28575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3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A8A3BB4-E259-4C20-B071-32D2FC3102E0}"/>
              </a:ext>
            </a:extLst>
          </p:cNvPr>
          <p:cNvSpPr txBox="1">
            <a:spLocks/>
          </p:cNvSpPr>
          <p:nvPr/>
        </p:nvSpPr>
        <p:spPr>
          <a:xfrm>
            <a:off x="357758" y="4784662"/>
            <a:ext cx="8428481" cy="1593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 There is no lasting unity in marriage without it!</a:t>
            </a:r>
            <a:endParaRPr lang="en-NZ" dirty="0"/>
          </a:p>
        </p:txBody>
      </p:sp>
      <p:pic>
        <p:nvPicPr>
          <p:cNvPr id="1026" name="Picture 2" descr="Related image">
            <a:extLst>
              <a:ext uri="{FF2B5EF4-FFF2-40B4-BE49-F238E27FC236}">
                <a16:creationId xmlns:a16="http://schemas.microsoft.com/office/drawing/2014/main" id="{BD07BD83-B5C4-4CEC-8689-852B71429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2219325"/>
            <a:ext cx="28575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may contain: 5 people, including Ryan Steyn and Lynda Staiger, people smiling, people standing and wedding">
            <a:extLst>
              <a:ext uri="{FF2B5EF4-FFF2-40B4-BE49-F238E27FC236}">
                <a16:creationId xmlns:a16="http://schemas.microsoft.com/office/drawing/2014/main" id="{50E01D98-462B-4914-BBC0-326E54DA224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941"/>
          <a:stretch/>
        </p:blipFill>
        <p:spPr bwMode="auto">
          <a:xfrm>
            <a:off x="357759" y="437694"/>
            <a:ext cx="4950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05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A8A3BB4-E259-4C20-B071-32D2FC3102E0}"/>
              </a:ext>
            </a:extLst>
          </p:cNvPr>
          <p:cNvSpPr txBox="1">
            <a:spLocks/>
          </p:cNvSpPr>
          <p:nvPr/>
        </p:nvSpPr>
        <p:spPr>
          <a:xfrm>
            <a:off x="357758" y="4784662"/>
            <a:ext cx="8428481" cy="15932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 There is no lasting unity in marriage without it!</a:t>
            </a:r>
          </a:p>
          <a:p>
            <a:r>
              <a:rPr lang="en-US" dirty="0"/>
              <a:t>Ephesians 5:33—</a:t>
            </a:r>
            <a:r>
              <a:rPr lang="en-US" b="1" baseline="30000" dirty="0"/>
              <a:t>33</a:t>
            </a:r>
            <a:r>
              <a:rPr lang="en-US" dirty="0"/>
              <a:t>However, let each one of you love his wife as himself, and let the wife see that she respects her husband.</a:t>
            </a:r>
            <a:r>
              <a:rPr lang="en-NZ" dirty="0"/>
              <a:t> </a:t>
            </a:r>
            <a:r>
              <a:rPr lang="en-NZ" sz="1400" dirty="0"/>
              <a:t>(ESV)</a:t>
            </a:r>
            <a:endParaRPr lang="en-US" sz="1400" dirty="0"/>
          </a:p>
        </p:txBody>
      </p:sp>
      <p:pic>
        <p:nvPicPr>
          <p:cNvPr id="1026" name="Picture 2" descr="Related image">
            <a:extLst>
              <a:ext uri="{FF2B5EF4-FFF2-40B4-BE49-F238E27FC236}">
                <a16:creationId xmlns:a16="http://schemas.microsoft.com/office/drawing/2014/main" id="{BD07BD83-B5C4-4CEC-8689-852B71429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2219325"/>
            <a:ext cx="28575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may contain: 5 people, including Ryan Steyn and Lynda Staiger, people smiling, people standing and wedding">
            <a:extLst>
              <a:ext uri="{FF2B5EF4-FFF2-40B4-BE49-F238E27FC236}">
                <a16:creationId xmlns:a16="http://schemas.microsoft.com/office/drawing/2014/main" id="{50E01D98-462B-4914-BBC0-326E54DA224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941"/>
          <a:stretch/>
        </p:blipFill>
        <p:spPr bwMode="auto">
          <a:xfrm>
            <a:off x="357759" y="437694"/>
            <a:ext cx="4950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8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BD07BD83-B5C4-4CEC-8689-852B71429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2219325"/>
            <a:ext cx="28575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may contain: 2 people, text">
            <a:extLst>
              <a:ext uri="{FF2B5EF4-FFF2-40B4-BE49-F238E27FC236}">
                <a16:creationId xmlns:a16="http://schemas.microsoft.com/office/drawing/2014/main" id="{5D269FC7-3476-4A5E-BC15-73AB25C509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647360"/>
            <a:ext cx="4102376" cy="545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12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A8A3BB4-E259-4C20-B071-32D2FC3102E0}"/>
              </a:ext>
            </a:extLst>
          </p:cNvPr>
          <p:cNvSpPr txBox="1">
            <a:spLocks/>
          </p:cNvSpPr>
          <p:nvPr/>
        </p:nvSpPr>
        <p:spPr>
          <a:xfrm>
            <a:off x="357758" y="4831398"/>
            <a:ext cx="8428481" cy="154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 There is no lasting unity in brotherhood without it!</a:t>
            </a:r>
          </a:p>
          <a:p>
            <a:endParaRPr lang="en-NZ" dirty="0"/>
          </a:p>
        </p:txBody>
      </p:sp>
      <p:pic>
        <p:nvPicPr>
          <p:cNvPr id="1026" name="Picture 2" descr="Related image">
            <a:extLst>
              <a:ext uri="{FF2B5EF4-FFF2-40B4-BE49-F238E27FC236}">
                <a16:creationId xmlns:a16="http://schemas.microsoft.com/office/drawing/2014/main" id="{BD07BD83-B5C4-4CEC-8689-852B71429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983" y="1975644"/>
            <a:ext cx="2315258" cy="19602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may contain: 3 people, people smiling, people standing">
            <a:extLst>
              <a:ext uri="{FF2B5EF4-FFF2-40B4-BE49-F238E27FC236}">
                <a16:creationId xmlns:a16="http://schemas.microsoft.com/office/drawing/2014/main" id="{194A8C9D-2755-45B2-90A2-94ACB17AD3D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455" r="9742"/>
          <a:stretch/>
        </p:blipFill>
        <p:spPr bwMode="auto">
          <a:xfrm>
            <a:off x="357759" y="480060"/>
            <a:ext cx="609600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30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463</Words>
  <Application>Microsoft Office PowerPoint</Application>
  <PresentationFormat>On-screen Show (4:3)</PresentationFormat>
  <Paragraphs>84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Helvetica Neue</vt:lpstr>
      <vt:lpstr>Office Theme</vt:lpstr>
      <vt:lpstr>PowerPoint Presentation</vt:lpstr>
      <vt:lpstr>Love – Right where you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6</cp:revision>
  <dcterms:created xsi:type="dcterms:W3CDTF">2019-03-02T19:53:31Z</dcterms:created>
  <dcterms:modified xsi:type="dcterms:W3CDTF">2019-04-05T23:04:31Z</dcterms:modified>
</cp:coreProperties>
</file>