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256" r:id="rId3"/>
    <p:sldId id="313" r:id="rId4"/>
    <p:sldId id="328" r:id="rId5"/>
    <p:sldId id="322" r:id="rId6"/>
    <p:sldId id="327" r:id="rId7"/>
    <p:sldId id="339" r:id="rId8"/>
    <p:sldId id="338" r:id="rId9"/>
    <p:sldId id="337" r:id="rId10"/>
    <p:sldId id="345" r:id="rId11"/>
    <p:sldId id="314" r:id="rId12"/>
    <p:sldId id="344" r:id="rId13"/>
    <p:sldId id="346" r:id="rId14"/>
    <p:sldId id="347" r:id="rId15"/>
    <p:sldId id="348" r:id="rId16"/>
    <p:sldId id="315" r:id="rId17"/>
    <p:sldId id="329" r:id="rId18"/>
    <p:sldId id="331" r:id="rId19"/>
    <p:sldId id="340" r:id="rId20"/>
    <p:sldId id="326" r:id="rId21"/>
    <p:sldId id="316" r:id="rId22"/>
    <p:sldId id="333" r:id="rId23"/>
    <p:sldId id="334" r:id="rId24"/>
    <p:sldId id="335" r:id="rId25"/>
    <p:sldId id="336" r:id="rId26"/>
    <p:sldId id="320" r:id="rId27"/>
    <p:sldId id="343" r:id="rId28"/>
    <p:sldId id="349" r:id="rId29"/>
    <p:sldId id="321" r:id="rId30"/>
    <p:sldId id="341" r:id="rId31"/>
    <p:sldId id="342" r:id="rId32"/>
    <p:sldId id="350" r:id="rId33"/>
    <p:sldId id="32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391942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04955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35889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67720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39407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6101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97792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416509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15729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41319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C2819-86A5-40A0-ABD9-A2FB8568B178}" type="datetimeFigureOut">
              <a:rPr lang="en-NZ" smtClean="0"/>
              <a:pPr/>
              <a:t>22/04/2019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49779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2819-86A5-40A0-ABD9-A2FB8568B178}" type="datetimeFigureOut">
              <a:rPr lang="en-NZ" smtClean="0"/>
              <a:pPr/>
              <a:t>22/04/2019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14F89-A488-46BB-B660-F126084057F3}" type="slidenum">
              <a:rPr lang="en-NZ" smtClean="0"/>
              <a:pPr/>
              <a:t>‹#›</a:t>
            </a:fld>
            <a:endParaRPr lang="en-NZ"/>
          </a:p>
        </p:txBody>
      </p:sp>
    </p:spTree>
    <p:extLst>
      <p:ext uri="{BB962C8B-B14F-4D97-AF65-F5344CB8AC3E}">
        <p14:creationId xmlns:p14="http://schemas.microsoft.com/office/powerpoint/2010/main" val="3826223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C8444-0AC1-494A-B730-92CFE764C061}"/>
              </a:ext>
            </a:extLst>
          </p:cNvPr>
          <p:cNvSpPr>
            <a:spLocks noGrp="1"/>
          </p:cNvSpPr>
          <p:nvPr>
            <p:ph idx="1"/>
          </p:nvPr>
        </p:nvSpPr>
        <p:spPr>
          <a:xfrm>
            <a:off x="628650" y="755374"/>
            <a:ext cx="7886700" cy="5421589"/>
          </a:xfrm>
        </p:spPr>
        <p:txBody>
          <a:bodyPr/>
          <a:lstStyle/>
          <a:p>
            <a:r>
              <a:rPr lang="en-NZ" dirty="0"/>
              <a:t>Character</a:t>
            </a:r>
          </a:p>
          <a:p>
            <a:endParaRPr lang="en-NZ" dirty="0"/>
          </a:p>
          <a:p>
            <a:r>
              <a:rPr lang="en-NZ" dirty="0"/>
              <a:t>AM Sermon</a:t>
            </a:r>
          </a:p>
          <a:p>
            <a:endParaRPr lang="en-NZ" dirty="0"/>
          </a:p>
          <a:p>
            <a:r>
              <a:rPr lang="en-NZ" dirty="0"/>
              <a:t>Morningside Church of Christ</a:t>
            </a:r>
          </a:p>
          <a:p>
            <a:endParaRPr lang="en-NZ" dirty="0"/>
          </a:p>
          <a:p>
            <a:r>
              <a:rPr lang="en-NZ" dirty="0"/>
              <a:t>Sunday 21 April 2019</a:t>
            </a:r>
          </a:p>
          <a:p>
            <a:endParaRPr lang="en-NZ" dirty="0"/>
          </a:p>
          <a:p>
            <a:r>
              <a:rPr lang="en-NZ" dirty="0"/>
              <a:t>John Staiger</a:t>
            </a:r>
          </a:p>
        </p:txBody>
      </p:sp>
    </p:spTree>
    <p:extLst>
      <p:ext uri="{BB962C8B-B14F-4D97-AF65-F5344CB8AC3E}">
        <p14:creationId xmlns:p14="http://schemas.microsoft.com/office/powerpoint/2010/main" val="259597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4C4F0853-CD3A-4B42-89C2-DAD5B722C1AF}"/>
              </a:ext>
            </a:extLst>
          </p:cNvPr>
          <p:cNvSpPr>
            <a:spLocks noGrp="1"/>
          </p:cNvSpPr>
          <p:nvPr>
            <p:ph idx="1"/>
          </p:nvPr>
        </p:nvSpPr>
        <p:spPr>
          <a:xfrm>
            <a:off x="884419" y="3092970"/>
            <a:ext cx="7375161" cy="2693976"/>
          </a:xfrm>
        </p:spPr>
        <p:txBody>
          <a:bodyPr>
            <a:normAutofit/>
          </a:bodyPr>
          <a:lstStyle/>
          <a:p>
            <a:pPr marL="0" indent="0">
              <a:buNone/>
            </a:pPr>
            <a:r>
              <a:rPr lang="en-NZ" dirty="0">
                <a:solidFill>
                  <a:srgbClr val="000000"/>
                </a:solidFill>
              </a:rPr>
              <a:t>Character shown in two women</a:t>
            </a:r>
          </a:p>
        </p:txBody>
      </p:sp>
    </p:spTree>
    <p:extLst>
      <p:ext uri="{BB962C8B-B14F-4D97-AF65-F5344CB8AC3E}">
        <p14:creationId xmlns:p14="http://schemas.microsoft.com/office/powerpoint/2010/main" val="172452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Job's wife">
            <a:extLst>
              <a:ext uri="{FF2B5EF4-FFF2-40B4-BE49-F238E27FC236}">
                <a16:creationId xmlns:a16="http://schemas.microsoft.com/office/drawing/2014/main" id="{C5E950A9-D7E3-4F69-8706-739D32060C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72" r="6955" b="2"/>
          <a:stretch/>
        </p:blipFill>
        <p:spPr bwMode="auto">
          <a:xfrm>
            <a:off x="-1" y="-2119"/>
            <a:ext cx="6326555" cy="686011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096"/>
          <a:stretch/>
        </p:blipFill>
        <p:spPr>
          <a:xfrm>
            <a:off x="0" y="-7245"/>
            <a:ext cx="9150350" cy="6871595"/>
          </a:xfrm>
          <a:prstGeom prst="rect">
            <a:avLst/>
          </a:prstGeom>
        </p:spPr>
      </p:pic>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5857461" y="490330"/>
            <a:ext cx="3054764" cy="6056244"/>
          </a:xfrm>
        </p:spPr>
        <p:txBody>
          <a:bodyPr anchor="b">
            <a:normAutofit fontScale="92500"/>
          </a:bodyPr>
          <a:lstStyle/>
          <a:p>
            <a:r>
              <a:rPr lang="en-NZ" dirty="0">
                <a:solidFill>
                  <a:srgbClr val="000000"/>
                </a:solidFill>
              </a:rPr>
              <a:t>Job 2:9-10</a:t>
            </a:r>
          </a:p>
          <a:p>
            <a:r>
              <a:rPr lang="en-NZ" b="1" baseline="30000" dirty="0">
                <a:solidFill>
                  <a:srgbClr val="000000"/>
                </a:solidFill>
              </a:rPr>
              <a:t>9</a:t>
            </a:r>
            <a:r>
              <a:rPr lang="en-NZ" dirty="0">
                <a:solidFill>
                  <a:srgbClr val="000000"/>
                </a:solidFill>
              </a:rPr>
              <a:t>Then his wife said to him, “Do you still hold fast your integrity? Curse God and die!” </a:t>
            </a:r>
            <a:r>
              <a:rPr lang="en-NZ" b="1" baseline="30000" dirty="0">
                <a:solidFill>
                  <a:srgbClr val="000000"/>
                </a:solidFill>
              </a:rPr>
              <a:t>10</a:t>
            </a:r>
            <a:r>
              <a:rPr lang="en-NZ" dirty="0">
                <a:solidFill>
                  <a:srgbClr val="000000"/>
                </a:solidFill>
              </a:rPr>
              <a:t>But he said to her, “You speak as one of the foolish women speaks. Shall we indeed accept good from God and not accept adversity?” In all this Job did not sin with his lips. </a:t>
            </a:r>
            <a:r>
              <a:rPr lang="en-NZ" sz="1350" dirty="0">
                <a:solidFill>
                  <a:srgbClr val="000000"/>
                </a:solidFill>
              </a:rPr>
              <a:t>(NASB95)</a:t>
            </a:r>
          </a:p>
        </p:txBody>
      </p:sp>
    </p:spTree>
    <p:extLst>
      <p:ext uri="{BB962C8B-B14F-4D97-AF65-F5344CB8AC3E}">
        <p14:creationId xmlns:p14="http://schemas.microsoft.com/office/powerpoint/2010/main" val="167974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1 Peter 3:1">
            <a:extLst>
              <a:ext uri="{FF2B5EF4-FFF2-40B4-BE49-F238E27FC236}">
                <a16:creationId xmlns:a16="http://schemas.microsoft.com/office/drawing/2014/main" id="{BA64BC9E-0446-4F9B-8D59-AD3BA3CC2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9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4C4F0853-CD3A-4B42-89C2-DAD5B722C1AF}"/>
              </a:ext>
            </a:extLst>
          </p:cNvPr>
          <p:cNvSpPr>
            <a:spLocks noGrp="1"/>
          </p:cNvSpPr>
          <p:nvPr>
            <p:ph idx="1"/>
          </p:nvPr>
        </p:nvSpPr>
        <p:spPr>
          <a:xfrm>
            <a:off x="884419" y="3092970"/>
            <a:ext cx="7375161" cy="2693976"/>
          </a:xfrm>
        </p:spPr>
        <p:txBody>
          <a:bodyPr>
            <a:normAutofit/>
          </a:bodyPr>
          <a:lstStyle/>
          <a:p>
            <a:pPr marL="0" indent="0">
              <a:buNone/>
            </a:pPr>
            <a:r>
              <a:rPr lang="en-NZ" dirty="0">
                <a:solidFill>
                  <a:srgbClr val="000000"/>
                </a:solidFill>
              </a:rPr>
              <a:t>Character shown in two groups of men</a:t>
            </a:r>
          </a:p>
        </p:txBody>
      </p:sp>
    </p:spTree>
    <p:extLst>
      <p:ext uri="{BB962C8B-B14F-4D97-AF65-F5344CB8AC3E}">
        <p14:creationId xmlns:p14="http://schemas.microsoft.com/office/powerpoint/2010/main" val="295172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2A48D-A995-47EE-9AF3-86DC8D798F47}"/>
              </a:ext>
            </a:extLst>
          </p:cNvPr>
          <p:cNvSpPr>
            <a:spLocks noGrp="1"/>
          </p:cNvSpPr>
          <p:nvPr>
            <p:ph idx="1"/>
          </p:nvPr>
        </p:nvSpPr>
        <p:spPr>
          <a:xfrm>
            <a:off x="495300" y="450573"/>
            <a:ext cx="7886700" cy="4043363"/>
          </a:xfrm>
        </p:spPr>
        <p:txBody>
          <a:bodyPr/>
          <a:lstStyle/>
          <a:p>
            <a:r>
              <a:rPr lang="en-NZ" dirty="0"/>
              <a:t>Job’s friends</a:t>
            </a:r>
          </a:p>
        </p:txBody>
      </p:sp>
      <p:pic>
        <p:nvPicPr>
          <p:cNvPr id="17412" name="Picture 4" descr="Image result for Job's friends">
            <a:extLst>
              <a:ext uri="{FF2B5EF4-FFF2-40B4-BE49-F238E27FC236}">
                <a16:creationId xmlns:a16="http://schemas.microsoft.com/office/drawing/2014/main" id="{E371374F-7351-453E-909F-20AD02D7D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7897"/>
            <a:ext cx="762000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3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2A48D-A995-47EE-9AF3-86DC8D798F47}"/>
              </a:ext>
            </a:extLst>
          </p:cNvPr>
          <p:cNvSpPr>
            <a:spLocks noGrp="1"/>
          </p:cNvSpPr>
          <p:nvPr>
            <p:ph idx="1"/>
          </p:nvPr>
        </p:nvSpPr>
        <p:spPr>
          <a:xfrm>
            <a:off x="495300" y="450573"/>
            <a:ext cx="7886700" cy="4043363"/>
          </a:xfrm>
        </p:spPr>
        <p:txBody>
          <a:bodyPr/>
          <a:lstStyle/>
          <a:p>
            <a:r>
              <a:rPr lang="en-NZ" dirty="0"/>
              <a:t>Elders</a:t>
            </a:r>
          </a:p>
          <a:p>
            <a:r>
              <a:rPr lang="en-NZ" dirty="0"/>
              <a:t>Shepherds </a:t>
            </a:r>
          </a:p>
          <a:p>
            <a:r>
              <a:rPr lang="en-NZ" dirty="0"/>
              <a:t>Overseers</a:t>
            </a:r>
          </a:p>
        </p:txBody>
      </p:sp>
      <p:pic>
        <p:nvPicPr>
          <p:cNvPr id="18434" name="Picture 2" descr="Image result for godly elders">
            <a:extLst>
              <a:ext uri="{FF2B5EF4-FFF2-40B4-BE49-F238E27FC236}">
                <a16:creationId xmlns:a16="http://schemas.microsoft.com/office/drawing/2014/main" id="{58401FDB-0915-40D4-9117-E7B167C8A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13" y="2021683"/>
            <a:ext cx="3493604" cy="4658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5DE9CE3-1867-467F-9BD3-2EFDD1AB7285}"/>
              </a:ext>
            </a:extLst>
          </p:cNvPr>
          <p:cNvGraphicFramePr>
            <a:graphicFrameLocks noGrp="1"/>
          </p:cNvGraphicFramePr>
          <p:nvPr>
            <p:extLst>
              <p:ext uri="{D42A27DB-BD31-4B8C-83A1-F6EECF244321}">
                <p14:modId xmlns:p14="http://schemas.microsoft.com/office/powerpoint/2010/main" val="2349328002"/>
              </p:ext>
            </p:extLst>
          </p:nvPr>
        </p:nvGraphicFramePr>
        <p:xfrm>
          <a:off x="3988904" y="274320"/>
          <a:ext cx="5155096" cy="6583680"/>
        </p:xfrm>
        <a:graphic>
          <a:graphicData uri="http://schemas.openxmlformats.org/drawingml/2006/table">
            <a:tbl>
              <a:tblPr firstRow="1" bandRow="1">
                <a:tableStyleId>{5C22544A-7EE6-4342-B048-85BDC9FD1C3A}</a:tableStyleId>
              </a:tblPr>
              <a:tblGrid>
                <a:gridCol w="5155096">
                  <a:extLst>
                    <a:ext uri="{9D8B030D-6E8A-4147-A177-3AD203B41FA5}">
                      <a16:colId xmlns:a16="http://schemas.microsoft.com/office/drawing/2014/main" val="591973341"/>
                    </a:ext>
                  </a:extLst>
                </a:gridCol>
              </a:tblGrid>
              <a:tr h="530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Elders—Qualifications</a:t>
                      </a:r>
                    </a:p>
                    <a:p>
                      <a:r>
                        <a:rPr lang="en-US" sz="1500" b="1" dirty="0"/>
                        <a:t>Titus 1. (Appoint Elders v.5.)  (Overseer v.7.)</a:t>
                      </a:r>
                      <a:endParaRPr lang="en-NZ" sz="1500" b="1" dirty="0"/>
                    </a:p>
                  </a:txBody>
                  <a:tcPr/>
                </a:tc>
                <a:extLst>
                  <a:ext uri="{0D108BD9-81ED-4DB2-BD59-A6C34878D82A}">
                    <a16:rowId xmlns:a16="http://schemas.microsoft.com/office/drawing/2014/main" val="3283235551"/>
                  </a:ext>
                </a:extLst>
              </a:tr>
              <a:tr h="303290">
                <a:tc>
                  <a:txBody>
                    <a:bodyPr/>
                    <a:lstStyle/>
                    <a:p>
                      <a:pPr marL="342900" indent="-342900">
                        <a:buAutoNum type="arabicPeriod"/>
                      </a:pPr>
                      <a:r>
                        <a:rPr lang="en-US" sz="1500" b="1" baseline="30000" dirty="0"/>
                        <a:t>6 </a:t>
                      </a:r>
                      <a:r>
                        <a:rPr lang="en-US" sz="1500" b="1" i="1" dirty="0"/>
                        <a:t>namely</a:t>
                      </a:r>
                      <a:r>
                        <a:rPr lang="en-US" sz="1500" b="1" dirty="0"/>
                        <a:t>, if any man is above reproach,</a:t>
                      </a:r>
                      <a:endParaRPr lang="en-NZ" sz="1500" b="1" dirty="0"/>
                    </a:p>
                  </a:txBody>
                  <a:tcPr/>
                </a:tc>
                <a:extLst>
                  <a:ext uri="{0D108BD9-81ED-4DB2-BD59-A6C34878D82A}">
                    <a16:rowId xmlns:a16="http://schemas.microsoft.com/office/drawing/2014/main" val="1717277104"/>
                  </a:ext>
                </a:extLst>
              </a:tr>
              <a:tr h="303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2.  the husband of one wife,</a:t>
                      </a:r>
                      <a:endParaRPr lang="en-NZ" sz="1500" b="1" dirty="0"/>
                    </a:p>
                  </a:txBody>
                  <a:tcPr/>
                </a:tc>
                <a:extLst>
                  <a:ext uri="{0D108BD9-81ED-4DB2-BD59-A6C34878D82A}">
                    <a16:rowId xmlns:a16="http://schemas.microsoft.com/office/drawing/2014/main" val="4102868162"/>
                  </a:ext>
                </a:extLst>
              </a:tr>
              <a:tr h="303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3.  having children who believe, not accused of dissipation or rebellion. </a:t>
                      </a:r>
                      <a:endParaRPr lang="en-NZ" sz="1500" b="1" dirty="0"/>
                    </a:p>
                  </a:txBody>
                  <a:tcPr/>
                </a:tc>
                <a:extLst>
                  <a:ext uri="{0D108BD9-81ED-4DB2-BD59-A6C34878D82A}">
                    <a16:rowId xmlns:a16="http://schemas.microsoft.com/office/drawing/2014/main" val="823076833"/>
                  </a:ext>
                </a:extLst>
              </a:tr>
              <a:tr h="303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4. </a:t>
                      </a:r>
                      <a:r>
                        <a:rPr lang="en-US" sz="1500" b="1" baseline="30000" dirty="0"/>
                        <a:t>7 </a:t>
                      </a:r>
                      <a:r>
                        <a:rPr lang="en-US" sz="1500" b="1" dirty="0"/>
                        <a:t>For the </a:t>
                      </a:r>
                      <a:r>
                        <a:rPr lang="en-US" sz="1500" b="1" baseline="30000" dirty="0"/>
                        <a:t>[a]</a:t>
                      </a:r>
                      <a:r>
                        <a:rPr lang="en-US" sz="1500" b="1" dirty="0"/>
                        <a:t>overseer must be above reproach as God’s steward,</a:t>
                      </a:r>
                      <a:endParaRPr lang="en-NZ" sz="1500" b="1" dirty="0"/>
                    </a:p>
                  </a:txBody>
                  <a:tcPr/>
                </a:tc>
                <a:extLst>
                  <a:ext uri="{0D108BD9-81ED-4DB2-BD59-A6C34878D82A}">
                    <a16:rowId xmlns:a16="http://schemas.microsoft.com/office/drawing/2014/main" val="901502174"/>
                  </a:ext>
                </a:extLst>
              </a:tr>
              <a:tr h="303290">
                <a:tc>
                  <a:txBody>
                    <a:bodyPr/>
                    <a:lstStyle/>
                    <a:p>
                      <a:r>
                        <a:rPr lang="en-US" sz="1500" b="1" dirty="0"/>
                        <a:t>5. not self-willed, </a:t>
                      </a:r>
                      <a:endParaRPr lang="en-NZ" sz="1500" b="1" dirty="0"/>
                    </a:p>
                  </a:txBody>
                  <a:tcPr/>
                </a:tc>
                <a:extLst>
                  <a:ext uri="{0D108BD9-81ED-4DB2-BD59-A6C34878D82A}">
                    <a16:rowId xmlns:a16="http://schemas.microsoft.com/office/drawing/2014/main" val="535149420"/>
                  </a:ext>
                </a:extLst>
              </a:tr>
              <a:tr h="303290">
                <a:tc>
                  <a:txBody>
                    <a:bodyPr/>
                    <a:lstStyle/>
                    <a:p>
                      <a:r>
                        <a:rPr lang="en-US" sz="1500" b="1" dirty="0"/>
                        <a:t>6. not quick-tempered, </a:t>
                      </a:r>
                      <a:endParaRPr lang="en-NZ" sz="1500" b="1" dirty="0"/>
                    </a:p>
                  </a:txBody>
                  <a:tcPr/>
                </a:tc>
                <a:extLst>
                  <a:ext uri="{0D108BD9-81ED-4DB2-BD59-A6C34878D82A}">
                    <a16:rowId xmlns:a16="http://schemas.microsoft.com/office/drawing/2014/main" val="362669908"/>
                  </a:ext>
                </a:extLst>
              </a:tr>
              <a:tr h="303290">
                <a:tc>
                  <a:txBody>
                    <a:bodyPr/>
                    <a:lstStyle/>
                    <a:p>
                      <a:r>
                        <a:rPr lang="en-US" sz="1500" b="1" dirty="0"/>
                        <a:t>7. not addicted to wine, </a:t>
                      </a:r>
                      <a:endParaRPr lang="en-NZ" sz="1500" b="1" dirty="0"/>
                    </a:p>
                  </a:txBody>
                  <a:tcPr/>
                </a:tc>
                <a:extLst>
                  <a:ext uri="{0D108BD9-81ED-4DB2-BD59-A6C34878D82A}">
                    <a16:rowId xmlns:a16="http://schemas.microsoft.com/office/drawing/2014/main" val="1419195851"/>
                  </a:ext>
                </a:extLst>
              </a:tr>
              <a:tr h="303290">
                <a:tc>
                  <a:txBody>
                    <a:bodyPr/>
                    <a:lstStyle/>
                    <a:p>
                      <a:r>
                        <a:rPr lang="en-US" sz="1500" b="1" dirty="0"/>
                        <a:t>8. not pugnacious, </a:t>
                      </a:r>
                      <a:endParaRPr lang="en-NZ" sz="1500" b="1" dirty="0"/>
                    </a:p>
                  </a:txBody>
                  <a:tcPr/>
                </a:tc>
                <a:extLst>
                  <a:ext uri="{0D108BD9-81ED-4DB2-BD59-A6C34878D82A}">
                    <a16:rowId xmlns:a16="http://schemas.microsoft.com/office/drawing/2014/main" val="2866105766"/>
                  </a:ext>
                </a:extLst>
              </a:tr>
              <a:tr h="303290">
                <a:tc>
                  <a:txBody>
                    <a:bodyPr/>
                    <a:lstStyle/>
                    <a:p>
                      <a:r>
                        <a:rPr lang="en-US" sz="1500" b="1" dirty="0"/>
                        <a:t>9. not fond of sordid gain, </a:t>
                      </a:r>
                      <a:endParaRPr lang="en-NZ" sz="1500" b="1" dirty="0"/>
                    </a:p>
                  </a:txBody>
                  <a:tcPr/>
                </a:tc>
                <a:extLst>
                  <a:ext uri="{0D108BD9-81ED-4DB2-BD59-A6C34878D82A}">
                    <a16:rowId xmlns:a16="http://schemas.microsoft.com/office/drawing/2014/main" val="2611846086"/>
                  </a:ext>
                </a:extLst>
              </a:tr>
              <a:tr h="303290">
                <a:tc>
                  <a:txBody>
                    <a:bodyPr/>
                    <a:lstStyle/>
                    <a:p>
                      <a:r>
                        <a:rPr lang="en-US" sz="1500" b="1" dirty="0"/>
                        <a:t>10. </a:t>
                      </a:r>
                      <a:r>
                        <a:rPr lang="en-US" sz="1500" b="1" baseline="30000" dirty="0"/>
                        <a:t>8 </a:t>
                      </a:r>
                      <a:r>
                        <a:rPr lang="en-US" sz="1500" b="1" dirty="0"/>
                        <a:t>but hospitable, </a:t>
                      </a:r>
                      <a:endParaRPr lang="en-NZ" sz="1500" b="1" dirty="0"/>
                    </a:p>
                  </a:txBody>
                  <a:tcPr/>
                </a:tc>
                <a:extLst>
                  <a:ext uri="{0D108BD9-81ED-4DB2-BD59-A6C34878D82A}">
                    <a16:rowId xmlns:a16="http://schemas.microsoft.com/office/drawing/2014/main" val="3996908977"/>
                  </a:ext>
                </a:extLst>
              </a:tr>
              <a:tr h="303290">
                <a:tc>
                  <a:txBody>
                    <a:bodyPr/>
                    <a:lstStyle/>
                    <a:p>
                      <a:r>
                        <a:rPr lang="en-US" sz="1500" b="1" dirty="0"/>
                        <a:t>11. loving what is good, </a:t>
                      </a:r>
                      <a:endParaRPr lang="en-NZ" sz="1500" b="1" dirty="0"/>
                    </a:p>
                  </a:txBody>
                  <a:tcPr/>
                </a:tc>
                <a:extLst>
                  <a:ext uri="{0D108BD9-81ED-4DB2-BD59-A6C34878D82A}">
                    <a16:rowId xmlns:a16="http://schemas.microsoft.com/office/drawing/2014/main" val="458963490"/>
                  </a:ext>
                </a:extLst>
              </a:tr>
              <a:tr h="303290">
                <a:tc>
                  <a:txBody>
                    <a:bodyPr/>
                    <a:lstStyle/>
                    <a:p>
                      <a:r>
                        <a:rPr lang="en-US" sz="1500" b="1" dirty="0"/>
                        <a:t>12. sensible, </a:t>
                      </a:r>
                      <a:endParaRPr lang="en-NZ" sz="1500" b="1" dirty="0"/>
                    </a:p>
                  </a:txBody>
                  <a:tcPr/>
                </a:tc>
                <a:extLst>
                  <a:ext uri="{0D108BD9-81ED-4DB2-BD59-A6C34878D82A}">
                    <a16:rowId xmlns:a16="http://schemas.microsoft.com/office/drawing/2014/main" val="2616241161"/>
                  </a:ext>
                </a:extLst>
              </a:tr>
              <a:tr h="303290">
                <a:tc>
                  <a:txBody>
                    <a:bodyPr/>
                    <a:lstStyle/>
                    <a:p>
                      <a:r>
                        <a:rPr lang="en-US" sz="1500" b="1" dirty="0"/>
                        <a:t>13. just, </a:t>
                      </a:r>
                      <a:endParaRPr lang="en-NZ" sz="1500" b="1" dirty="0"/>
                    </a:p>
                  </a:txBody>
                  <a:tcPr/>
                </a:tc>
                <a:extLst>
                  <a:ext uri="{0D108BD9-81ED-4DB2-BD59-A6C34878D82A}">
                    <a16:rowId xmlns:a16="http://schemas.microsoft.com/office/drawing/2014/main" val="1625030394"/>
                  </a:ext>
                </a:extLst>
              </a:tr>
              <a:tr h="303290">
                <a:tc>
                  <a:txBody>
                    <a:bodyPr/>
                    <a:lstStyle/>
                    <a:p>
                      <a:r>
                        <a:rPr lang="en-US" sz="1500" b="1" dirty="0"/>
                        <a:t>14. devout, </a:t>
                      </a:r>
                      <a:endParaRPr lang="en-NZ" sz="1500" b="1" dirty="0"/>
                    </a:p>
                  </a:txBody>
                  <a:tcPr/>
                </a:tc>
                <a:extLst>
                  <a:ext uri="{0D108BD9-81ED-4DB2-BD59-A6C34878D82A}">
                    <a16:rowId xmlns:a16="http://schemas.microsoft.com/office/drawing/2014/main" val="886401373"/>
                  </a:ext>
                </a:extLst>
              </a:tr>
              <a:tr h="303290">
                <a:tc>
                  <a:txBody>
                    <a:bodyPr/>
                    <a:lstStyle/>
                    <a:p>
                      <a:r>
                        <a:rPr lang="en-US" sz="1500" b="1" dirty="0"/>
                        <a:t>15. self-controlled, </a:t>
                      </a:r>
                      <a:endParaRPr lang="en-NZ" sz="1500" b="1" dirty="0"/>
                    </a:p>
                  </a:txBody>
                  <a:tcPr/>
                </a:tc>
                <a:extLst>
                  <a:ext uri="{0D108BD9-81ED-4DB2-BD59-A6C34878D82A}">
                    <a16:rowId xmlns:a16="http://schemas.microsoft.com/office/drawing/2014/main" val="3557738719"/>
                  </a:ext>
                </a:extLst>
              </a:tr>
              <a:tr h="303290">
                <a:tc>
                  <a:txBody>
                    <a:bodyPr/>
                    <a:lstStyle/>
                    <a:p>
                      <a:r>
                        <a:rPr lang="en-US" sz="1500" b="1" dirty="0"/>
                        <a:t>16. </a:t>
                      </a:r>
                      <a:r>
                        <a:rPr lang="en-US" sz="1500" b="1" baseline="30000" dirty="0"/>
                        <a:t>9 </a:t>
                      </a:r>
                      <a:r>
                        <a:rPr lang="en-US" sz="1500" b="1" dirty="0"/>
                        <a:t>holding fast the faithful word which is in accordance with the teaching, so that he will be able both to exhort in sound doctrine and to refute those who contradict. </a:t>
                      </a:r>
                      <a:endParaRPr lang="en-NZ" sz="1500" b="1" dirty="0"/>
                    </a:p>
                  </a:txBody>
                  <a:tcPr/>
                </a:tc>
                <a:extLst>
                  <a:ext uri="{0D108BD9-81ED-4DB2-BD59-A6C34878D82A}">
                    <a16:rowId xmlns:a16="http://schemas.microsoft.com/office/drawing/2014/main" val="621485637"/>
                  </a:ext>
                </a:extLst>
              </a:tr>
            </a:tbl>
          </a:graphicData>
        </a:graphic>
      </p:graphicFrame>
    </p:spTree>
    <p:extLst>
      <p:ext uri="{BB962C8B-B14F-4D97-AF65-F5344CB8AC3E}">
        <p14:creationId xmlns:p14="http://schemas.microsoft.com/office/powerpoint/2010/main" val="177059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man who bears good fruit">
            <a:extLst>
              <a:ext uri="{FF2B5EF4-FFF2-40B4-BE49-F238E27FC236}">
                <a16:creationId xmlns:a16="http://schemas.microsoft.com/office/drawing/2014/main" id="{CB689AB9-AE8F-4B52-A181-0CCD811E0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8" r="8892" b="-568"/>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119270" y="4240697"/>
            <a:ext cx="9024710" cy="2617293"/>
          </a:xfrm>
        </p:spPr>
        <p:txBody>
          <a:bodyPr anchor="ctr">
            <a:normAutofit/>
          </a:bodyPr>
          <a:lstStyle/>
          <a:p>
            <a:r>
              <a:rPr lang="en-NZ" dirty="0">
                <a:solidFill>
                  <a:srgbClr val="000000"/>
                </a:solidFill>
              </a:rPr>
              <a:t>Not just having sincerity or honesty or doing the right thing:</a:t>
            </a:r>
          </a:p>
          <a:p>
            <a:pPr lvl="1"/>
            <a:r>
              <a:rPr lang="en-NZ" sz="2800" dirty="0">
                <a:solidFill>
                  <a:srgbClr val="000000"/>
                </a:solidFill>
              </a:rPr>
              <a:t>Matthew 7:20—</a:t>
            </a:r>
            <a:r>
              <a:rPr lang="en-NZ" sz="2800" b="1" baseline="30000" dirty="0"/>
              <a:t>20 </a:t>
            </a:r>
            <a:r>
              <a:rPr lang="en-NZ" sz="2800" dirty="0"/>
              <a:t>So then, you will know them by their fruits. </a:t>
            </a:r>
            <a:r>
              <a:rPr lang="en-NZ" sz="1200" dirty="0"/>
              <a:t>(NASB95)</a:t>
            </a:r>
            <a:endParaRPr lang="en-NZ" sz="1200" dirty="0">
              <a:solidFill>
                <a:srgbClr val="000000"/>
              </a:solidFill>
            </a:endParaRPr>
          </a:p>
        </p:txBody>
      </p:sp>
      <p:sp>
        <p:nvSpPr>
          <p:cNvPr id="2" name="Rectangle 1">
            <a:extLst>
              <a:ext uri="{FF2B5EF4-FFF2-40B4-BE49-F238E27FC236}">
                <a16:creationId xmlns:a16="http://schemas.microsoft.com/office/drawing/2014/main" id="{934B4010-8FED-4C2C-A34C-E05496C5FECE}"/>
              </a:ext>
            </a:extLst>
          </p:cNvPr>
          <p:cNvSpPr/>
          <p:nvPr/>
        </p:nvSpPr>
        <p:spPr>
          <a:xfrm>
            <a:off x="119270" y="256617"/>
            <a:ext cx="5830956"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NZ" sz="3200" dirty="0">
                <a:solidFill>
                  <a:schemeClr val="tx1"/>
                </a:solidFill>
              </a:rPr>
              <a:t>Character—Not just one virtue, or a few, but everything about you.</a:t>
            </a:r>
          </a:p>
        </p:txBody>
      </p:sp>
    </p:spTree>
    <p:extLst>
      <p:ext uri="{BB962C8B-B14F-4D97-AF65-F5344CB8AC3E}">
        <p14:creationId xmlns:p14="http://schemas.microsoft.com/office/powerpoint/2010/main" val="74296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man who bears good fruit">
            <a:extLst>
              <a:ext uri="{FF2B5EF4-FFF2-40B4-BE49-F238E27FC236}">
                <a16:creationId xmlns:a16="http://schemas.microsoft.com/office/drawing/2014/main" id="{CB689AB9-AE8F-4B52-A181-0CCD811E0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8" r="8892" b="-568"/>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119270" y="4240697"/>
            <a:ext cx="9024710" cy="2617293"/>
          </a:xfrm>
        </p:spPr>
        <p:txBody>
          <a:bodyPr anchor="ctr">
            <a:normAutofit/>
          </a:bodyPr>
          <a:lstStyle/>
          <a:p>
            <a:r>
              <a:rPr lang="en-NZ" dirty="0">
                <a:solidFill>
                  <a:srgbClr val="000000"/>
                </a:solidFill>
              </a:rPr>
              <a:t>God knows the inside of the fruit, too:</a:t>
            </a:r>
            <a:endParaRPr lang="en-NZ" sz="1200" dirty="0">
              <a:solidFill>
                <a:srgbClr val="000000"/>
              </a:solidFill>
            </a:endParaRPr>
          </a:p>
        </p:txBody>
      </p:sp>
      <p:sp>
        <p:nvSpPr>
          <p:cNvPr id="2" name="Rectangle 1">
            <a:extLst>
              <a:ext uri="{FF2B5EF4-FFF2-40B4-BE49-F238E27FC236}">
                <a16:creationId xmlns:a16="http://schemas.microsoft.com/office/drawing/2014/main" id="{934B4010-8FED-4C2C-A34C-E05496C5FECE}"/>
              </a:ext>
            </a:extLst>
          </p:cNvPr>
          <p:cNvSpPr/>
          <p:nvPr/>
        </p:nvSpPr>
        <p:spPr>
          <a:xfrm>
            <a:off x="119270" y="256617"/>
            <a:ext cx="5830956"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NZ" sz="3200" dirty="0">
                <a:solidFill>
                  <a:schemeClr val="tx1"/>
                </a:solidFill>
              </a:rPr>
              <a:t>Character—Not just one virtue, or a few, but everything about you.</a:t>
            </a:r>
          </a:p>
        </p:txBody>
      </p:sp>
    </p:spTree>
    <p:extLst>
      <p:ext uri="{BB962C8B-B14F-4D97-AF65-F5344CB8AC3E}">
        <p14:creationId xmlns:p14="http://schemas.microsoft.com/office/powerpoint/2010/main" val="292705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man who bears good fruit">
            <a:extLst>
              <a:ext uri="{FF2B5EF4-FFF2-40B4-BE49-F238E27FC236}">
                <a16:creationId xmlns:a16="http://schemas.microsoft.com/office/drawing/2014/main" id="{CB689AB9-AE8F-4B52-A181-0CCD811E0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8" r="8892" b="-568"/>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119270" y="4240697"/>
            <a:ext cx="9024710" cy="2617293"/>
          </a:xfrm>
        </p:spPr>
        <p:txBody>
          <a:bodyPr anchor="ctr">
            <a:normAutofit lnSpcReduction="10000"/>
          </a:bodyPr>
          <a:lstStyle/>
          <a:p>
            <a:r>
              <a:rPr lang="en-NZ" dirty="0">
                <a:solidFill>
                  <a:srgbClr val="000000"/>
                </a:solidFill>
              </a:rPr>
              <a:t>God knows the inside of the fruit, too:</a:t>
            </a:r>
            <a:endParaRPr lang="en-NZ" sz="1200" dirty="0">
              <a:solidFill>
                <a:srgbClr val="000000"/>
              </a:solidFill>
            </a:endParaRPr>
          </a:p>
          <a:p>
            <a:pPr lvl="1"/>
            <a:r>
              <a:rPr lang="en-NZ" dirty="0">
                <a:solidFill>
                  <a:srgbClr val="000000"/>
                </a:solidFill>
              </a:rPr>
              <a:t>Matthew 7:21-23—</a:t>
            </a:r>
            <a:r>
              <a:rPr lang="en-NZ" b="1" baseline="30000" dirty="0"/>
              <a:t>21 </a:t>
            </a:r>
            <a:r>
              <a:rPr lang="en-NZ" dirty="0"/>
              <a:t>“Not everyone who says to Me, ‘Lord, Lord,’ will enter the kingdom of heaven, but he who does the will of My Father who is in heaven </a:t>
            </a:r>
            <a:r>
              <a:rPr lang="en-NZ" i="1" dirty="0"/>
              <a:t>will enter</a:t>
            </a:r>
            <a:r>
              <a:rPr lang="en-NZ" dirty="0"/>
              <a:t>. </a:t>
            </a:r>
            <a:r>
              <a:rPr lang="en-NZ" b="1" baseline="30000" dirty="0"/>
              <a:t>22 </a:t>
            </a:r>
            <a:r>
              <a:rPr lang="en-NZ" dirty="0"/>
              <a:t>Many will say to Me on that day, ‘Lord, Lord, did we not prophesy in Your name, and in Your name cast out demons, and in Your name perform many miracles?’ </a:t>
            </a:r>
            <a:r>
              <a:rPr lang="en-NZ" b="1" baseline="30000" dirty="0"/>
              <a:t>23 </a:t>
            </a:r>
            <a:r>
              <a:rPr lang="en-NZ" dirty="0"/>
              <a:t>And then I will declare to them, ‘I never knew you; </a:t>
            </a:r>
            <a:r>
              <a:rPr lang="en-NZ" cap="small" dirty="0"/>
              <a:t>depart from Me, you who practice lawlessness</a:t>
            </a:r>
            <a:r>
              <a:rPr lang="en-NZ" dirty="0"/>
              <a:t>. </a:t>
            </a:r>
            <a:r>
              <a:rPr lang="en-NZ" sz="1200" dirty="0"/>
              <a:t>(NASB95)</a:t>
            </a:r>
            <a:endParaRPr lang="en-NZ" dirty="0">
              <a:solidFill>
                <a:srgbClr val="000000"/>
              </a:solidFill>
            </a:endParaRPr>
          </a:p>
        </p:txBody>
      </p:sp>
      <p:sp>
        <p:nvSpPr>
          <p:cNvPr id="2" name="Rectangle 1">
            <a:extLst>
              <a:ext uri="{FF2B5EF4-FFF2-40B4-BE49-F238E27FC236}">
                <a16:creationId xmlns:a16="http://schemas.microsoft.com/office/drawing/2014/main" id="{934B4010-8FED-4C2C-A34C-E05496C5FECE}"/>
              </a:ext>
            </a:extLst>
          </p:cNvPr>
          <p:cNvSpPr/>
          <p:nvPr/>
        </p:nvSpPr>
        <p:spPr>
          <a:xfrm>
            <a:off x="119270" y="256617"/>
            <a:ext cx="5830956"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NZ" sz="3200" dirty="0">
                <a:solidFill>
                  <a:schemeClr val="tx1"/>
                </a:solidFill>
              </a:rPr>
              <a:t>Character—Not just one virtue, or a few, but everything about you.</a:t>
            </a:r>
          </a:p>
        </p:txBody>
      </p:sp>
    </p:spTree>
    <p:extLst>
      <p:ext uri="{BB962C8B-B14F-4D97-AF65-F5344CB8AC3E}">
        <p14:creationId xmlns:p14="http://schemas.microsoft.com/office/powerpoint/2010/main" val="42052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man who bears good fruit">
            <a:extLst>
              <a:ext uri="{FF2B5EF4-FFF2-40B4-BE49-F238E27FC236}">
                <a16:creationId xmlns:a16="http://schemas.microsoft.com/office/drawing/2014/main" id="{CB689AB9-AE8F-4B52-A181-0CCD811E0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8" r="8892" b="-568"/>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34B4010-8FED-4C2C-A34C-E05496C5FECE}"/>
              </a:ext>
            </a:extLst>
          </p:cNvPr>
          <p:cNvSpPr/>
          <p:nvPr/>
        </p:nvSpPr>
        <p:spPr>
          <a:xfrm>
            <a:off x="119270" y="256617"/>
            <a:ext cx="5830956"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NZ" sz="3200" dirty="0">
                <a:solidFill>
                  <a:schemeClr val="tx1"/>
                </a:solidFill>
              </a:rPr>
              <a:t>Character—Not just one virtue, or a few, but everything about you.</a:t>
            </a:r>
          </a:p>
        </p:txBody>
      </p:sp>
      <p:pic>
        <p:nvPicPr>
          <p:cNvPr id="9" name="Picture 2" descr="No automatic alt text available.">
            <a:extLst>
              <a:ext uri="{FF2B5EF4-FFF2-40B4-BE49-F238E27FC236}">
                <a16:creationId xmlns:a16="http://schemas.microsoft.com/office/drawing/2014/main" id="{1884F5D9-096E-4D30-8AA5-FD01E458FA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89" b="5544"/>
          <a:stretch/>
        </p:blipFill>
        <p:spPr bwMode="auto">
          <a:xfrm>
            <a:off x="-1" y="4002157"/>
            <a:ext cx="9143979" cy="285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1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D22E-2A0E-4709-819B-E6397832652C}"/>
              </a:ext>
            </a:extLst>
          </p:cNvPr>
          <p:cNvSpPr>
            <a:spLocks noGrp="1"/>
          </p:cNvSpPr>
          <p:nvPr>
            <p:ph type="ctrTitle"/>
          </p:nvPr>
        </p:nvSpPr>
        <p:spPr/>
        <p:txBody>
          <a:bodyPr/>
          <a:lstStyle/>
          <a:p>
            <a:r>
              <a:rPr lang="en-NZ" dirty="0"/>
              <a:t>Character</a:t>
            </a:r>
          </a:p>
        </p:txBody>
      </p:sp>
      <p:pic>
        <p:nvPicPr>
          <p:cNvPr id="3074" name="Picture 2" descr="Image result for character Christian">
            <a:extLst>
              <a:ext uri="{FF2B5EF4-FFF2-40B4-BE49-F238E27FC236}">
                <a16:creationId xmlns:a16="http://schemas.microsoft.com/office/drawing/2014/main" id="{0D09EA8A-3C97-41FE-981E-3374B671B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69" y="1769828"/>
            <a:ext cx="8198125" cy="327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4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may contain: text">
            <a:extLst>
              <a:ext uri="{FF2B5EF4-FFF2-40B4-BE49-F238E27FC236}">
                <a16:creationId xmlns:a16="http://schemas.microsoft.com/office/drawing/2014/main" id="{CB6AAC62-6946-45E7-8ED1-5116536227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33464"/>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9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243854"/>
            <a:ext cx="7886700" cy="2429697"/>
          </a:xfrm>
        </p:spPr>
        <p:txBody>
          <a:bodyPr/>
          <a:lstStyle/>
          <a:p>
            <a:r>
              <a:rPr lang="en-NZ" dirty="0"/>
              <a:t>Christian Character is built on Christ</a:t>
            </a:r>
          </a:p>
        </p:txBody>
      </p:sp>
      <p:pic>
        <p:nvPicPr>
          <p:cNvPr id="4" name="Picture 2" descr="Image result for character Christian">
            <a:extLst>
              <a:ext uri="{FF2B5EF4-FFF2-40B4-BE49-F238E27FC236}">
                <a16:creationId xmlns:a16="http://schemas.microsoft.com/office/drawing/2014/main" id="{07A42EFF-1AD2-4489-89C6-B5823BB15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684"/>
            <a:ext cx="9164333" cy="36657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Jesus Christ foundation">
            <a:extLst>
              <a:ext uri="{FF2B5EF4-FFF2-40B4-BE49-F238E27FC236}">
                <a16:creationId xmlns:a16="http://schemas.microsoft.com/office/drawing/2014/main" id="{28AB81CC-72C2-4600-A8BF-35C6F021E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5787"/>
          <a:stretch/>
        </p:blipFill>
        <p:spPr bwMode="auto">
          <a:xfrm>
            <a:off x="0" y="4506418"/>
            <a:ext cx="9164333" cy="235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8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243854"/>
            <a:ext cx="7886700" cy="2429697"/>
          </a:xfrm>
        </p:spPr>
        <p:txBody>
          <a:bodyPr/>
          <a:lstStyle/>
          <a:p>
            <a:r>
              <a:rPr lang="en-NZ" dirty="0"/>
              <a:t>Christian Character is built on Christ</a:t>
            </a:r>
          </a:p>
        </p:txBody>
      </p:sp>
      <p:pic>
        <p:nvPicPr>
          <p:cNvPr id="4" name="Picture 2" descr="Image result for character Christian">
            <a:extLst>
              <a:ext uri="{FF2B5EF4-FFF2-40B4-BE49-F238E27FC236}">
                <a16:creationId xmlns:a16="http://schemas.microsoft.com/office/drawing/2014/main" id="{07A42EFF-1AD2-4489-89C6-B5823BB15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684"/>
            <a:ext cx="9164333" cy="36657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Jesus Christ foundation">
            <a:extLst>
              <a:ext uri="{FF2B5EF4-FFF2-40B4-BE49-F238E27FC236}">
                <a16:creationId xmlns:a16="http://schemas.microsoft.com/office/drawing/2014/main" id="{28AB81CC-72C2-4600-A8BF-35C6F021E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5787"/>
          <a:stretch/>
        </p:blipFill>
        <p:spPr bwMode="auto">
          <a:xfrm>
            <a:off x="0" y="4506418"/>
            <a:ext cx="9164333" cy="235158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DCD961-6676-4246-94D7-432F159EBEE9}"/>
              </a:ext>
            </a:extLst>
          </p:cNvPr>
          <p:cNvSpPr txBox="1">
            <a:spLocks/>
          </p:cNvSpPr>
          <p:nvPr/>
        </p:nvSpPr>
        <p:spPr>
          <a:xfrm>
            <a:off x="4863548" y="750632"/>
            <a:ext cx="3943350" cy="580445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Man is concerned about built in comfort</a:t>
            </a:r>
          </a:p>
        </p:txBody>
      </p:sp>
    </p:spTree>
    <p:extLst>
      <p:ext uri="{BB962C8B-B14F-4D97-AF65-F5344CB8AC3E}">
        <p14:creationId xmlns:p14="http://schemas.microsoft.com/office/powerpoint/2010/main" val="82884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243854"/>
            <a:ext cx="7886700" cy="2429697"/>
          </a:xfrm>
        </p:spPr>
        <p:txBody>
          <a:bodyPr/>
          <a:lstStyle/>
          <a:p>
            <a:r>
              <a:rPr lang="en-NZ" dirty="0"/>
              <a:t>Christian Character is built on Christ</a:t>
            </a:r>
          </a:p>
        </p:txBody>
      </p:sp>
      <p:pic>
        <p:nvPicPr>
          <p:cNvPr id="4" name="Picture 2" descr="Image result for character Christian">
            <a:extLst>
              <a:ext uri="{FF2B5EF4-FFF2-40B4-BE49-F238E27FC236}">
                <a16:creationId xmlns:a16="http://schemas.microsoft.com/office/drawing/2014/main" id="{07A42EFF-1AD2-4489-89C6-B5823BB15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684"/>
            <a:ext cx="9164333" cy="36657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Jesus Christ foundation">
            <a:extLst>
              <a:ext uri="{FF2B5EF4-FFF2-40B4-BE49-F238E27FC236}">
                <a16:creationId xmlns:a16="http://schemas.microsoft.com/office/drawing/2014/main" id="{28AB81CC-72C2-4600-A8BF-35C6F021E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5787"/>
          <a:stretch/>
        </p:blipFill>
        <p:spPr bwMode="auto">
          <a:xfrm>
            <a:off x="0" y="4506418"/>
            <a:ext cx="9164333" cy="235158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DCD961-6676-4246-94D7-432F159EBEE9}"/>
              </a:ext>
            </a:extLst>
          </p:cNvPr>
          <p:cNvSpPr txBox="1">
            <a:spLocks/>
          </p:cNvSpPr>
          <p:nvPr/>
        </p:nvSpPr>
        <p:spPr>
          <a:xfrm>
            <a:off x="4863548" y="750632"/>
            <a:ext cx="3943350" cy="580445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Man is concerned about built in comfort</a:t>
            </a:r>
          </a:p>
          <a:p>
            <a:r>
              <a:rPr lang="en-NZ" dirty="0">
                <a:solidFill>
                  <a:schemeClr val="bg1"/>
                </a:solidFill>
              </a:rPr>
              <a:t>God is concerned about built in character.</a:t>
            </a:r>
          </a:p>
        </p:txBody>
      </p:sp>
    </p:spTree>
    <p:extLst>
      <p:ext uri="{BB962C8B-B14F-4D97-AF65-F5344CB8AC3E}">
        <p14:creationId xmlns:p14="http://schemas.microsoft.com/office/powerpoint/2010/main" val="85788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243854"/>
            <a:ext cx="7886700" cy="2429697"/>
          </a:xfrm>
        </p:spPr>
        <p:txBody>
          <a:bodyPr/>
          <a:lstStyle/>
          <a:p>
            <a:r>
              <a:rPr lang="en-NZ" dirty="0"/>
              <a:t>Christian Character is built on Christ</a:t>
            </a:r>
          </a:p>
        </p:txBody>
      </p:sp>
      <p:pic>
        <p:nvPicPr>
          <p:cNvPr id="4" name="Picture 2" descr="Image result for character Christian">
            <a:extLst>
              <a:ext uri="{FF2B5EF4-FFF2-40B4-BE49-F238E27FC236}">
                <a16:creationId xmlns:a16="http://schemas.microsoft.com/office/drawing/2014/main" id="{07A42EFF-1AD2-4489-89C6-B5823BB15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684"/>
            <a:ext cx="9164333" cy="36657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Jesus Christ foundation">
            <a:extLst>
              <a:ext uri="{FF2B5EF4-FFF2-40B4-BE49-F238E27FC236}">
                <a16:creationId xmlns:a16="http://schemas.microsoft.com/office/drawing/2014/main" id="{28AB81CC-72C2-4600-A8BF-35C6F021E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5787"/>
          <a:stretch/>
        </p:blipFill>
        <p:spPr bwMode="auto">
          <a:xfrm>
            <a:off x="0" y="4506418"/>
            <a:ext cx="9164333" cy="235158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DCD961-6676-4246-94D7-432F159EBEE9}"/>
              </a:ext>
            </a:extLst>
          </p:cNvPr>
          <p:cNvSpPr txBox="1">
            <a:spLocks/>
          </p:cNvSpPr>
          <p:nvPr/>
        </p:nvSpPr>
        <p:spPr>
          <a:xfrm>
            <a:off x="4863548" y="750632"/>
            <a:ext cx="3943350" cy="580445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Man is concerned about built in comfort</a:t>
            </a:r>
          </a:p>
          <a:p>
            <a:r>
              <a:rPr lang="en-NZ" dirty="0">
                <a:solidFill>
                  <a:schemeClr val="bg1"/>
                </a:solidFill>
              </a:rPr>
              <a:t>God is concerned about built in character.</a:t>
            </a:r>
          </a:p>
          <a:p>
            <a:r>
              <a:rPr lang="en-NZ" dirty="0">
                <a:solidFill>
                  <a:schemeClr val="bg1"/>
                </a:solidFill>
              </a:rPr>
              <a:t>Only God can make a man of God</a:t>
            </a:r>
          </a:p>
        </p:txBody>
      </p:sp>
    </p:spTree>
    <p:extLst>
      <p:ext uri="{BB962C8B-B14F-4D97-AF65-F5344CB8AC3E}">
        <p14:creationId xmlns:p14="http://schemas.microsoft.com/office/powerpoint/2010/main" val="212886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243854"/>
            <a:ext cx="7886700" cy="2429697"/>
          </a:xfrm>
        </p:spPr>
        <p:txBody>
          <a:bodyPr/>
          <a:lstStyle/>
          <a:p>
            <a:r>
              <a:rPr lang="en-NZ" dirty="0"/>
              <a:t>Christian Character is built on Christ</a:t>
            </a:r>
          </a:p>
        </p:txBody>
      </p:sp>
      <p:pic>
        <p:nvPicPr>
          <p:cNvPr id="4" name="Picture 2" descr="Image result for character Christian">
            <a:extLst>
              <a:ext uri="{FF2B5EF4-FFF2-40B4-BE49-F238E27FC236}">
                <a16:creationId xmlns:a16="http://schemas.microsoft.com/office/drawing/2014/main" id="{07A42EFF-1AD2-4489-89C6-B5823BB15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684"/>
            <a:ext cx="9164333" cy="36657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Jesus Christ foundation">
            <a:extLst>
              <a:ext uri="{FF2B5EF4-FFF2-40B4-BE49-F238E27FC236}">
                <a16:creationId xmlns:a16="http://schemas.microsoft.com/office/drawing/2014/main" id="{28AB81CC-72C2-4600-A8BF-35C6F021E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5787"/>
          <a:stretch/>
        </p:blipFill>
        <p:spPr bwMode="auto">
          <a:xfrm>
            <a:off x="0" y="4506418"/>
            <a:ext cx="9164333" cy="235158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DCD961-6676-4246-94D7-432F159EBEE9}"/>
              </a:ext>
            </a:extLst>
          </p:cNvPr>
          <p:cNvSpPr txBox="1">
            <a:spLocks/>
          </p:cNvSpPr>
          <p:nvPr/>
        </p:nvSpPr>
        <p:spPr>
          <a:xfrm>
            <a:off x="4863548" y="750632"/>
            <a:ext cx="3943350" cy="580445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Man is concerned about built in comfort</a:t>
            </a:r>
          </a:p>
          <a:p>
            <a:r>
              <a:rPr lang="en-NZ" dirty="0">
                <a:solidFill>
                  <a:schemeClr val="bg1"/>
                </a:solidFill>
              </a:rPr>
              <a:t>God is concerned about built in character.</a:t>
            </a:r>
          </a:p>
          <a:p>
            <a:r>
              <a:rPr lang="en-NZ" dirty="0">
                <a:solidFill>
                  <a:schemeClr val="bg1"/>
                </a:solidFill>
              </a:rPr>
              <a:t>Only God can make a man of God</a:t>
            </a:r>
          </a:p>
          <a:p>
            <a:r>
              <a:rPr lang="en-NZ" b="1" u="sng" dirty="0">
                <a:solidFill>
                  <a:schemeClr val="bg1"/>
                </a:solidFill>
              </a:rPr>
              <a:t>2 Timothy 2:19</a:t>
            </a:r>
            <a:endParaRPr lang="en-NZ" dirty="0">
              <a:solidFill>
                <a:schemeClr val="bg1"/>
              </a:solidFill>
            </a:endParaRPr>
          </a:p>
          <a:p>
            <a:r>
              <a:rPr lang="en-NZ" dirty="0">
                <a:solidFill>
                  <a:schemeClr val="bg1"/>
                </a:solidFill>
              </a:rPr>
              <a:t>Nevertheless, the firm foundation of God stands, having this seal, “The Lord knows those who are His,” and, “Everyone who names the name of the Lord is to abstain from wickedness.” </a:t>
            </a:r>
            <a:r>
              <a:rPr lang="en-NZ" sz="1200" dirty="0">
                <a:solidFill>
                  <a:schemeClr val="bg1"/>
                </a:solidFill>
              </a:rPr>
              <a:t>(NASB95)</a:t>
            </a:r>
            <a:endParaRPr lang="en-NZ" dirty="0">
              <a:solidFill>
                <a:schemeClr val="bg1"/>
              </a:solidFill>
            </a:endParaRPr>
          </a:p>
        </p:txBody>
      </p:sp>
    </p:spTree>
    <p:extLst>
      <p:ext uri="{BB962C8B-B14F-4D97-AF65-F5344CB8AC3E}">
        <p14:creationId xmlns:p14="http://schemas.microsoft.com/office/powerpoint/2010/main" val="10100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C8A0B74B-99BD-4FCC-8A66-4D49E8E721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99" b="2967"/>
          <a:stretch/>
        </p:blipFill>
        <p:spPr bwMode="auto">
          <a:xfrm>
            <a:off x="20" y="10"/>
            <a:ext cx="9113757" cy="4651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238538" y="4388303"/>
            <a:ext cx="8600661" cy="2330549"/>
          </a:xfrm>
        </p:spPr>
        <p:txBody>
          <a:bodyPr anchor="ctr">
            <a:normAutofit/>
          </a:bodyPr>
          <a:lstStyle/>
          <a:p>
            <a:r>
              <a:rPr lang="en-NZ" dirty="0">
                <a:solidFill>
                  <a:srgbClr val="000000"/>
                </a:solidFill>
              </a:rPr>
              <a:t>Proverbs 20:6-7 </a:t>
            </a:r>
          </a:p>
          <a:p>
            <a:r>
              <a:rPr lang="en-NZ" b="1" baseline="30000" dirty="0">
                <a:solidFill>
                  <a:srgbClr val="000000"/>
                </a:solidFill>
              </a:rPr>
              <a:t>6</a:t>
            </a:r>
            <a:r>
              <a:rPr lang="en-NZ" dirty="0">
                <a:solidFill>
                  <a:srgbClr val="000000"/>
                </a:solidFill>
              </a:rPr>
              <a:t>Many a man proclaims his own steadfast love,</a:t>
            </a:r>
            <a:br>
              <a:rPr lang="en-NZ" dirty="0">
                <a:solidFill>
                  <a:srgbClr val="000000"/>
                </a:solidFill>
              </a:rPr>
            </a:br>
            <a:r>
              <a:rPr lang="en-NZ" dirty="0">
                <a:solidFill>
                  <a:srgbClr val="000000"/>
                </a:solidFill>
              </a:rPr>
              <a:t>    but a faithful man who can find?</a:t>
            </a:r>
            <a:br>
              <a:rPr lang="en-NZ" dirty="0">
                <a:solidFill>
                  <a:srgbClr val="000000"/>
                </a:solidFill>
              </a:rPr>
            </a:br>
            <a:r>
              <a:rPr lang="en-NZ" b="1" baseline="30000" dirty="0">
                <a:solidFill>
                  <a:srgbClr val="000000"/>
                </a:solidFill>
              </a:rPr>
              <a:t>7</a:t>
            </a:r>
            <a:r>
              <a:rPr lang="en-NZ" dirty="0">
                <a:solidFill>
                  <a:srgbClr val="000000"/>
                </a:solidFill>
              </a:rPr>
              <a:t>The righteous who walks in his integrity—</a:t>
            </a:r>
            <a:br>
              <a:rPr lang="en-NZ" dirty="0">
                <a:solidFill>
                  <a:srgbClr val="000000"/>
                </a:solidFill>
              </a:rPr>
            </a:br>
            <a:r>
              <a:rPr lang="en-NZ" dirty="0">
                <a:solidFill>
                  <a:srgbClr val="000000"/>
                </a:solidFill>
              </a:rPr>
              <a:t>    blessed are his children after him! </a:t>
            </a:r>
            <a:r>
              <a:rPr lang="en-NZ" sz="1400" dirty="0">
                <a:solidFill>
                  <a:srgbClr val="000000"/>
                </a:solidFill>
              </a:rPr>
              <a:t>(ESV)</a:t>
            </a:r>
          </a:p>
        </p:txBody>
      </p:sp>
      <p:sp>
        <p:nvSpPr>
          <p:cNvPr id="2" name="Rectangle 1">
            <a:extLst>
              <a:ext uri="{FF2B5EF4-FFF2-40B4-BE49-F238E27FC236}">
                <a16:creationId xmlns:a16="http://schemas.microsoft.com/office/drawing/2014/main" id="{A68F9E3D-409E-47A2-88D0-21B823CEACBE}"/>
              </a:ext>
            </a:extLst>
          </p:cNvPr>
          <p:cNvSpPr/>
          <p:nvPr/>
        </p:nvSpPr>
        <p:spPr>
          <a:xfrm>
            <a:off x="238537" y="428895"/>
            <a:ext cx="4863549" cy="523220"/>
          </a:xfrm>
          <a:prstGeom prst="rect">
            <a:avLst/>
          </a:prstGeom>
        </p:spPr>
        <p:txBody>
          <a:bodyPr wrap="square">
            <a:spAutoFit/>
          </a:bodyPr>
          <a:lstStyle/>
          <a:p>
            <a:pPr marL="285750" indent="-285750">
              <a:buFont typeface="Arial" panose="020B0604020202020204" pitchFamily="34" charset="0"/>
              <a:buChar char="•"/>
            </a:pPr>
            <a:r>
              <a:rPr lang="en-NZ" sz="2800" dirty="0">
                <a:solidFill>
                  <a:srgbClr val="000000"/>
                </a:solidFill>
              </a:rPr>
              <a:t>Character—In you for others</a:t>
            </a:r>
            <a:endParaRPr lang="en-NZ" sz="2800" dirty="0"/>
          </a:p>
        </p:txBody>
      </p:sp>
    </p:spTree>
    <p:extLst>
      <p:ext uri="{BB962C8B-B14F-4D97-AF65-F5344CB8AC3E}">
        <p14:creationId xmlns:p14="http://schemas.microsoft.com/office/powerpoint/2010/main" val="3020599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C8A0B74B-99BD-4FCC-8A66-4D49E8E721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99" b="2967"/>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238538" y="4240697"/>
            <a:ext cx="8600661" cy="2478156"/>
          </a:xfrm>
        </p:spPr>
        <p:txBody>
          <a:bodyPr anchor="ctr">
            <a:normAutofit fontScale="70000" lnSpcReduction="20000"/>
          </a:bodyPr>
          <a:lstStyle/>
          <a:p>
            <a:r>
              <a:rPr lang="en-NZ" dirty="0"/>
              <a:t>Titus 2:7-8 </a:t>
            </a:r>
          </a:p>
          <a:p>
            <a:r>
              <a:rPr lang="en-NZ" b="1" baseline="30000" dirty="0"/>
              <a:t>7</a:t>
            </a:r>
            <a:r>
              <a:rPr lang="en-NZ" dirty="0"/>
              <a:t>in all things show yourself to be an </a:t>
            </a:r>
          </a:p>
          <a:p>
            <a:pPr lvl="1"/>
            <a:r>
              <a:rPr lang="en-NZ" sz="2800" dirty="0"/>
              <a:t>example of good deeds, </a:t>
            </a:r>
          </a:p>
          <a:p>
            <a:pPr lvl="1"/>
            <a:r>
              <a:rPr lang="en-NZ" sz="2800" i="1" dirty="0"/>
              <a:t>with</a:t>
            </a:r>
            <a:r>
              <a:rPr lang="en-NZ" sz="2800" dirty="0"/>
              <a:t> purity in doctrine, </a:t>
            </a:r>
          </a:p>
          <a:p>
            <a:pPr lvl="1"/>
            <a:r>
              <a:rPr lang="en-NZ" sz="2800" dirty="0"/>
              <a:t>dignified, </a:t>
            </a:r>
          </a:p>
          <a:p>
            <a:pPr lvl="1"/>
            <a:r>
              <a:rPr lang="en-NZ" sz="2800" b="1" baseline="30000" dirty="0"/>
              <a:t>8</a:t>
            </a:r>
            <a:r>
              <a:rPr lang="en-NZ" sz="2800" dirty="0"/>
              <a:t>sound </a:t>
            </a:r>
            <a:r>
              <a:rPr lang="en-NZ" sz="2800" i="1" dirty="0"/>
              <a:t>in</a:t>
            </a:r>
            <a:r>
              <a:rPr lang="en-NZ" sz="2800" dirty="0"/>
              <a:t> speech which is beyond reproach,</a:t>
            </a:r>
          </a:p>
          <a:p>
            <a:pPr lvl="1"/>
            <a:r>
              <a:rPr lang="en-NZ" sz="2800" dirty="0"/>
              <a:t>so that the opponent will be put to shame, </a:t>
            </a:r>
          </a:p>
          <a:p>
            <a:pPr lvl="1"/>
            <a:r>
              <a:rPr lang="en-NZ" sz="2800" dirty="0"/>
              <a:t>having nothing bad to say about us. </a:t>
            </a:r>
            <a:r>
              <a:rPr lang="en-NZ" sz="800" dirty="0"/>
              <a:t>(NASB95)</a:t>
            </a:r>
          </a:p>
        </p:txBody>
      </p:sp>
      <p:sp>
        <p:nvSpPr>
          <p:cNvPr id="6" name="Rectangle 5">
            <a:extLst>
              <a:ext uri="{FF2B5EF4-FFF2-40B4-BE49-F238E27FC236}">
                <a16:creationId xmlns:a16="http://schemas.microsoft.com/office/drawing/2014/main" id="{2548808D-6C12-45E3-AEC5-D0DE8F50141F}"/>
              </a:ext>
            </a:extLst>
          </p:cNvPr>
          <p:cNvSpPr/>
          <p:nvPr/>
        </p:nvSpPr>
        <p:spPr>
          <a:xfrm>
            <a:off x="238537" y="428895"/>
            <a:ext cx="4863549" cy="523220"/>
          </a:xfrm>
          <a:prstGeom prst="rect">
            <a:avLst/>
          </a:prstGeom>
        </p:spPr>
        <p:txBody>
          <a:bodyPr wrap="square">
            <a:spAutoFit/>
          </a:bodyPr>
          <a:lstStyle/>
          <a:p>
            <a:pPr marL="285750" indent="-285750">
              <a:buFont typeface="Arial" panose="020B0604020202020204" pitchFamily="34" charset="0"/>
              <a:buChar char="•"/>
            </a:pPr>
            <a:r>
              <a:rPr lang="en-NZ" sz="2800" dirty="0">
                <a:solidFill>
                  <a:srgbClr val="000000"/>
                </a:solidFill>
              </a:rPr>
              <a:t>Character—In you for others</a:t>
            </a:r>
            <a:endParaRPr lang="en-NZ" sz="2800" dirty="0"/>
          </a:p>
        </p:txBody>
      </p:sp>
    </p:spTree>
    <p:extLst>
      <p:ext uri="{BB962C8B-B14F-4D97-AF65-F5344CB8AC3E}">
        <p14:creationId xmlns:p14="http://schemas.microsoft.com/office/powerpoint/2010/main" val="166661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05D14-B076-4FD8-8FBB-C39613B7FDCC}"/>
              </a:ext>
            </a:extLst>
          </p:cNvPr>
          <p:cNvSpPr>
            <a:spLocks noGrp="1"/>
          </p:cNvSpPr>
          <p:nvPr>
            <p:ph idx="1"/>
          </p:nvPr>
        </p:nvSpPr>
        <p:spPr/>
        <p:txBody>
          <a:bodyPr/>
          <a:lstStyle/>
          <a:p>
            <a:r>
              <a:rPr lang="en-US" dirty="0"/>
              <a:t>Where to Start</a:t>
            </a:r>
            <a:endParaRPr lang="en-NZ" dirty="0"/>
          </a:p>
        </p:txBody>
      </p:sp>
    </p:spTree>
    <p:extLst>
      <p:ext uri="{BB962C8B-B14F-4D97-AF65-F5344CB8AC3E}">
        <p14:creationId xmlns:p14="http://schemas.microsoft.com/office/powerpoint/2010/main" val="531286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2" y="344557"/>
            <a:ext cx="4400550" cy="6042991"/>
          </a:xfrm>
        </p:spPr>
        <p:txBody>
          <a:bodyPr>
            <a:normAutofit/>
          </a:bodyPr>
          <a:lstStyle/>
          <a:p>
            <a:r>
              <a:rPr lang="en-NZ" dirty="0"/>
              <a:t>Step One—Surrender </a:t>
            </a:r>
          </a:p>
          <a:p>
            <a:pPr lvl="2"/>
            <a:r>
              <a:rPr lang="en-NZ" sz="2800" dirty="0"/>
              <a:t>Body, soul and spirit to Jesus Christ and His Lordship of your life. </a:t>
            </a:r>
          </a:p>
        </p:txBody>
      </p:sp>
      <p:pic>
        <p:nvPicPr>
          <p:cNvPr id="4" name="Picture 2" descr="No automatic alt text available.">
            <a:extLst>
              <a:ext uri="{FF2B5EF4-FFF2-40B4-BE49-F238E27FC236}">
                <a16:creationId xmlns:a16="http://schemas.microsoft.com/office/drawing/2014/main" id="{862C3E75-D31E-4F1F-AA6A-0A26D0C7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1" y="0"/>
            <a:ext cx="47434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57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computer store owner">
            <a:extLst>
              <a:ext uri="{FF2B5EF4-FFF2-40B4-BE49-F238E27FC236}">
                <a16:creationId xmlns:a16="http://schemas.microsoft.com/office/drawing/2014/main" id="{CA8EFBC3-58E4-46A7-A963-4EC2B77BA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5" b="11335"/>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 name="Oval 7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583096" y="4551037"/>
            <a:ext cx="7964397" cy="1823259"/>
          </a:xfrm>
        </p:spPr>
        <p:txBody>
          <a:bodyPr anchor="ctr">
            <a:noAutofit/>
          </a:bodyPr>
          <a:lstStyle/>
          <a:p>
            <a:r>
              <a:rPr lang="en-NZ" dirty="0">
                <a:solidFill>
                  <a:srgbClr val="000000"/>
                </a:solidFill>
              </a:rPr>
              <a:t>A store owner interviewed a young man for a job. </a:t>
            </a:r>
          </a:p>
          <a:p>
            <a:r>
              <a:rPr lang="en-NZ" dirty="0">
                <a:solidFill>
                  <a:srgbClr val="000000"/>
                </a:solidFill>
              </a:rPr>
              <a:t>He asked, "If I hire you to work in my store, will you be honest and truthful?" The young man answered,… </a:t>
            </a:r>
          </a:p>
        </p:txBody>
      </p:sp>
    </p:spTree>
    <p:extLst>
      <p:ext uri="{BB962C8B-B14F-4D97-AF65-F5344CB8AC3E}">
        <p14:creationId xmlns:p14="http://schemas.microsoft.com/office/powerpoint/2010/main" val="3302406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344557"/>
            <a:ext cx="4214191" cy="6042991"/>
          </a:xfrm>
        </p:spPr>
        <p:txBody>
          <a:bodyPr>
            <a:normAutofit/>
          </a:bodyPr>
          <a:lstStyle/>
          <a:p>
            <a:r>
              <a:rPr lang="en-NZ" dirty="0">
                <a:solidFill>
                  <a:srgbClr val="000000"/>
                </a:solidFill>
              </a:rPr>
              <a:t>Step Two—Daily effort</a:t>
            </a:r>
          </a:p>
          <a:p>
            <a:pPr lvl="2"/>
            <a:r>
              <a:rPr lang="en-NZ" sz="2800" dirty="0">
                <a:solidFill>
                  <a:srgbClr val="000000"/>
                </a:solidFill>
              </a:rPr>
              <a:t>Work on your Faith</a:t>
            </a:r>
          </a:p>
          <a:p>
            <a:pPr lvl="2"/>
            <a:r>
              <a:rPr lang="en-NZ" sz="2800" dirty="0">
                <a:solidFill>
                  <a:srgbClr val="000000"/>
                </a:solidFill>
              </a:rPr>
              <a:t>Cultivate the Mind of Christ within you</a:t>
            </a:r>
          </a:p>
          <a:p>
            <a:pPr lvl="2"/>
            <a:r>
              <a:rPr lang="en-NZ" sz="2800" dirty="0">
                <a:solidFill>
                  <a:srgbClr val="000000"/>
                </a:solidFill>
              </a:rPr>
              <a:t>Give yourself to Good Works</a:t>
            </a:r>
          </a:p>
          <a:p>
            <a:endParaRPr lang="en-NZ" sz="2800" dirty="0"/>
          </a:p>
        </p:txBody>
      </p:sp>
      <p:pic>
        <p:nvPicPr>
          <p:cNvPr id="4" name="Picture 2" descr="No automatic alt text available.">
            <a:extLst>
              <a:ext uri="{FF2B5EF4-FFF2-40B4-BE49-F238E27FC236}">
                <a16:creationId xmlns:a16="http://schemas.microsoft.com/office/drawing/2014/main" id="{862C3E75-D31E-4F1F-AA6A-0A26D0C7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1" y="0"/>
            <a:ext cx="47434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7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0" y="344557"/>
            <a:ext cx="4863548" cy="6513443"/>
          </a:xfrm>
        </p:spPr>
        <p:txBody>
          <a:bodyPr>
            <a:normAutofit fontScale="92500" lnSpcReduction="20000"/>
          </a:bodyPr>
          <a:lstStyle/>
          <a:p>
            <a:r>
              <a:rPr lang="en-NZ" dirty="0"/>
              <a:t>Step Three—Let God be God</a:t>
            </a:r>
          </a:p>
          <a:p>
            <a:pPr lvl="2"/>
            <a:r>
              <a:rPr lang="en-NZ" sz="2800" b="1" baseline="30000" dirty="0"/>
              <a:t>28</a:t>
            </a:r>
            <a:r>
              <a:rPr lang="en-NZ" sz="2800" dirty="0"/>
              <a:t>And we know that God causes all things to work together for good to those who love God, to those who are called according to </a:t>
            </a:r>
            <a:r>
              <a:rPr lang="en-NZ" sz="2800" i="1" dirty="0"/>
              <a:t>His</a:t>
            </a:r>
            <a:r>
              <a:rPr lang="en-NZ" sz="2800" dirty="0"/>
              <a:t> purpose. (Rom.8:28)</a:t>
            </a:r>
          </a:p>
          <a:p>
            <a:pPr lvl="2"/>
            <a:r>
              <a:rPr lang="en-NZ" dirty="0"/>
              <a:t> </a:t>
            </a:r>
            <a:r>
              <a:rPr lang="en-NZ" sz="3000" b="1" baseline="30000" dirty="0"/>
              <a:t>12 </a:t>
            </a:r>
            <a:r>
              <a:rPr lang="en-NZ" sz="3000" dirty="0"/>
              <a:t>So then, my beloved, just as you have always obeyed, not as in my presence only, but now much more in my absence, work out your salvation with fear and trembling; </a:t>
            </a:r>
            <a:r>
              <a:rPr lang="en-NZ" sz="3000" b="1" baseline="30000" dirty="0"/>
              <a:t>13</a:t>
            </a:r>
            <a:r>
              <a:rPr lang="en-NZ" sz="3000" dirty="0"/>
              <a:t>for it is God who is at work in you, both to will and to work for </a:t>
            </a:r>
            <a:r>
              <a:rPr lang="en-NZ" sz="3000" i="1" dirty="0"/>
              <a:t>His </a:t>
            </a:r>
            <a:r>
              <a:rPr lang="en-NZ" sz="3000" dirty="0"/>
              <a:t>good pleasure. (Phil.2:12-13)</a:t>
            </a:r>
          </a:p>
        </p:txBody>
      </p:sp>
      <p:pic>
        <p:nvPicPr>
          <p:cNvPr id="4" name="Picture 2" descr="No automatic alt text available.">
            <a:extLst>
              <a:ext uri="{FF2B5EF4-FFF2-40B4-BE49-F238E27FC236}">
                <a16:creationId xmlns:a16="http://schemas.microsoft.com/office/drawing/2014/main" id="{862C3E75-D31E-4F1F-AA6A-0A26D0C7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49" y="0"/>
            <a:ext cx="44005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0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45639-B402-4B5E-9446-671A5CF2444D}"/>
              </a:ext>
            </a:extLst>
          </p:cNvPr>
          <p:cNvSpPr>
            <a:spLocks noGrp="1"/>
          </p:cNvSpPr>
          <p:nvPr>
            <p:ph idx="1"/>
          </p:nvPr>
        </p:nvSpPr>
        <p:spPr/>
        <p:txBody>
          <a:bodyPr/>
          <a:lstStyle/>
          <a:p>
            <a:r>
              <a:rPr lang="en-US" dirty="0"/>
              <a:t>If you haven’t started from the beginning</a:t>
            </a:r>
          </a:p>
          <a:p>
            <a:pPr marL="0" indent="0">
              <a:buNone/>
            </a:pPr>
            <a:r>
              <a:rPr lang="en-US" dirty="0"/>
              <a:t> it time to act…</a:t>
            </a:r>
            <a:endParaRPr lang="en-NZ" dirty="0"/>
          </a:p>
        </p:txBody>
      </p:sp>
    </p:spTree>
    <p:extLst>
      <p:ext uri="{BB962C8B-B14F-4D97-AF65-F5344CB8AC3E}">
        <p14:creationId xmlns:p14="http://schemas.microsoft.com/office/powerpoint/2010/main" val="416496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baptism immersion">
            <a:extLst>
              <a:ext uri="{FF2B5EF4-FFF2-40B4-BE49-F238E27FC236}">
                <a16:creationId xmlns:a16="http://schemas.microsoft.com/office/drawing/2014/main" id="{C0911E73-7150-4E83-A674-0CF21CDED2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05"/>
          <a:stretch/>
        </p:blipFill>
        <p:spPr bwMode="auto">
          <a:xfrm>
            <a:off x="20" y="1"/>
            <a:ext cx="9143979" cy="61322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26004"/>
          <a:stretch>
            <a:fillRect/>
          </a:stretch>
        </p:blipFill>
        <p:spPr>
          <a:xfrm>
            <a:off x="0" y="1783365"/>
            <a:ext cx="9144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4" name="Rectangle 3">
            <a:extLst>
              <a:ext uri="{FF2B5EF4-FFF2-40B4-BE49-F238E27FC236}">
                <a16:creationId xmlns:a16="http://schemas.microsoft.com/office/drawing/2014/main" id="{92769D44-49C8-43B3-B7AE-E77248B08E5C}"/>
              </a:ext>
            </a:extLst>
          </p:cNvPr>
          <p:cNvSpPr/>
          <p:nvPr/>
        </p:nvSpPr>
        <p:spPr>
          <a:xfrm>
            <a:off x="198783" y="5763543"/>
            <a:ext cx="8812695" cy="954107"/>
          </a:xfrm>
          <a:prstGeom prst="rect">
            <a:avLst/>
          </a:prstGeom>
        </p:spPr>
        <p:txBody>
          <a:bodyPr wrap="square">
            <a:spAutoFit/>
          </a:bodyPr>
          <a:lstStyle/>
          <a:p>
            <a:r>
              <a:rPr lang="en-NZ" sz="2800" dirty="0"/>
              <a:t>Acts 22:16—Now why do you delay? Get up and be baptized, and wash away your sins, calling on His name.’</a:t>
            </a:r>
            <a:r>
              <a:rPr lang="en-NZ" dirty="0"/>
              <a:t> </a:t>
            </a:r>
          </a:p>
        </p:txBody>
      </p:sp>
    </p:spTree>
    <p:extLst>
      <p:ext uri="{BB962C8B-B14F-4D97-AF65-F5344CB8AC3E}">
        <p14:creationId xmlns:p14="http://schemas.microsoft.com/office/powerpoint/2010/main" val="83796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1wn3pg4fh5uh2dktoa28c8c9-wpengine.netdna-ssl.com/wp-content/uploads/2017/12/9598604_web1_storeowner.jpg">
            <a:extLst>
              <a:ext uri="{FF2B5EF4-FFF2-40B4-BE49-F238E27FC236}">
                <a16:creationId xmlns:a16="http://schemas.microsoft.com/office/drawing/2014/main" id="{6922CCFF-E2C2-45FB-AD0C-27C59D62B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75" b="25974"/>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755374" y="4551037"/>
            <a:ext cx="7792119" cy="1509935"/>
          </a:xfrm>
        </p:spPr>
        <p:txBody>
          <a:bodyPr anchor="ctr">
            <a:normAutofit/>
          </a:bodyPr>
          <a:lstStyle/>
          <a:p>
            <a:r>
              <a:rPr lang="en-NZ" dirty="0">
                <a:solidFill>
                  <a:srgbClr val="000000"/>
                </a:solidFill>
              </a:rPr>
              <a:t>…"I will be honest and truthful whether you hire me or not."</a:t>
            </a:r>
          </a:p>
        </p:txBody>
      </p:sp>
    </p:spTree>
    <p:extLst>
      <p:ext uri="{BB962C8B-B14F-4D97-AF65-F5344CB8AC3E}">
        <p14:creationId xmlns:p14="http://schemas.microsoft.com/office/powerpoint/2010/main" val="372341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098" name="Picture 2" descr="Image result for Nathanael bible">
            <a:extLst>
              <a:ext uri="{FF2B5EF4-FFF2-40B4-BE49-F238E27FC236}">
                <a16:creationId xmlns:a16="http://schemas.microsoft.com/office/drawing/2014/main" id="{C1C4F496-D471-4E43-8C53-3823CA345BF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58" r="-4" b="-4"/>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2C9A7F-DF8B-43BD-9E27-0B0ADF084791}"/>
              </a:ext>
            </a:extLst>
          </p:cNvPr>
          <p:cNvSpPr>
            <a:spLocks noGrp="1"/>
          </p:cNvSpPr>
          <p:nvPr>
            <p:ph idx="1"/>
          </p:nvPr>
        </p:nvSpPr>
        <p:spPr>
          <a:xfrm>
            <a:off x="4974330" y="755374"/>
            <a:ext cx="3733184" cy="5636496"/>
          </a:xfrm>
        </p:spPr>
        <p:txBody>
          <a:bodyPr anchor="ctr">
            <a:normAutofit/>
          </a:bodyPr>
          <a:lstStyle/>
          <a:p>
            <a:r>
              <a:rPr lang="en-NZ" dirty="0">
                <a:solidFill>
                  <a:srgbClr val="000000"/>
                </a:solidFill>
              </a:rPr>
              <a:t>You are your character and your character is you.</a:t>
            </a:r>
          </a:p>
          <a:p>
            <a:endParaRPr lang="en-NZ" dirty="0">
              <a:solidFill>
                <a:srgbClr val="000000"/>
              </a:solidFill>
            </a:endParaRPr>
          </a:p>
          <a:p>
            <a:r>
              <a:rPr lang="en-NZ" dirty="0">
                <a:solidFill>
                  <a:srgbClr val="000000"/>
                </a:solidFill>
              </a:rPr>
              <a:t>John 1:47—</a:t>
            </a:r>
            <a:r>
              <a:rPr lang="en-NZ" b="1" baseline="30000" dirty="0">
                <a:solidFill>
                  <a:srgbClr val="000000"/>
                </a:solidFill>
              </a:rPr>
              <a:t>47</a:t>
            </a:r>
            <a:r>
              <a:rPr lang="en-NZ" dirty="0">
                <a:solidFill>
                  <a:srgbClr val="000000"/>
                </a:solidFill>
              </a:rPr>
              <a:t>Jesus saw Nathanael coming to Him, and *said of him, “Behold, an Israelite indeed, in whom there is no deceit!” (NASB95)</a:t>
            </a:r>
          </a:p>
          <a:p>
            <a:endParaRPr lang="en-NZ" sz="1300" dirty="0">
              <a:solidFill>
                <a:srgbClr val="000000"/>
              </a:solidFill>
            </a:endParaRPr>
          </a:p>
        </p:txBody>
      </p:sp>
    </p:spTree>
    <p:extLst>
      <p:ext uri="{BB962C8B-B14F-4D97-AF65-F5344CB8AC3E}">
        <p14:creationId xmlns:p14="http://schemas.microsoft.com/office/powerpoint/2010/main" val="77407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0DBB-32D0-4F86-A2D2-452B8FC6FBC5}"/>
              </a:ext>
            </a:extLst>
          </p:cNvPr>
          <p:cNvSpPr>
            <a:spLocks noGrp="1"/>
          </p:cNvSpPr>
          <p:nvPr>
            <p:ph idx="1"/>
          </p:nvPr>
        </p:nvSpPr>
        <p:spPr>
          <a:xfrm>
            <a:off x="4585252" y="304800"/>
            <a:ext cx="4558748" cy="556591"/>
          </a:xfrm>
        </p:spPr>
        <p:style>
          <a:lnRef idx="1">
            <a:schemeClr val="accent3"/>
          </a:lnRef>
          <a:fillRef idx="2">
            <a:schemeClr val="accent3"/>
          </a:fillRef>
          <a:effectRef idx="1">
            <a:schemeClr val="accent3"/>
          </a:effectRef>
          <a:fontRef idx="minor">
            <a:schemeClr val="dk1"/>
          </a:fontRef>
        </p:style>
        <p:txBody>
          <a:bodyPr>
            <a:normAutofit/>
          </a:bodyPr>
          <a:lstStyle/>
          <a:p>
            <a:r>
              <a:rPr lang="en-NZ" dirty="0"/>
              <a:t>In any given situation</a:t>
            </a:r>
          </a:p>
          <a:p>
            <a:endParaRPr lang="en-NZ" dirty="0"/>
          </a:p>
        </p:txBody>
      </p:sp>
      <p:pic>
        <p:nvPicPr>
          <p:cNvPr id="5" name="Content Placeholder 4" descr="A person standing posing for the camera&#10;&#10;Description generated with very high confidence">
            <a:extLst>
              <a:ext uri="{FF2B5EF4-FFF2-40B4-BE49-F238E27FC236}">
                <a16:creationId xmlns:a16="http://schemas.microsoft.com/office/drawing/2014/main" id="{A1AF548A-6A70-4332-93F4-A8E35E8F53C5}"/>
              </a:ext>
            </a:extLst>
          </p:cNvPr>
          <p:cNvPicPr>
            <a:picLocks noChangeAspect="1"/>
          </p:cNvPicPr>
          <p:nvPr/>
        </p:nvPicPr>
        <p:blipFill rotWithShape="1">
          <a:blip r:embed="rId2">
            <a:extLst>
              <a:ext uri="{28A0092B-C50C-407E-A947-70E740481C1C}">
                <a14:useLocalDpi xmlns:a14="http://schemas.microsoft.com/office/drawing/2010/main" val="0"/>
              </a:ext>
            </a:extLst>
          </a:blip>
          <a:srcRect l="10383" r="9784"/>
          <a:stretch/>
        </p:blipFill>
        <p:spPr>
          <a:xfrm>
            <a:off x="0" y="0"/>
            <a:ext cx="4585253" cy="6858000"/>
          </a:xfrm>
          <a:prstGeom prst="rect">
            <a:avLst/>
          </a:prstGeom>
        </p:spPr>
      </p:pic>
    </p:spTree>
    <p:extLst>
      <p:ext uri="{BB962C8B-B14F-4D97-AF65-F5344CB8AC3E}">
        <p14:creationId xmlns:p14="http://schemas.microsoft.com/office/powerpoint/2010/main" val="57424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0DBB-32D0-4F86-A2D2-452B8FC6FBC5}"/>
              </a:ext>
            </a:extLst>
          </p:cNvPr>
          <p:cNvSpPr>
            <a:spLocks noGrp="1"/>
          </p:cNvSpPr>
          <p:nvPr>
            <p:ph idx="1"/>
          </p:nvPr>
        </p:nvSpPr>
        <p:spPr>
          <a:xfrm>
            <a:off x="4601871" y="993913"/>
            <a:ext cx="4452731" cy="2769704"/>
          </a:xfrm>
        </p:spPr>
        <p:txBody>
          <a:bodyPr>
            <a:normAutofit/>
          </a:bodyPr>
          <a:lstStyle/>
          <a:p>
            <a:r>
              <a:rPr lang="en-NZ" dirty="0"/>
              <a:t>Nothing has changed since the Garden of Eden—The choice is still yours… </a:t>
            </a:r>
          </a:p>
          <a:p>
            <a:endParaRPr lang="en-NZ" dirty="0"/>
          </a:p>
        </p:txBody>
      </p:sp>
      <p:pic>
        <p:nvPicPr>
          <p:cNvPr id="5" name="Content Placeholder 4" descr="A person standing posing for the camera&#10;&#10;Description generated with very high confidence">
            <a:extLst>
              <a:ext uri="{FF2B5EF4-FFF2-40B4-BE49-F238E27FC236}">
                <a16:creationId xmlns:a16="http://schemas.microsoft.com/office/drawing/2014/main" id="{A1AF548A-6A70-4332-93F4-A8E35E8F53C5}"/>
              </a:ext>
            </a:extLst>
          </p:cNvPr>
          <p:cNvPicPr>
            <a:picLocks noChangeAspect="1"/>
          </p:cNvPicPr>
          <p:nvPr/>
        </p:nvPicPr>
        <p:blipFill rotWithShape="1">
          <a:blip r:embed="rId2">
            <a:extLst>
              <a:ext uri="{28A0092B-C50C-407E-A947-70E740481C1C}">
                <a14:useLocalDpi xmlns:a14="http://schemas.microsoft.com/office/drawing/2010/main" val="0"/>
              </a:ext>
            </a:extLst>
          </a:blip>
          <a:srcRect l="10383" r="9784"/>
          <a:stretch/>
        </p:blipFill>
        <p:spPr>
          <a:xfrm>
            <a:off x="0" y="0"/>
            <a:ext cx="4585253" cy="6858000"/>
          </a:xfrm>
          <a:prstGeom prst="rect">
            <a:avLst/>
          </a:prstGeom>
        </p:spPr>
      </p:pic>
      <p:pic>
        <p:nvPicPr>
          <p:cNvPr id="4" name="Picture 2" descr="Overcoming Temptations.jpg">
            <a:extLst>
              <a:ext uri="{FF2B5EF4-FFF2-40B4-BE49-F238E27FC236}">
                <a16:creationId xmlns:a16="http://schemas.microsoft.com/office/drawing/2014/main" id="{F7E80E0C-6944-4F92-B26D-11F76027FB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2458" y="3379304"/>
            <a:ext cx="3558318" cy="23751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5A65D27-FBD5-40C0-A5F5-F8CF65B5B4BD}"/>
              </a:ext>
            </a:extLst>
          </p:cNvPr>
          <p:cNvSpPr txBox="1">
            <a:spLocks/>
          </p:cNvSpPr>
          <p:nvPr/>
        </p:nvSpPr>
        <p:spPr>
          <a:xfrm>
            <a:off x="4585252" y="304800"/>
            <a:ext cx="4558748" cy="55659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NZ" dirty="0"/>
              <a:t>In any given situation</a:t>
            </a:r>
          </a:p>
          <a:p>
            <a:endParaRPr lang="en-NZ" dirty="0"/>
          </a:p>
        </p:txBody>
      </p:sp>
    </p:spTree>
    <p:extLst>
      <p:ext uri="{BB962C8B-B14F-4D97-AF65-F5344CB8AC3E}">
        <p14:creationId xmlns:p14="http://schemas.microsoft.com/office/powerpoint/2010/main" val="408161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0DBB-32D0-4F86-A2D2-452B8FC6FBC5}"/>
              </a:ext>
            </a:extLst>
          </p:cNvPr>
          <p:cNvSpPr>
            <a:spLocks noGrp="1"/>
          </p:cNvSpPr>
          <p:nvPr>
            <p:ph idx="1"/>
          </p:nvPr>
        </p:nvSpPr>
        <p:spPr>
          <a:xfrm>
            <a:off x="4585252" y="1245704"/>
            <a:ext cx="4452731" cy="5612296"/>
          </a:xfrm>
        </p:spPr>
        <p:txBody>
          <a:bodyPr>
            <a:normAutofit/>
          </a:bodyPr>
          <a:lstStyle/>
          <a:p>
            <a:r>
              <a:rPr lang="en-NZ" dirty="0"/>
              <a:t>How do you see yourself in the daily struggle between right and wrong?</a:t>
            </a:r>
          </a:p>
          <a:p>
            <a:r>
              <a:rPr lang="en-NZ" dirty="0"/>
              <a:t>Reactions—</a:t>
            </a:r>
          </a:p>
        </p:txBody>
      </p:sp>
      <p:pic>
        <p:nvPicPr>
          <p:cNvPr id="5" name="Content Placeholder 4" descr="A person standing posing for the camera&#10;&#10;Description generated with very high confidence">
            <a:extLst>
              <a:ext uri="{FF2B5EF4-FFF2-40B4-BE49-F238E27FC236}">
                <a16:creationId xmlns:a16="http://schemas.microsoft.com/office/drawing/2014/main" id="{A1AF548A-6A70-4332-93F4-A8E35E8F53C5}"/>
              </a:ext>
            </a:extLst>
          </p:cNvPr>
          <p:cNvPicPr>
            <a:picLocks noChangeAspect="1"/>
          </p:cNvPicPr>
          <p:nvPr/>
        </p:nvPicPr>
        <p:blipFill rotWithShape="1">
          <a:blip r:embed="rId2">
            <a:extLst>
              <a:ext uri="{28A0092B-C50C-407E-A947-70E740481C1C}">
                <a14:useLocalDpi xmlns:a14="http://schemas.microsoft.com/office/drawing/2010/main" val="0"/>
              </a:ext>
            </a:extLst>
          </a:blip>
          <a:srcRect l="10383" r="9784"/>
          <a:stretch/>
        </p:blipFill>
        <p:spPr>
          <a:xfrm>
            <a:off x="0" y="0"/>
            <a:ext cx="4585253" cy="6858000"/>
          </a:xfrm>
          <a:prstGeom prst="rect">
            <a:avLst/>
          </a:prstGeom>
        </p:spPr>
      </p:pic>
      <p:sp>
        <p:nvSpPr>
          <p:cNvPr id="4" name="Content Placeholder 2">
            <a:extLst>
              <a:ext uri="{FF2B5EF4-FFF2-40B4-BE49-F238E27FC236}">
                <a16:creationId xmlns:a16="http://schemas.microsoft.com/office/drawing/2014/main" id="{ED92391A-A88F-4D3E-8D9C-76F2BD0F1CEC}"/>
              </a:ext>
            </a:extLst>
          </p:cNvPr>
          <p:cNvSpPr txBox="1">
            <a:spLocks/>
          </p:cNvSpPr>
          <p:nvPr/>
        </p:nvSpPr>
        <p:spPr>
          <a:xfrm>
            <a:off x="4585252" y="304800"/>
            <a:ext cx="4558748" cy="55659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NZ"/>
              <a:t>In any given situation</a:t>
            </a:r>
          </a:p>
          <a:p>
            <a:endParaRPr lang="en-NZ" dirty="0"/>
          </a:p>
        </p:txBody>
      </p:sp>
      <p:pic>
        <p:nvPicPr>
          <p:cNvPr id="6" name="Picture 2" descr="Overcoming Temptations.jpg">
            <a:extLst>
              <a:ext uri="{FF2B5EF4-FFF2-40B4-BE49-F238E27FC236}">
                <a16:creationId xmlns:a16="http://schemas.microsoft.com/office/drawing/2014/main" id="{433539C1-400D-48F9-801A-8916B76F89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2458" y="3379304"/>
            <a:ext cx="3558318" cy="237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0DBB-32D0-4F86-A2D2-452B8FC6FBC5}"/>
              </a:ext>
            </a:extLst>
          </p:cNvPr>
          <p:cNvSpPr>
            <a:spLocks noGrp="1"/>
          </p:cNvSpPr>
          <p:nvPr>
            <p:ph idx="1"/>
          </p:nvPr>
        </p:nvSpPr>
        <p:spPr>
          <a:xfrm>
            <a:off x="4585252" y="1298712"/>
            <a:ext cx="4452731" cy="5559287"/>
          </a:xfrm>
        </p:spPr>
        <p:txBody>
          <a:bodyPr>
            <a:normAutofit/>
          </a:bodyPr>
          <a:lstStyle/>
          <a:p>
            <a:r>
              <a:rPr lang="en-NZ" dirty="0"/>
              <a:t>How do you react to:</a:t>
            </a:r>
          </a:p>
          <a:p>
            <a:pPr lvl="1"/>
            <a:r>
              <a:rPr lang="en-NZ" sz="2800" dirty="0"/>
              <a:t>Temptation—Overcome or give in?</a:t>
            </a:r>
          </a:p>
          <a:p>
            <a:pPr lvl="1"/>
            <a:r>
              <a:rPr lang="en-NZ" sz="2800" dirty="0"/>
              <a:t>Injustice—Ignore or speak up?</a:t>
            </a:r>
          </a:p>
          <a:p>
            <a:pPr lvl="1"/>
            <a:r>
              <a:rPr lang="en-NZ" sz="2800" dirty="0"/>
              <a:t>Insult—Return or bless?</a:t>
            </a:r>
          </a:p>
          <a:p>
            <a:pPr lvl="1"/>
            <a:endParaRPr lang="en-NZ" sz="2800" dirty="0"/>
          </a:p>
          <a:p>
            <a:pPr lvl="1"/>
            <a:endParaRPr lang="en-NZ" sz="2800" dirty="0"/>
          </a:p>
        </p:txBody>
      </p:sp>
      <p:pic>
        <p:nvPicPr>
          <p:cNvPr id="5" name="Content Placeholder 4" descr="A person standing posing for the camera&#10;&#10;Description generated with very high confidence">
            <a:extLst>
              <a:ext uri="{FF2B5EF4-FFF2-40B4-BE49-F238E27FC236}">
                <a16:creationId xmlns:a16="http://schemas.microsoft.com/office/drawing/2014/main" id="{A1AF548A-6A70-4332-93F4-A8E35E8F53C5}"/>
              </a:ext>
            </a:extLst>
          </p:cNvPr>
          <p:cNvPicPr>
            <a:picLocks noChangeAspect="1"/>
          </p:cNvPicPr>
          <p:nvPr/>
        </p:nvPicPr>
        <p:blipFill rotWithShape="1">
          <a:blip r:embed="rId2">
            <a:extLst>
              <a:ext uri="{28A0092B-C50C-407E-A947-70E740481C1C}">
                <a14:useLocalDpi xmlns:a14="http://schemas.microsoft.com/office/drawing/2010/main" val="0"/>
              </a:ext>
            </a:extLst>
          </a:blip>
          <a:srcRect l="10383" r="9784"/>
          <a:stretch/>
        </p:blipFill>
        <p:spPr>
          <a:xfrm>
            <a:off x="0" y="0"/>
            <a:ext cx="4585253" cy="6858000"/>
          </a:xfrm>
          <a:prstGeom prst="rect">
            <a:avLst/>
          </a:prstGeom>
        </p:spPr>
      </p:pic>
      <p:sp>
        <p:nvSpPr>
          <p:cNvPr id="4" name="Content Placeholder 2">
            <a:extLst>
              <a:ext uri="{FF2B5EF4-FFF2-40B4-BE49-F238E27FC236}">
                <a16:creationId xmlns:a16="http://schemas.microsoft.com/office/drawing/2014/main" id="{2060DC33-D695-46EC-A8A8-9D4A40CA073C}"/>
              </a:ext>
            </a:extLst>
          </p:cNvPr>
          <p:cNvSpPr txBox="1">
            <a:spLocks/>
          </p:cNvSpPr>
          <p:nvPr/>
        </p:nvSpPr>
        <p:spPr>
          <a:xfrm>
            <a:off x="4585252" y="304800"/>
            <a:ext cx="4558748" cy="55659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NZ"/>
              <a:t>In any given situation</a:t>
            </a:r>
          </a:p>
          <a:p>
            <a:endParaRPr lang="en-NZ" dirty="0"/>
          </a:p>
        </p:txBody>
      </p:sp>
      <p:pic>
        <p:nvPicPr>
          <p:cNvPr id="6" name="Picture 2" descr="Overcoming Temptations.jpg">
            <a:extLst>
              <a:ext uri="{FF2B5EF4-FFF2-40B4-BE49-F238E27FC236}">
                <a16:creationId xmlns:a16="http://schemas.microsoft.com/office/drawing/2014/main" id="{FBDBE7BF-DACD-4878-8DAF-B1D4DCAFE2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5467" y="4178023"/>
            <a:ext cx="3558318" cy="237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78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605</Words>
  <Application>Microsoft Office PowerPoint</Application>
  <PresentationFormat>On-screen Show (4:3)</PresentationFormat>
  <Paragraphs>103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Character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 of Christ</dc:creator>
  <cp:lastModifiedBy>John</cp:lastModifiedBy>
  <cp:revision>3</cp:revision>
  <dcterms:created xsi:type="dcterms:W3CDTF">2019-04-20T22:34:13Z</dcterms:created>
  <dcterms:modified xsi:type="dcterms:W3CDTF">2019-04-22T05:38:02Z</dcterms:modified>
</cp:coreProperties>
</file>