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  <p:sldId id="256" r:id="rId3"/>
    <p:sldId id="261" r:id="rId4"/>
    <p:sldId id="274" r:id="rId5"/>
    <p:sldId id="279" r:id="rId6"/>
    <p:sldId id="275" r:id="rId7"/>
    <p:sldId id="276" r:id="rId8"/>
    <p:sldId id="277" r:id="rId9"/>
    <p:sldId id="257" r:id="rId10"/>
    <p:sldId id="287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62" r:id="rId19"/>
    <p:sldId id="263" r:id="rId20"/>
    <p:sldId id="264" r:id="rId21"/>
    <p:sldId id="265" r:id="rId22"/>
    <p:sldId id="258" r:id="rId23"/>
    <p:sldId id="288" r:id="rId24"/>
    <p:sldId id="267" r:id="rId25"/>
    <p:sldId id="268" r:id="rId26"/>
    <p:sldId id="259" r:id="rId27"/>
    <p:sldId id="289" r:id="rId28"/>
    <p:sldId id="269" r:id="rId29"/>
    <p:sldId id="292" r:id="rId30"/>
    <p:sldId id="270" r:id="rId31"/>
    <p:sldId id="290" r:id="rId32"/>
    <p:sldId id="291" r:id="rId33"/>
    <p:sldId id="260" r:id="rId34"/>
    <p:sldId id="271" r:id="rId35"/>
    <p:sldId id="272" r:id="rId36"/>
    <p:sldId id="273" r:id="rId37"/>
    <p:sldId id="266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0699-52A7-46CF-93EB-3961C9D8C702}" type="datetimeFigureOut">
              <a:rPr lang="en-NZ" smtClean="0"/>
              <a:t>6/04/2019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32B-0C77-45FC-B69D-D2DA420F57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84632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0699-52A7-46CF-93EB-3961C9D8C702}" type="datetimeFigureOut">
              <a:rPr lang="en-NZ" smtClean="0"/>
              <a:t>6/04/2019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32B-0C77-45FC-B69D-D2DA420F57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12846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0699-52A7-46CF-93EB-3961C9D8C702}" type="datetimeFigureOut">
              <a:rPr lang="en-NZ" smtClean="0"/>
              <a:t>6/04/2019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32B-0C77-45FC-B69D-D2DA420F57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5171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0699-52A7-46CF-93EB-3961C9D8C702}" type="datetimeFigureOut">
              <a:rPr lang="en-NZ" smtClean="0"/>
              <a:t>6/04/2019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32B-0C77-45FC-B69D-D2DA420F57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46470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0699-52A7-46CF-93EB-3961C9D8C702}" type="datetimeFigureOut">
              <a:rPr lang="en-NZ" smtClean="0"/>
              <a:t>6/04/2019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32B-0C77-45FC-B69D-D2DA420F57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494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0699-52A7-46CF-93EB-3961C9D8C702}" type="datetimeFigureOut">
              <a:rPr lang="en-NZ" smtClean="0"/>
              <a:t>6/04/2019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32B-0C77-45FC-B69D-D2DA420F57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62621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0699-52A7-46CF-93EB-3961C9D8C702}" type="datetimeFigureOut">
              <a:rPr lang="en-NZ" smtClean="0"/>
              <a:t>6/04/2019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32B-0C77-45FC-B69D-D2DA420F57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79376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0699-52A7-46CF-93EB-3961C9D8C702}" type="datetimeFigureOut">
              <a:rPr lang="en-NZ" smtClean="0"/>
              <a:t>6/04/2019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32B-0C77-45FC-B69D-D2DA420F57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22261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0699-52A7-46CF-93EB-3961C9D8C702}" type="datetimeFigureOut">
              <a:rPr lang="en-NZ" smtClean="0"/>
              <a:t>6/04/2019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32B-0C77-45FC-B69D-D2DA420F57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6903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0699-52A7-46CF-93EB-3961C9D8C702}" type="datetimeFigureOut">
              <a:rPr lang="en-NZ" smtClean="0"/>
              <a:t>6/04/2019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32B-0C77-45FC-B69D-D2DA420F57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21080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0699-52A7-46CF-93EB-3961C9D8C702}" type="datetimeFigureOut">
              <a:rPr lang="en-NZ" smtClean="0"/>
              <a:t>6/04/2019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632B-0C77-45FC-B69D-D2DA420F57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14693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00699-52A7-46CF-93EB-3961C9D8C702}" type="datetimeFigureOut">
              <a:rPr lang="en-NZ" smtClean="0"/>
              <a:t>6/04/2019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8632B-0C77-45FC-B69D-D2DA420F57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5680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1F238-0FC8-4517-9602-71DB6D729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49357"/>
            <a:ext cx="7886700" cy="5527606"/>
          </a:xfrm>
        </p:spPr>
        <p:txBody>
          <a:bodyPr/>
          <a:lstStyle/>
          <a:p>
            <a:r>
              <a:rPr lang="en-US" dirty="0"/>
              <a:t>Dealing with the Difficult</a:t>
            </a:r>
          </a:p>
          <a:p>
            <a:endParaRPr lang="en-US" dirty="0"/>
          </a:p>
          <a:p>
            <a:r>
              <a:rPr lang="en-US" dirty="0"/>
              <a:t>John Staiger</a:t>
            </a:r>
          </a:p>
          <a:p>
            <a:endParaRPr lang="en-US" dirty="0"/>
          </a:p>
          <a:p>
            <a:r>
              <a:rPr lang="en-US" dirty="0"/>
              <a:t>Bible Class </a:t>
            </a:r>
          </a:p>
          <a:p>
            <a:endParaRPr lang="en-US" dirty="0"/>
          </a:p>
          <a:p>
            <a:r>
              <a:rPr lang="en-US" dirty="0"/>
              <a:t>Wednesday 20 March 2019</a:t>
            </a:r>
          </a:p>
          <a:p>
            <a:endParaRPr lang="en-US" dirty="0"/>
          </a:p>
          <a:p>
            <a:r>
              <a:rPr lang="en-US" dirty="0"/>
              <a:t>Morningside Church of Christ </a:t>
            </a:r>
          </a:p>
          <a:p>
            <a:endParaRPr lang="en-US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98342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354347"/>
            <a:ext cx="7911502" cy="4822615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Collecting </a:t>
            </a:r>
            <a:r>
              <a:rPr lang="en-NZ" u="sng" dirty="0"/>
              <a:t>ALL</a:t>
            </a:r>
            <a:r>
              <a:rPr lang="en-NZ" dirty="0"/>
              <a:t> the facts can be harder than you think: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799" y="540288"/>
            <a:ext cx="5361317" cy="667409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1. Things aren’t always as they appear:</a:t>
            </a:r>
          </a:p>
        </p:txBody>
      </p:sp>
    </p:spTree>
    <p:extLst>
      <p:ext uri="{BB962C8B-B14F-4D97-AF65-F5344CB8AC3E}">
        <p14:creationId xmlns:p14="http://schemas.microsoft.com/office/powerpoint/2010/main" val="2519872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354347"/>
            <a:ext cx="7911502" cy="4822615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Collecting </a:t>
            </a:r>
            <a:r>
              <a:rPr lang="en-NZ" u="sng" dirty="0"/>
              <a:t>ALL</a:t>
            </a:r>
            <a:r>
              <a:rPr lang="en-NZ" dirty="0"/>
              <a:t> the facts can be harder than you think:</a:t>
            </a:r>
          </a:p>
          <a:p>
            <a:pPr marL="514350" indent="-514350">
              <a:buFont typeface="+mj-lt"/>
              <a:buAutoNum type="arabicParenR"/>
            </a:pPr>
            <a:r>
              <a:rPr lang="en-NZ" dirty="0"/>
              <a:t>Problems you may face—</a:t>
            </a:r>
          </a:p>
          <a:p>
            <a:pPr marL="457200" lvl="1" indent="0">
              <a:buNone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799" y="540288"/>
            <a:ext cx="5361317" cy="667409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1. Things aren’t always as they appear:</a:t>
            </a:r>
          </a:p>
        </p:txBody>
      </p:sp>
    </p:spTree>
    <p:extLst>
      <p:ext uri="{BB962C8B-B14F-4D97-AF65-F5344CB8AC3E}">
        <p14:creationId xmlns:p14="http://schemas.microsoft.com/office/powerpoint/2010/main" val="1228181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354347"/>
            <a:ext cx="7911502" cy="4822615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Collecting </a:t>
            </a:r>
            <a:r>
              <a:rPr lang="en-NZ" u="sng" dirty="0"/>
              <a:t>ALL</a:t>
            </a:r>
            <a:r>
              <a:rPr lang="en-NZ" dirty="0"/>
              <a:t> the facts can be harder than you think:</a:t>
            </a:r>
          </a:p>
          <a:p>
            <a:pPr marL="514350" indent="-514350">
              <a:buFont typeface="+mj-lt"/>
              <a:buAutoNum type="arabicParenR"/>
            </a:pPr>
            <a:r>
              <a:rPr lang="en-NZ" dirty="0"/>
              <a:t>Problems you may face—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“Don’t you trust me?”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799" y="540288"/>
            <a:ext cx="5361317" cy="667409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1. Things aren’t always as they appear:</a:t>
            </a:r>
          </a:p>
        </p:txBody>
      </p:sp>
    </p:spTree>
    <p:extLst>
      <p:ext uri="{BB962C8B-B14F-4D97-AF65-F5344CB8AC3E}">
        <p14:creationId xmlns:p14="http://schemas.microsoft.com/office/powerpoint/2010/main" val="2050696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354347"/>
            <a:ext cx="7911502" cy="4822615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Collecting </a:t>
            </a:r>
            <a:r>
              <a:rPr lang="en-NZ" u="sng" dirty="0"/>
              <a:t>ALL</a:t>
            </a:r>
            <a:r>
              <a:rPr lang="en-NZ" dirty="0"/>
              <a:t> the facts can be harder than you think:</a:t>
            </a:r>
          </a:p>
          <a:p>
            <a:pPr marL="514350" indent="-514350">
              <a:buFont typeface="+mj-lt"/>
              <a:buAutoNum type="arabicParenR"/>
            </a:pPr>
            <a:r>
              <a:rPr lang="en-NZ" dirty="0"/>
              <a:t>Problems you may face—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“Don’t you trust me?”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“Talking about this is gossip!”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799" y="540288"/>
            <a:ext cx="5361317" cy="667409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1. Things aren’t always as they appear:</a:t>
            </a:r>
          </a:p>
        </p:txBody>
      </p:sp>
    </p:spTree>
    <p:extLst>
      <p:ext uri="{BB962C8B-B14F-4D97-AF65-F5344CB8AC3E}">
        <p14:creationId xmlns:p14="http://schemas.microsoft.com/office/powerpoint/2010/main" val="4212943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354347"/>
            <a:ext cx="7911502" cy="4822615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Collecting </a:t>
            </a:r>
            <a:r>
              <a:rPr lang="en-NZ" u="sng" dirty="0"/>
              <a:t>ALL</a:t>
            </a:r>
            <a:r>
              <a:rPr lang="en-NZ" dirty="0"/>
              <a:t> the facts can be harder than you think:</a:t>
            </a:r>
          </a:p>
          <a:p>
            <a:pPr marL="514350" indent="-514350">
              <a:buFont typeface="+mj-lt"/>
              <a:buAutoNum type="arabicParenR"/>
            </a:pPr>
            <a:r>
              <a:rPr lang="en-NZ" dirty="0"/>
              <a:t>Problems you may face—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“Don’t you trust me?”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“Talking about this is gossip!”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Some people are frugal with the truth.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799" y="540288"/>
            <a:ext cx="5361317" cy="667409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1. Things aren’t always as they appear:</a:t>
            </a:r>
          </a:p>
        </p:txBody>
      </p:sp>
    </p:spTree>
    <p:extLst>
      <p:ext uri="{BB962C8B-B14F-4D97-AF65-F5344CB8AC3E}">
        <p14:creationId xmlns:p14="http://schemas.microsoft.com/office/powerpoint/2010/main" val="3321231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354347"/>
            <a:ext cx="7911502" cy="4822615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Collecting </a:t>
            </a:r>
            <a:r>
              <a:rPr lang="en-NZ" u="sng" dirty="0"/>
              <a:t>ALL</a:t>
            </a:r>
            <a:r>
              <a:rPr lang="en-NZ" dirty="0"/>
              <a:t> the facts can be harder than you think:</a:t>
            </a:r>
          </a:p>
          <a:p>
            <a:pPr marL="514350" indent="-514350">
              <a:buFont typeface="+mj-lt"/>
              <a:buAutoNum type="arabicParenR"/>
            </a:pPr>
            <a:r>
              <a:rPr lang="en-NZ" dirty="0"/>
              <a:t>Problems you may face—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“Don’t you trust me?”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“Talking about this is gossip!”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Some people are frugal with the truth.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Liars I have known.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799" y="540288"/>
            <a:ext cx="5361317" cy="667409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1. Things aren’t always as they appear:</a:t>
            </a:r>
          </a:p>
        </p:txBody>
      </p:sp>
    </p:spTree>
    <p:extLst>
      <p:ext uri="{BB962C8B-B14F-4D97-AF65-F5344CB8AC3E}">
        <p14:creationId xmlns:p14="http://schemas.microsoft.com/office/powerpoint/2010/main" val="3132799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354347"/>
            <a:ext cx="7911502" cy="4822615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Collecting </a:t>
            </a:r>
            <a:r>
              <a:rPr lang="en-NZ" u="sng" dirty="0"/>
              <a:t>ALL</a:t>
            </a:r>
            <a:r>
              <a:rPr lang="en-NZ" dirty="0"/>
              <a:t> the facts can be harder than you think:</a:t>
            </a:r>
          </a:p>
          <a:p>
            <a:pPr marL="514350" indent="-514350">
              <a:buFont typeface="+mj-lt"/>
              <a:buAutoNum type="arabicParenR"/>
            </a:pPr>
            <a:r>
              <a:rPr lang="en-NZ" dirty="0"/>
              <a:t>Problems you may face—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“Don’t you trust me?”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“Talking about this is gossip!”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Some people are frugal with the truth.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Liars I have known.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Believing the first man’s story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799" y="540288"/>
            <a:ext cx="5361317" cy="667409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1. Things aren’t always as they appear:</a:t>
            </a:r>
          </a:p>
        </p:txBody>
      </p:sp>
    </p:spTree>
    <p:extLst>
      <p:ext uri="{BB962C8B-B14F-4D97-AF65-F5344CB8AC3E}">
        <p14:creationId xmlns:p14="http://schemas.microsoft.com/office/powerpoint/2010/main" val="2731037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354347"/>
            <a:ext cx="7911502" cy="4822615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Collecting </a:t>
            </a:r>
            <a:r>
              <a:rPr lang="en-NZ" u="sng" dirty="0"/>
              <a:t>ALL</a:t>
            </a:r>
            <a:r>
              <a:rPr lang="en-NZ" dirty="0"/>
              <a:t> the facts can be harder than you think:</a:t>
            </a:r>
          </a:p>
          <a:p>
            <a:pPr marL="514350" indent="-514350">
              <a:buFont typeface="+mj-lt"/>
              <a:buAutoNum type="arabicParenR"/>
            </a:pPr>
            <a:r>
              <a:rPr lang="en-NZ" dirty="0"/>
              <a:t>Problems you may face—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“Don’t you trust me?”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“Talking about this is gossip!”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Some people are frugal with the truth.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Liars I have known.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Believing the first man’s story</a:t>
            </a:r>
          </a:p>
          <a:p>
            <a:pPr marL="514350" indent="-514350">
              <a:buFont typeface="+mj-lt"/>
              <a:buAutoNum type="arabicParenR"/>
            </a:pPr>
            <a:r>
              <a:rPr lang="en-NZ" dirty="0"/>
              <a:t>Solutions…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799" y="540288"/>
            <a:ext cx="5361317" cy="667409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1. Things aren’t always as they appear:</a:t>
            </a:r>
          </a:p>
        </p:txBody>
      </p:sp>
    </p:spTree>
    <p:extLst>
      <p:ext uri="{BB962C8B-B14F-4D97-AF65-F5344CB8AC3E}">
        <p14:creationId xmlns:p14="http://schemas.microsoft.com/office/powerpoint/2010/main" val="14829885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354347"/>
            <a:ext cx="7911502" cy="4822615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Collecting </a:t>
            </a:r>
            <a:r>
              <a:rPr lang="en-NZ" u="sng" dirty="0"/>
              <a:t>ALL</a:t>
            </a:r>
            <a:r>
              <a:rPr lang="en-NZ" dirty="0"/>
              <a:t> the facts can be harder than you think:</a:t>
            </a:r>
          </a:p>
          <a:p>
            <a:pPr marL="514350" indent="-514350">
              <a:buFont typeface="+mj-lt"/>
              <a:buAutoNum type="arabicParenR" startAt="2"/>
            </a:pPr>
            <a:r>
              <a:rPr lang="en-NZ" dirty="0"/>
              <a:t>Solutions— (to Problems you may face—)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(“Don’t you trust me?”)—Mt.18:16b—“so that </a:t>
            </a:r>
            <a:r>
              <a:rPr lang="en-NZ" cap="small" dirty="0"/>
              <a:t>by the mouth of two or three witnesses every</a:t>
            </a:r>
            <a:r>
              <a:rPr lang="en-NZ" dirty="0"/>
              <a:t> </a:t>
            </a:r>
            <a:r>
              <a:rPr lang="en-NZ" cap="small" dirty="0"/>
              <a:t>fact may be confirmed</a:t>
            </a:r>
            <a:r>
              <a:rPr lang="en-NZ" dirty="0"/>
              <a:t>.” </a:t>
            </a:r>
          </a:p>
          <a:p>
            <a:pPr marL="457200" lvl="1" indent="0">
              <a:buNone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799" y="540288"/>
            <a:ext cx="5361317" cy="667409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1. Things aren’t always as they appear:</a:t>
            </a:r>
          </a:p>
        </p:txBody>
      </p:sp>
    </p:spTree>
    <p:extLst>
      <p:ext uri="{BB962C8B-B14F-4D97-AF65-F5344CB8AC3E}">
        <p14:creationId xmlns:p14="http://schemas.microsoft.com/office/powerpoint/2010/main" val="2876475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354347"/>
            <a:ext cx="7911502" cy="4822615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Collecting </a:t>
            </a:r>
            <a:r>
              <a:rPr lang="en-NZ" u="sng" dirty="0"/>
              <a:t>ALL</a:t>
            </a:r>
            <a:r>
              <a:rPr lang="en-NZ" dirty="0"/>
              <a:t> the facts can be harder than you think:</a:t>
            </a:r>
          </a:p>
          <a:p>
            <a:pPr marL="514350" indent="-514350">
              <a:buFont typeface="+mj-lt"/>
              <a:buAutoNum type="arabicParenR" startAt="2"/>
            </a:pPr>
            <a:r>
              <a:rPr lang="en-NZ" dirty="0"/>
              <a:t>Solutions— (to Problems you may face—)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(“Don’t you trust me?”)—Mt.18:16b—“so that </a:t>
            </a:r>
            <a:r>
              <a:rPr lang="en-NZ" cap="small" dirty="0"/>
              <a:t>by the mouth of two or three witnesses every</a:t>
            </a:r>
            <a:r>
              <a:rPr lang="en-NZ" dirty="0"/>
              <a:t> </a:t>
            </a:r>
            <a:r>
              <a:rPr lang="en-NZ" cap="small" dirty="0"/>
              <a:t>fact may be confirmed</a:t>
            </a:r>
            <a:r>
              <a:rPr lang="en-NZ" dirty="0"/>
              <a:t>.”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(“Talking about this is gossip!”)—If it is gossip, then silence must be insisted upon, thus, is it something that must be silenced?</a:t>
            </a:r>
          </a:p>
          <a:p>
            <a:pPr marL="457200" lvl="1" indent="0">
              <a:buNone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799" y="540288"/>
            <a:ext cx="5361317" cy="667409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1. Things aren’t always as they appear:</a:t>
            </a:r>
          </a:p>
        </p:txBody>
      </p:sp>
    </p:spTree>
    <p:extLst>
      <p:ext uri="{BB962C8B-B14F-4D97-AF65-F5344CB8AC3E}">
        <p14:creationId xmlns:p14="http://schemas.microsoft.com/office/powerpoint/2010/main" val="390477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02835-28DD-49C3-AE49-F9DC212D27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Dealing with the Difficult </a:t>
            </a:r>
            <a:endParaRPr lang="en-N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3177D-F62C-441C-8C89-37F023FA2C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69484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354347"/>
            <a:ext cx="7911502" cy="4822615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Collecting </a:t>
            </a:r>
            <a:r>
              <a:rPr lang="en-NZ" u="sng" dirty="0"/>
              <a:t>ALL</a:t>
            </a:r>
            <a:r>
              <a:rPr lang="en-NZ" dirty="0"/>
              <a:t> the facts can be harder than you think:</a:t>
            </a:r>
          </a:p>
          <a:p>
            <a:pPr marL="514350" indent="-514350">
              <a:buFont typeface="+mj-lt"/>
              <a:buAutoNum type="arabicParenR" startAt="2"/>
            </a:pPr>
            <a:r>
              <a:rPr lang="en-NZ" dirty="0"/>
              <a:t>Solutions— (to Problems you may face—)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(“Don’t you trust me?”)—Mt.18:16b—“so that </a:t>
            </a:r>
            <a:r>
              <a:rPr lang="en-NZ" cap="small" dirty="0"/>
              <a:t>by the mouth of two or three witnesses every</a:t>
            </a:r>
            <a:r>
              <a:rPr lang="en-NZ" dirty="0"/>
              <a:t> </a:t>
            </a:r>
            <a:r>
              <a:rPr lang="en-NZ" cap="small" dirty="0"/>
              <a:t>fact may be confirmed</a:t>
            </a:r>
            <a:r>
              <a:rPr lang="en-NZ" dirty="0"/>
              <a:t>.”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(“Talking about this is gossip!”)—If it is gossip, then silence must be insisted upon, thus, is it something that must be silenced?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(Some people are frugal with the truth.)—Revelation 21:8—But for the cowardly and unbelieving and abominable and murderers and immoral persons and sorcerers and idolaters and all liars, their part </a:t>
            </a:r>
            <a:r>
              <a:rPr lang="en-NZ" i="1" dirty="0"/>
              <a:t>will be</a:t>
            </a:r>
            <a:r>
              <a:rPr lang="en-NZ" dirty="0"/>
              <a:t> in the lake that burns with fire and brimstone, which is the second death.” (NASB95)</a:t>
            </a:r>
          </a:p>
          <a:p>
            <a:pPr marL="457200" lvl="1" indent="0">
              <a:buNone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799" y="540288"/>
            <a:ext cx="5361317" cy="667409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1. Things aren’t always as they appear:</a:t>
            </a:r>
          </a:p>
        </p:txBody>
      </p:sp>
    </p:spTree>
    <p:extLst>
      <p:ext uri="{BB962C8B-B14F-4D97-AF65-F5344CB8AC3E}">
        <p14:creationId xmlns:p14="http://schemas.microsoft.com/office/powerpoint/2010/main" val="39631088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354347"/>
            <a:ext cx="7911502" cy="482261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Collecting </a:t>
            </a:r>
            <a:r>
              <a:rPr lang="en-NZ" u="sng" dirty="0"/>
              <a:t>ALL</a:t>
            </a:r>
            <a:r>
              <a:rPr lang="en-NZ" dirty="0"/>
              <a:t> the facts can be harder than you think:</a:t>
            </a:r>
          </a:p>
          <a:p>
            <a:pPr marL="514350" indent="-514350">
              <a:buFont typeface="+mj-lt"/>
              <a:buAutoNum type="arabicParenR" startAt="2"/>
            </a:pPr>
            <a:r>
              <a:rPr lang="en-NZ" dirty="0"/>
              <a:t>Solutions— (to Problems you may face—)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(“Don’t you trust me?”)—Mt.18:16b—“so that </a:t>
            </a:r>
            <a:r>
              <a:rPr lang="en-NZ" cap="small" dirty="0"/>
              <a:t>by the mouth of two or three witnesses every</a:t>
            </a:r>
            <a:r>
              <a:rPr lang="en-NZ" dirty="0"/>
              <a:t> </a:t>
            </a:r>
            <a:r>
              <a:rPr lang="en-NZ" cap="small" dirty="0"/>
              <a:t>fact may be confirmed</a:t>
            </a:r>
            <a:r>
              <a:rPr lang="en-NZ" dirty="0"/>
              <a:t>.”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(“Talking about this is gossip!”)—If it is gossip, then silence must be insisted upon, thus, is it something that must be silenced?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(Some people are frugal with the truth.)—Revelation 21:8—But for the cowardly and unbelieving and abominable and murderers and immoral persons and sorcerers and idolaters and all liars, their part </a:t>
            </a:r>
            <a:r>
              <a:rPr lang="en-NZ" i="1" dirty="0"/>
              <a:t>will be</a:t>
            </a:r>
            <a:r>
              <a:rPr lang="en-NZ" dirty="0"/>
              <a:t> in the lake that burns with fire and brimstone, which is the second death.” (NASB95)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NZ" dirty="0"/>
              <a:t>(Believing the first man’s story)—Proverbs 18:17—The first to plead his case </a:t>
            </a:r>
            <a:r>
              <a:rPr lang="en-NZ" i="1" dirty="0"/>
              <a:t>seems</a:t>
            </a:r>
            <a:r>
              <a:rPr lang="en-NZ" dirty="0"/>
              <a:t> right, </a:t>
            </a:r>
            <a:r>
              <a:rPr lang="en-NZ" i="1" dirty="0"/>
              <a:t>Until</a:t>
            </a:r>
            <a:r>
              <a:rPr lang="en-NZ" dirty="0"/>
              <a:t> another comes and examines him. (NASB95)</a:t>
            </a:r>
          </a:p>
          <a:p>
            <a:pPr marL="457200" lvl="1" indent="0">
              <a:buNone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799" y="540288"/>
            <a:ext cx="5361317" cy="667409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1. Things aren’t always as they appear:</a:t>
            </a:r>
          </a:p>
        </p:txBody>
      </p:sp>
    </p:spTree>
    <p:extLst>
      <p:ext uri="{BB962C8B-B14F-4D97-AF65-F5344CB8AC3E}">
        <p14:creationId xmlns:p14="http://schemas.microsoft.com/office/powerpoint/2010/main" val="2123114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000665"/>
            <a:ext cx="7829551" cy="5176297"/>
          </a:xfrm>
        </p:spPr>
        <p:txBody>
          <a:bodyPr/>
          <a:lstStyle/>
          <a:p>
            <a:pPr marL="0" indent="0">
              <a:buNone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799" y="454025"/>
            <a:ext cx="7772401" cy="5466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NZ" dirty="0"/>
              <a:t>Perspective isn’t always 20/20 vision</a:t>
            </a:r>
          </a:p>
        </p:txBody>
      </p:sp>
    </p:spTree>
    <p:extLst>
      <p:ext uri="{BB962C8B-B14F-4D97-AF65-F5344CB8AC3E}">
        <p14:creationId xmlns:p14="http://schemas.microsoft.com/office/powerpoint/2010/main" val="40459438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000665"/>
            <a:ext cx="7829551" cy="5176297"/>
          </a:xfrm>
        </p:spPr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Emotions can get in the way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799" y="454025"/>
            <a:ext cx="7772401" cy="5466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NZ" dirty="0"/>
              <a:t>Perspective isn’t always 20/20 vision</a:t>
            </a:r>
          </a:p>
        </p:txBody>
      </p:sp>
    </p:spTree>
    <p:extLst>
      <p:ext uri="{BB962C8B-B14F-4D97-AF65-F5344CB8AC3E}">
        <p14:creationId xmlns:p14="http://schemas.microsoft.com/office/powerpoint/2010/main" val="1295527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000665"/>
            <a:ext cx="7829551" cy="5176297"/>
          </a:xfrm>
        </p:spPr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Emotions can get in the way</a:t>
            </a:r>
          </a:p>
          <a:p>
            <a:pPr marL="514350" indent="-514350">
              <a:buFont typeface="+mj-lt"/>
              <a:buAutoNum type="alphaLcPeriod"/>
            </a:pPr>
            <a:r>
              <a:rPr lang="en-NZ" dirty="0"/>
              <a:t>Easy to dismiss those outside of our points of reference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799" y="454025"/>
            <a:ext cx="7772401" cy="5466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NZ" dirty="0"/>
              <a:t>Perspective isn’t always 20/20 vision</a:t>
            </a:r>
          </a:p>
        </p:txBody>
      </p:sp>
    </p:spTree>
    <p:extLst>
      <p:ext uri="{BB962C8B-B14F-4D97-AF65-F5344CB8AC3E}">
        <p14:creationId xmlns:p14="http://schemas.microsoft.com/office/powerpoint/2010/main" val="40663146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000665"/>
            <a:ext cx="7829551" cy="5176297"/>
          </a:xfrm>
        </p:spPr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Emotions can get in the way</a:t>
            </a:r>
          </a:p>
          <a:p>
            <a:pPr marL="514350" indent="-514350">
              <a:buFont typeface="+mj-lt"/>
              <a:buAutoNum type="alphaLcPeriod"/>
            </a:pPr>
            <a:r>
              <a:rPr lang="en-NZ" dirty="0"/>
              <a:t>Easy to dismiss those outside of our points of reference</a:t>
            </a:r>
          </a:p>
          <a:p>
            <a:pPr marL="514350" indent="-514350">
              <a:buFont typeface="+mj-lt"/>
              <a:buAutoNum type="alphaLcPeriod"/>
            </a:pPr>
            <a:r>
              <a:rPr lang="en-NZ" dirty="0"/>
              <a:t>Automatically believing those we like can cloud the greater picture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799" y="454025"/>
            <a:ext cx="7772401" cy="5466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NZ" dirty="0"/>
              <a:t>Perspective isn’t always 20/20 vision</a:t>
            </a:r>
          </a:p>
        </p:txBody>
      </p:sp>
    </p:spTree>
    <p:extLst>
      <p:ext uri="{BB962C8B-B14F-4D97-AF65-F5344CB8AC3E}">
        <p14:creationId xmlns:p14="http://schemas.microsoft.com/office/powerpoint/2010/main" val="34266496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4070" y="992038"/>
            <a:ext cx="8116080" cy="5514778"/>
          </a:xfrm>
        </p:spPr>
        <p:txBody>
          <a:bodyPr/>
          <a:lstStyle/>
          <a:p>
            <a:pPr marL="0" indent="0">
              <a:buNone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4069" y="255617"/>
            <a:ext cx="8116081" cy="52938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NZ" dirty="0">
                <a:solidFill>
                  <a:schemeClr val="tx1"/>
                </a:solidFill>
              </a:rPr>
              <a:t>Desiring different outcomes</a:t>
            </a:r>
          </a:p>
        </p:txBody>
      </p:sp>
    </p:spTree>
    <p:extLst>
      <p:ext uri="{BB962C8B-B14F-4D97-AF65-F5344CB8AC3E}">
        <p14:creationId xmlns:p14="http://schemas.microsoft.com/office/powerpoint/2010/main" val="5582369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4070" y="992038"/>
            <a:ext cx="8116080" cy="5514778"/>
          </a:xfrm>
        </p:spPr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Is complete agreement necessary?</a:t>
            </a:r>
          </a:p>
          <a:p>
            <a:pPr marL="514350" indent="-514350">
              <a:buFont typeface="+mj-lt"/>
              <a:buAutoNum type="alphaLcPeriod"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4069" y="255617"/>
            <a:ext cx="8116081" cy="52938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NZ" dirty="0">
                <a:solidFill>
                  <a:schemeClr val="tx1"/>
                </a:solidFill>
              </a:rPr>
              <a:t>Desiring different outcomes</a:t>
            </a:r>
          </a:p>
        </p:txBody>
      </p:sp>
    </p:spTree>
    <p:extLst>
      <p:ext uri="{BB962C8B-B14F-4D97-AF65-F5344CB8AC3E}">
        <p14:creationId xmlns:p14="http://schemas.microsoft.com/office/powerpoint/2010/main" val="25262160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4070" y="992038"/>
            <a:ext cx="8116080" cy="5514778"/>
          </a:xfrm>
        </p:spPr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Is complete agreement necessary?</a:t>
            </a:r>
          </a:p>
          <a:p>
            <a:pPr marL="514350" indent="-514350">
              <a:buFont typeface="+mj-lt"/>
              <a:buAutoNum type="alphaLcPeriod"/>
            </a:pPr>
            <a:r>
              <a:rPr lang="en-NZ" dirty="0"/>
              <a:t>Co-operation may not be a mutual want…(Phil.4:2)</a:t>
            </a:r>
          </a:p>
          <a:p>
            <a:pPr marL="514350" indent="-514350">
              <a:buFont typeface="+mj-lt"/>
              <a:buAutoNum type="alphaLcPeriod"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4069" y="255617"/>
            <a:ext cx="8116081" cy="52938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NZ" dirty="0">
                <a:solidFill>
                  <a:schemeClr val="tx1"/>
                </a:solidFill>
              </a:rPr>
              <a:t>Desiring different outcomes</a:t>
            </a:r>
          </a:p>
        </p:txBody>
      </p:sp>
    </p:spTree>
    <p:extLst>
      <p:ext uri="{BB962C8B-B14F-4D97-AF65-F5344CB8AC3E}">
        <p14:creationId xmlns:p14="http://schemas.microsoft.com/office/powerpoint/2010/main" val="2697084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4070" y="992038"/>
            <a:ext cx="8116080" cy="5514778"/>
          </a:xfrm>
        </p:spPr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Is complete agreement necessary?</a:t>
            </a:r>
          </a:p>
          <a:p>
            <a:pPr marL="514350" indent="-514350">
              <a:buFont typeface="+mj-lt"/>
              <a:buAutoNum type="alphaLcPeriod"/>
            </a:pPr>
            <a:r>
              <a:rPr lang="en-NZ" dirty="0"/>
              <a:t>Co-operation may not be a mutual want…</a:t>
            </a:r>
          </a:p>
          <a:p>
            <a:pPr marL="0" indent="0">
              <a:buNone/>
            </a:pPr>
            <a:r>
              <a:rPr lang="en-NZ" b="1" dirty="0"/>
              <a:t>Philippians 4:2—</a:t>
            </a:r>
            <a:r>
              <a:rPr lang="en-NZ" dirty="0"/>
              <a:t>I urge Euodia and I urge </a:t>
            </a:r>
            <a:r>
              <a:rPr lang="en-NZ" dirty="0" err="1"/>
              <a:t>Syntyche</a:t>
            </a:r>
            <a:r>
              <a:rPr lang="en-NZ" dirty="0"/>
              <a:t> to live in harmony in the Lord. (NASB95)</a:t>
            </a:r>
          </a:p>
          <a:p>
            <a:pPr marL="0" indent="0">
              <a:buNone/>
            </a:pPr>
            <a:endParaRPr lang="en-NZ" dirty="0"/>
          </a:p>
          <a:p>
            <a:pPr marL="514350" indent="-514350">
              <a:buFont typeface="+mj-lt"/>
              <a:buAutoNum type="alphaLcPeriod"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4069" y="255617"/>
            <a:ext cx="8116081" cy="52938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NZ" dirty="0">
                <a:solidFill>
                  <a:schemeClr val="tx1"/>
                </a:solidFill>
              </a:rPr>
              <a:t>Desiring different outcomes</a:t>
            </a:r>
          </a:p>
        </p:txBody>
      </p:sp>
    </p:spTree>
    <p:extLst>
      <p:ext uri="{BB962C8B-B14F-4D97-AF65-F5344CB8AC3E}">
        <p14:creationId xmlns:p14="http://schemas.microsoft.com/office/powerpoint/2010/main" val="3579377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286A2-D02E-404A-AEC8-6D63105F8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How do you define something as Difficult?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F1FD9-09B5-4441-ABD7-8549A4A58B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14CF9-9007-4E61-899D-648EBE4E4A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40250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4070" y="992038"/>
            <a:ext cx="8116080" cy="5514778"/>
          </a:xfrm>
        </p:spPr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Is complete agreement necessary?</a:t>
            </a:r>
          </a:p>
          <a:p>
            <a:pPr marL="514350" indent="-514350">
              <a:buFont typeface="+mj-lt"/>
              <a:buAutoNum type="alphaLcPeriod"/>
            </a:pPr>
            <a:r>
              <a:rPr lang="en-NZ" dirty="0"/>
              <a:t>Co-operation may not be a mutual want</a:t>
            </a:r>
          </a:p>
          <a:p>
            <a:pPr marL="514350" indent="-514350">
              <a:buFont typeface="+mj-lt"/>
              <a:buAutoNum type="alphaLcPeriod"/>
            </a:pPr>
            <a:r>
              <a:rPr lang="en-NZ" dirty="0"/>
              <a:t>Some people are happy with a Mexican standoff</a:t>
            </a:r>
          </a:p>
          <a:p>
            <a:pPr marL="514350" indent="-514350">
              <a:buFont typeface="+mj-lt"/>
              <a:buAutoNum type="alphaLcPeriod"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4069" y="255617"/>
            <a:ext cx="8116081" cy="52938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NZ" dirty="0">
                <a:solidFill>
                  <a:schemeClr val="tx1"/>
                </a:solidFill>
              </a:rPr>
              <a:t>Desiring different outcomes</a:t>
            </a:r>
          </a:p>
        </p:txBody>
      </p:sp>
    </p:spTree>
    <p:extLst>
      <p:ext uri="{BB962C8B-B14F-4D97-AF65-F5344CB8AC3E}">
        <p14:creationId xmlns:p14="http://schemas.microsoft.com/office/powerpoint/2010/main" val="11884819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4070" y="992038"/>
            <a:ext cx="8116080" cy="55147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Is complete agreement necessary?</a:t>
            </a:r>
          </a:p>
          <a:p>
            <a:pPr marL="514350" indent="-514350">
              <a:buFont typeface="+mj-lt"/>
              <a:buAutoNum type="alphaLcPeriod"/>
            </a:pPr>
            <a:r>
              <a:rPr lang="en-NZ" dirty="0"/>
              <a:t>Co-operation may not be a mutual want</a:t>
            </a:r>
          </a:p>
          <a:p>
            <a:pPr marL="514350" indent="-514350">
              <a:buFont typeface="+mj-lt"/>
              <a:buAutoNum type="alphaLcPeriod"/>
            </a:pPr>
            <a:r>
              <a:rPr lang="en-NZ" dirty="0"/>
              <a:t>Some people are happy with a Mexican standoff</a:t>
            </a:r>
          </a:p>
          <a:p>
            <a:pPr marL="514350" indent="-514350">
              <a:buFont typeface="+mj-lt"/>
              <a:buAutoNum type="alphaLcPeriod"/>
            </a:pPr>
            <a:r>
              <a:rPr lang="en-NZ" dirty="0"/>
              <a:t>Paul went his way…(Acts 15:36-41)</a:t>
            </a:r>
          </a:p>
          <a:p>
            <a:pPr marL="514350" indent="-514350">
              <a:buFont typeface="+mj-lt"/>
              <a:buAutoNum type="alphaLcPeriod"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4069" y="255617"/>
            <a:ext cx="8116081" cy="52938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NZ" dirty="0">
                <a:solidFill>
                  <a:schemeClr val="tx1"/>
                </a:solidFill>
              </a:rPr>
              <a:t>Desiring different outcomes</a:t>
            </a:r>
          </a:p>
        </p:txBody>
      </p:sp>
    </p:spTree>
    <p:extLst>
      <p:ext uri="{BB962C8B-B14F-4D97-AF65-F5344CB8AC3E}">
        <p14:creationId xmlns:p14="http://schemas.microsoft.com/office/powerpoint/2010/main" val="36424579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4070" y="992038"/>
            <a:ext cx="8116080" cy="551477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Is complete agreement necessary?</a:t>
            </a:r>
          </a:p>
          <a:p>
            <a:pPr marL="514350" indent="-514350">
              <a:buFont typeface="+mj-lt"/>
              <a:buAutoNum type="alphaLcPeriod"/>
            </a:pPr>
            <a:r>
              <a:rPr lang="en-NZ" dirty="0"/>
              <a:t>Co-operation may not be a mutual want</a:t>
            </a:r>
          </a:p>
          <a:p>
            <a:pPr marL="514350" indent="-514350">
              <a:buFont typeface="+mj-lt"/>
              <a:buAutoNum type="alphaLcPeriod"/>
            </a:pPr>
            <a:r>
              <a:rPr lang="en-NZ" dirty="0"/>
              <a:t>Some people are happy with a Mexican standoff</a:t>
            </a:r>
          </a:p>
          <a:p>
            <a:pPr marL="514350" indent="-514350">
              <a:buFont typeface="+mj-lt"/>
              <a:buAutoNum type="alphaLcPeriod"/>
            </a:pPr>
            <a:r>
              <a:rPr lang="en-NZ" dirty="0"/>
              <a:t>Paul went his way…</a:t>
            </a:r>
          </a:p>
          <a:p>
            <a:pPr marL="514350" indent="-514350">
              <a:buFont typeface="+mj-lt"/>
              <a:buAutoNum type="alphaLcPeriod"/>
            </a:pPr>
            <a:endParaRPr lang="en-NZ" dirty="0"/>
          </a:p>
          <a:p>
            <a:r>
              <a:rPr lang="en-NZ" dirty="0"/>
              <a:t>Acts 15:36-41</a:t>
            </a:r>
          </a:p>
          <a:p>
            <a:r>
              <a:rPr lang="en-NZ" b="1" baseline="30000" dirty="0"/>
              <a:t>36 </a:t>
            </a:r>
            <a:r>
              <a:rPr lang="en-NZ" dirty="0"/>
              <a:t>After some days Paul said to Barnabas, “Let us return and visit the brethren in every city in which we proclaimed the word of the Lord, </a:t>
            </a:r>
            <a:r>
              <a:rPr lang="en-NZ" i="1" dirty="0"/>
              <a:t>and see</a:t>
            </a:r>
            <a:r>
              <a:rPr lang="en-NZ" dirty="0"/>
              <a:t> how they are.”</a:t>
            </a:r>
            <a:r>
              <a:rPr lang="en-NZ" b="1" baseline="30000" dirty="0"/>
              <a:t>37 </a:t>
            </a:r>
            <a:r>
              <a:rPr lang="en-NZ" dirty="0"/>
              <a:t>Barnabas wanted to take John, called Mark, along with them also. </a:t>
            </a:r>
            <a:r>
              <a:rPr lang="en-NZ" b="1" baseline="30000" dirty="0"/>
              <a:t>38 </a:t>
            </a:r>
            <a:r>
              <a:rPr lang="en-NZ" dirty="0"/>
              <a:t>But Paul kept insisting that they should not take him along who had deserted them in Pamphylia and had not gone with them to the work. </a:t>
            </a:r>
            <a:r>
              <a:rPr lang="en-NZ" b="1" baseline="30000" dirty="0"/>
              <a:t>39 </a:t>
            </a:r>
            <a:r>
              <a:rPr lang="en-NZ" dirty="0"/>
              <a:t>And there occurred such a sharp disagreement that they separated from one another, and Barnabas took Mark with him and sailed away to Cyprus. </a:t>
            </a:r>
            <a:r>
              <a:rPr lang="en-NZ" b="1" baseline="30000" dirty="0"/>
              <a:t>40 </a:t>
            </a:r>
            <a:r>
              <a:rPr lang="en-NZ" dirty="0"/>
              <a:t>But Paul chose Silas and left, being committed by the brethren to the grace of the Lord. </a:t>
            </a:r>
            <a:r>
              <a:rPr lang="en-NZ" b="1" baseline="30000" dirty="0"/>
              <a:t>41 </a:t>
            </a:r>
            <a:r>
              <a:rPr lang="en-NZ" dirty="0"/>
              <a:t>And he was traveling through Syria and Cilicia, strengthening the churches. (NASB95)</a:t>
            </a:r>
          </a:p>
          <a:p>
            <a:pPr marL="514350" indent="-514350">
              <a:buFont typeface="+mj-lt"/>
              <a:buAutoNum type="alphaLcPeriod"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4069" y="255617"/>
            <a:ext cx="8116081" cy="52938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NZ" dirty="0">
                <a:solidFill>
                  <a:schemeClr val="tx1"/>
                </a:solidFill>
              </a:rPr>
              <a:t>Desiring different outcomes</a:t>
            </a:r>
          </a:p>
        </p:txBody>
      </p:sp>
    </p:spTree>
    <p:extLst>
      <p:ext uri="{BB962C8B-B14F-4D97-AF65-F5344CB8AC3E}">
        <p14:creationId xmlns:p14="http://schemas.microsoft.com/office/powerpoint/2010/main" val="42215621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574" y="1026544"/>
            <a:ext cx="8158588" cy="51504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What is the standard? (Christ is our peace; Blessed are the peacemakers;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0574" y="319177"/>
            <a:ext cx="8158588" cy="552091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NZ" dirty="0"/>
              <a:t>What matters in the end, anyway?</a:t>
            </a:r>
          </a:p>
        </p:txBody>
      </p:sp>
    </p:spTree>
    <p:extLst>
      <p:ext uri="{BB962C8B-B14F-4D97-AF65-F5344CB8AC3E}">
        <p14:creationId xmlns:p14="http://schemas.microsoft.com/office/powerpoint/2010/main" val="11660121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574" y="1026544"/>
            <a:ext cx="8158588" cy="51504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What is the standard? (Christ is our peace; Blessed are the peacemakers; </a:t>
            </a:r>
          </a:p>
          <a:p>
            <a:pPr marL="514350" indent="-514350">
              <a:buFont typeface="+mj-lt"/>
              <a:buAutoNum type="alphaLcPeriod"/>
            </a:pPr>
            <a:r>
              <a:rPr lang="en-NZ" dirty="0"/>
              <a:t>What is the idea?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NZ" dirty="0"/>
              <a:t>Phil.2:1f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0574" y="319177"/>
            <a:ext cx="8158588" cy="552091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NZ" dirty="0"/>
              <a:t>What matters in the end, anyway?</a:t>
            </a:r>
          </a:p>
        </p:txBody>
      </p:sp>
    </p:spTree>
    <p:extLst>
      <p:ext uri="{BB962C8B-B14F-4D97-AF65-F5344CB8AC3E}">
        <p14:creationId xmlns:p14="http://schemas.microsoft.com/office/powerpoint/2010/main" val="5473679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574" y="1026544"/>
            <a:ext cx="8158588" cy="51504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What is the standard? (Christ is our peace; Blessed are the peacemakers; </a:t>
            </a:r>
          </a:p>
          <a:p>
            <a:pPr marL="514350" indent="-514350">
              <a:buFont typeface="+mj-lt"/>
              <a:buAutoNum type="alphaLcPeriod"/>
            </a:pPr>
            <a:r>
              <a:rPr lang="en-NZ" dirty="0"/>
              <a:t>What is the idea?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NZ" dirty="0"/>
              <a:t>Phil.2:1f</a:t>
            </a:r>
          </a:p>
          <a:p>
            <a:pPr marL="514350" indent="-514350">
              <a:buFont typeface="+mj-lt"/>
              <a:buAutoNum type="alphaLcPeriod"/>
            </a:pPr>
            <a:r>
              <a:rPr lang="en-NZ" dirty="0"/>
              <a:t>How much can one person do?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NZ" dirty="0"/>
              <a:t>Romans 12:18—If possible, so far as it depends on you, be at peace with all men. (NASB95)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0574" y="319177"/>
            <a:ext cx="8158588" cy="552091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NZ" dirty="0"/>
              <a:t>What matters in the end, anyway?</a:t>
            </a:r>
          </a:p>
        </p:txBody>
      </p:sp>
    </p:spTree>
    <p:extLst>
      <p:ext uri="{BB962C8B-B14F-4D97-AF65-F5344CB8AC3E}">
        <p14:creationId xmlns:p14="http://schemas.microsoft.com/office/powerpoint/2010/main" val="32284518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574" y="1026544"/>
            <a:ext cx="8158588" cy="51504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NZ" dirty="0"/>
              <a:t>What is the standard? (Christ is our peace; Blessed are the peacemakers; </a:t>
            </a:r>
          </a:p>
          <a:p>
            <a:pPr marL="514350" indent="-514350">
              <a:buFont typeface="+mj-lt"/>
              <a:buAutoNum type="alphaLcPeriod"/>
            </a:pPr>
            <a:r>
              <a:rPr lang="en-NZ" dirty="0"/>
              <a:t>What is the idea?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NZ" dirty="0"/>
              <a:t>Phil.2:1f</a:t>
            </a:r>
          </a:p>
          <a:p>
            <a:pPr marL="514350" indent="-514350">
              <a:buFont typeface="+mj-lt"/>
              <a:buAutoNum type="alphaLcPeriod"/>
            </a:pPr>
            <a:r>
              <a:rPr lang="en-NZ" dirty="0"/>
              <a:t>How much can one person do?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NZ" dirty="0"/>
              <a:t>Romans 12:18—If possible, so far as it depends on you, be at peace with all men. (NASB95)</a:t>
            </a:r>
          </a:p>
          <a:p>
            <a:pPr marL="514350" indent="-514350">
              <a:buFont typeface="+mj-lt"/>
              <a:buAutoNum type="alphaLcPeriod"/>
            </a:pPr>
            <a:r>
              <a:rPr lang="en-NZ" dirty="0"/>
              <a:t>Surely, persecution is a sign of sin?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NZ" dirty="0"/>
              <a:t>2 Timothy 3:12—Indeed, all who desire to live godly in Christ Jesus will be persecuted. (NASB95)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0574" y="319177"/>
            <a:ext cx="8158588" cy="552091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NZ" dirty="0"/>
              <a:t>What matters in the end, anyway?</a:t>
            </a:r>
          </a:p>
        </p:txBody>
      </p:sp>
    </p:spTree>
    <p:extLst>
      <p:ext uri="{BB962C8B-B14F-4D97-AF65-F5344CB8AC3E}">
        <p14:creationId xmlns:p14="http://schemas.microsoft.com/office/powerpoint/2010/main" val="25236903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574" y="1026544"/>
            <a:ext cx="8158588" cy="5150420"/>
          </a:xfrm>
        </p:spPr>
        <p:txBody>
          <a:bodyPr>
            <a:normAutofit/>
          </a:bodyPr>
          <a:lstStyle/>
          <a:p>
            <a:r>
              <a:rPr lang="en-NZ" b="1" dirty="0"/>
              <a:t>2 Corinthians 6:15—</a:t>
            </a:r>
            <a:r>
              <a:rPr lang="en-NZ" dirty="0"/>
              <a:t>Or what harmony has Christ with Belial, or what has a believer in common with an unbeliever? (NASB95)</a:t>
            </a:r>
          </a:p>
          <a:p>
            <a:r>
              <a:rPr lang="en-NZ" b="1" dirty="0"/>
              <a:t>1 Peter 3:8—</a:t>
            </a:r>
            <a:r>
              <a:rPr lang="en-NZ" dirty="0"/>
              <a:t>To sum up, all of you be harmonious, sympathetic, brotherly, kind-hearted, and humble in spirit; (NASB95)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0574" y="319177"/>
            <a:ext cx="8158588" cy="552091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NZ" dirty="0"/>
              <a:t>What matters in the end, anyway?</a:t>
            </a:r>
          </a:p>
        </p:txBody>
      </p:sp>
    </p:spTree>
    <p:extLst>
      <p:ext uri="{BB962C8B-B14F-4D97-AF65-F5344CB8AC3E}">
        <p14:creationId xmlns:p14="http://schemas.microsoft.com/office/powerpoint/2010/main" val="1246709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286A2-D02E-404A-AEC8-6D63105F8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How do you define something as Difficult?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F1FD9-09B5-4441-ABD7-8549A4A58B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NZ" dirty="0"/>
              <a:t>Hard to handle</a:t>
            </a:r>
          </a:p>
          <a:p>
            <a:pPr marL="514350" indent="-514350">
              <a:buFont typeface="+mj-lt"/>
              <a:buAutoNum type="arabicPeriod"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14CF9-9007-4E61-899D-648EBE4E4A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627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286A2-D02E-404A-AEC8-6D63105F8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How do you define something as Difficult?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F1FD9-09B5-4441-ABD7-8549A4A58B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NZ" dirty="0"/>
              <a:t>Hard to handle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Never seems to co-operate</a:t>
            </a:r>
          </a:p>
          <a:p>
            <a:pPr marL="514350" indent="-514350">
              <a:buFont typeface="+mj-lt"/>
              <a:buAutoNum type="arabicPeriod"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14CF9-9007-4E61-899D-648EBE4E4A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99260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286A2-D02E-404A-AEC8-6D63105F8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How do you define something as Difficult?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F1FD9-09B5-4441-ABD7-8549A4A58B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NZ" dirty="0"/>
              <a:t>Hard to handle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Never seems to co-operate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Unpredictable</a:t>
            </a:r>
          </a:p>
          <a:p>
            <a:pPr marL="514350" indent="-514350">
              <a:buFont typeface="+mj-lt"/>
              <a:buAutoNum type="arabicPeriod"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14CF9-9007-4E61-899D-648EBE4E4A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7008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286A2-D02E-404A-AEC8-6D63105F8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How do you define something as Difficult?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F1FD9-09B5-4441-ABD7-8549A4A58B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NZ" dirty="0"/>
              <a:t>Hard to handle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Never seems to co-operate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Unpredictable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Unreliable</a:t>
            </a:r>
          </a:p>
          <a:p>
            <a:pPr marL="514350" indent="-514350">
              <a:buFont typeface="+mj-lt"/>
              <a:buAutoNum type="arabicPeriod"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14CF9-9007-4E61-899D-648EBE4E4A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91532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286A2-D02E-404A-AEC8-6D63105F8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How do you define something as Difficult?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F1FD9-09B5-4441-ABD7-8549A4A58B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NZ" dirty="0"/>
              <a:t>Hard to handle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Never seems to co-operate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Unpredictable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Unreliable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Never black and white</a:t>
            </a:r>
          </a:p>
          <a:p>
            <a:pPr marL="514350" indent="-514350">
              <a:buFont typeface="+mj-lt"/>
              <a:buAutoNum type="arabicPeriod"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14CF9-9007-4E61-899D-648EBE4E4A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08662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5D94-1FB2-416B-A84C-08C69BB04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354347"/>
            <a:ext cx="7911502" cy="482261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9FB-FA3B-4307-9846-B66B13E89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799" y="540288"/>
            <a:ext cx="5361317" cy="667409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1. Things aren’t always as they appear:</a:t>
            </a:r>
          </a:p>
        </p:txBody>
      </p:sp>
    </p:spTree>
    <p:extLst>
      <p:ext uri="{BB962C8B-B14F-4D97-AF65-F5344CB8AC3E}">
        <p14:creationId xmlns:p14="http://schemas.microsoft.com/office/powerpoint/2010/main" val="3138157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999</Words>
  <Application>Microsoft Office PowerPoint</Application>
  <PresentationFormat>On-screen Show (4:3)</PresentationFormat>
  <Paragraphs>158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Office Theme</vt:lpstr>
      <vt:lpstr>PowerPoint Presentation</vt:lpstr>
      <vt:lpstr>Dealing with the Difficult </vt:lpstr>
      <vt:lpstr>How do you define something as Difficult?</vt:lpstr>
      <vt:lpstr>How do you define something as Difficult?</vt:lpstr>
      <vt:lpstr>How do you define something as Difficult?</vt:lpstr>
      <vt:lpstr>How do you define something as Difficult?</vt:lpstr>
      <vt:lpstr>How do you define something as Difficult?</vt:lpstr>
      <vt:lpstr>How do you define something as Difficult?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Dealing with the Difficult</dc:title>
  <dc:creator>Morningside Church of Christ</dc:creator>
  <cp:lastModifiedBy>John</cp:lastModifiedBy>
  <cp:revision>41</cp:revision>
  <dcterms:created xsi:type="dcterms:W3CDTF">2019-03-20T03:25:56Z</dcterms:created>
  <dcterms:modified xsi:type="dcterms:W3CDTF">2019-04-05T23:52:48Z</dcterms:modified>
</cp:coreProperties>
</file>