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6" r:id="rId2"/>
    <p:sldId id="256" r:id="rId3"/>
    <p:sldId id="327" r:id="rId4"/>
    <p:sldId id="324" r:id="rId5"/>
    <p:sldId id="325" r:id="rId6"/>
    <p:sldId id="332" r:id="rId7"/>
    <p:sldId id="329" r:id="rId8"/>
    <p:sldId id="328" r:id="rId9"/>
    <p:sldId id="330" r:id="rId10"/>
    <p:sldId id="261" r:id="rId11"/>
    <p:sldId id="334" r:id="rId12"/>
    <p:sldId id="333" r:id="rId13"/>
    <p:sldId id="339" r:id="rId14"/>
    <p:sldId id="335" r:id="rId15"/>
    <p:sldId id="257" r:id="rId16"/>
    <p:sldId id="337" r:id="rId17"/>
    <p:sldId id="336" r:id="rId18"/>
    <p:sldId id="338" r:id="rId19"/>
    <p:sldId id="326" r:id="rId20"/>
    <p:sldId id="340" r:id="rId21"/>
    <p:sldId id="341" r:id="rId22"/>
    <p:sldId id="342" r:id="rId23"/>
    <p:sldId id="343" r:id="rId24"/>
    <p:sldId id="277"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28745D-6E98-401B-96C3-B7FE6B8C4334}" type="datetimeFigureOut">
              <a:rPr lang="en-NZ" smtClean="0"/>
              <a:pPr/>
              <a:t>16/04/2019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FEB9820-464C-4F7D-9153-BDE9308A30A2}" type="slidenum">
              <a:rPr lang="en-NZ" smtClean="0"/>
              <a:pPr/>
              <a:t>‹#›</a:t>
            </a:fld>
            <a:endParaRPr lang="en-NZ"/>
          </a:p>
        </p:txBody>
      </p:sp>
    </p:spTree>
    <p:extLst>
      <p:ext uri="{BB962C8B-B14F-4D97-AF65-F5344CB8AC3E}">
        <p14:creationId xmlns:p14="http://schemas.microsoft.com/office/powerpoint/2010/main" val="945160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8745D-6E98-401B-96C3-B7FE6B8C4334}" type="datetimeFigureOut">
              <a:rPr lang="en-NZ" smtClean="0"/>
              <a:pPr/>
              <a:t>16/04/2019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FEB9820-464C-4F7D-9153-BDE9308A30A2}" type="slidenum">
              <a:rPr lang="en-NZ" smtClean="0"/>
              <a:pPr/>
              <a:t>‹#›</a:t>
            </a:fld>
            <a:endParaRPr lang="en-NZ"/>
          </a:p>
        </p:txBody>
      </p:sp>
    </p:spTree>
    <p:extLst>
      <p:ext uri="{BB962C8B-B14F-4D97-AF65-F5344CB8AC3E}">
        <p14:creationId xmlns:p14="http://schemas.microsoft.com/office/powerpoint/2010/main" val="2250207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8745D-6E98-401B-96C3-B7FE6B8C4334}" type="datetimeFigureOut">
              <a:rPr lang="en-NZ" smtClean="0"/>
              <a:pPr/>
              <a:t>16/04/2019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FEB9820-464C-4F7D-9153-BDE9308A30A2}" type="slidenum">
              <a:rPr lang="en-NZ" smtClean="0"/>
              <a:pPr/>
              <a:t>‹#›</a:t>
            </a:fld>
            <a:endParaRPr lang="en-NZ"/>
          </a:p>
        </p:txBody>
      </p:sp>
    </p:spTree>
    <p:extLst>
      <p:ext uri="{BB962C8B-B14F-4D97-AF65-F5344CB8AC3E}">
        <p14:creationId xmlns:p14="http://schemas.microsoft.com/office/powerpoint/2010/main" val="3027994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8745D-6E98-401B-96C3-B7FE6B8C4334}" type="datetimeFigureOut">
              <a:rPr lang="en-NZ" smtClean="0"/>
              <a:pPr/>
              <a:t>16/04/2019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FEB9820-464C-4F7D-9153-BDE9308A30A2}" type="slidenum">
              <a:rPr lang="en-NZ" smtClean="0"/>
              <a:pPr/>
              <a:t>‹#›</a:t>
            </a:fld>
            <a:endParaRPr lang="en-NZ"/>
          </a:p>
        </p:txBody>
      </p:sp>
    </p:spTree>
    <p:extLst>
      <p:ext uri="{BB962C8B-B14F-4D97-AF65-F5344CB8AC3E}">
        <p14:creationId xmlns:p14="http://schemas.microsoft.com/office/powerpoint/2010/main" val="1250814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28745D-6E98-401B-96C3-B7FE6B8C4334}" type="datetimeFigureOut">
              <a:rPr lang="en-NZ" smtClean="0"/>
              <a:pPr/>
              <a:t>16/04/2019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FEB9820-464C-4F7D-9153-BDE9308A30A2}" type="slidenum">
              <a:rPr lang="en-NZ" smtClean="0"/>
              <a:pPr/>
              <a:t>‹#›</a:t>
            </a:fld>
            <a:endParaRPr lang="en-NZ"/>
          </a:p>
        </p:txBody>
      </p:sp>
    </p:spTree>
    <p:extLst>
      <p:ext uri="{BB962C8B-B14F-4D97-AF65-F5344CB8AC3E}">
        <p14:creationId xmlns:p14="http://schemas.microsoft.com/office/powerpoint/2010/main" val="809984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28745D-6E98-401B-96C3-B7FE6B8C4334}" type="datetimeFigureOut">
              <a:rPr lang="en-NZ" smtClean="0"/>
              <a:pPr/>
              <a:t>16/04/2019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FEB9820-464C-4F7D-9153-BDE9308A30A2}" type="slidenum">
              <a:rPr lang="en-NZ" smtClean="0"/>
              <a:pPr/>
              <a:t>‹#›</a:t>
            </a:fld>
            <a:endParaRPr lang="en-NZ"/>
          </a:p>
        </p:txBody>
      </p:sp>
    </p:spTree>
    <p:extLst>
      <p:ext uri="{BB962C8B-B14F-4D97-AF65-F5344CB8AC3E}">
        <p14:creationId xmlns:p14="http://schemas.microsoft.com/office/powerpoint/2010/main" val="964343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28745D-6E98-401B-96C3-B7FE6B8C4334}" type="datetimeFigureOut">
              <a:rPr lang="en-NZ" smtClean="0"/>
              <a:pPr/>
              <a:t>16/04/2019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FEB9820-464C-4F7D-9153-BDE9308A30A2}" type="slidenum">
              <a:rPr lang="en-NZ" smtClean="0"/>
              <a:pPr/>
              <a:t>‹#›</a:t>
            </a:fld>
            <a:endParaRPr lang="en-NZ"/>
          </a:p>
        </p:txBody>
      </p:sp>
    </p:spTree>
    <p:extLst>
      <p:ext uri="{BB962C8B-B14F-4D97-AF65-F5344CB8AC3E}">
        <p14:creationId xmlns:p14="http://schemas.microsoft.com/office/powerpoint/2010/main" val="4135254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28745D-6E98-401B-96C3-B7FE6B8C4334}" type="datetimeFigureOut">
              <a:rPr lang="en-NZ" smtClean="0"/>
              <a:pPr/>
              <a:t>16/04/2019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FEB9820-464C-4F7D-9153-BDE9308A30A2}" type="slidenum">
              <a:rPr lang="en-NZ" smtClean="0"/>
              <a:pPr/>
              <a:t>‹#›</a:t>
            </a:fld>
            <a:endParaRPr lang="en-NZ"/>
          </a:p>
        </p:txBody>
      </p:sp>
    </p:spTree>
    <p:extLst>
      <p:ext uri="{BB962C8B-B14F-4D97-AF65-F5344CB8AC3E}">
        <p14:creationId xmlns:p14="http://schemas.microsoft.com/office/powerpoint/2010/main" val="3682617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28745D-6E98-401B-96C3-B7FE6B8C4334}" type="datetimeFigureOut">
              <a:rPr lang="en-NZ" smtClean="0"/>
              <a:pPr/>
              <a:t>16/04/2019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FEB9820-464C-4F7D-9153-BDE9308A30A2}" type="slidenum">
              <a:rPr lang="en-NZ" smtClean="0"/>
              <a:pPr/>
              <a:t>‹#›</a:t>
            </a:fld>
            <a:endParaRPr lang="en-NZ"/>
          </a:p>
        </p:txBody>
      </p:sp>
    </p:spTree>
    <p:extLst>
      <p:ext uri="{BB962C8B-B14F-4D97-AF65-F5344CB8AC3E}">
        <p14:creationId xmlns:p14="http://schemas.microsoft.com/office/powerpoint/2010/main" val="1839320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8745D-6E98-401B-96C3-B7FE6B8C4334}" type="datetimeFigureOut">
              <a:rPr lang="en-NZ" smtClean="0"/>
              <a:pPr/>
              <a:t>16/04/2019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FEB9820-464C-4F7D-9153-BDE9308A30A2}" type="slidenum">
              <a:rPr lang="en-NZ" smtClean="0"/>
              <a:pPr/>
              <a:t>‹#›</a:t>
            </a:fld>
            <a:endParaRPr lang="en-NZ"/>
          </a:p>
        </p:txBody>
      </p:sp>
    </p:spTree>
    <p:extLst>
      <p:ext uri="{BB962C8B-B14F-4D97-AF65-F5344CB8AC3E}">
        <p14:creationId xmlns:p14="http://schemas.microsoft.com/office/powerpoint/2010/main" val="331843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8745D-6E98-401B-96C3-B7FE6B8C4334}" type="datetimeFigureOut">
              <a:rPr lang="en-NZ" smtClean="0"/>
              <a:pPr/>
              <a:t>16/04/2019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FEB9820-464C-4F7D-9153-BDE9308A30A2}" type="slidenum">
              <a:rPr lang="en-NZ" smtClean="0"/>
              <a:pPr/>
              <a:t>‹#›</a:t>
            </a:fld>
            <a:endParaRPr lang="en-NZ"/>
          </a:p>
        </p:txBody>
      </p:sp>
    </p:spTree>
    <p:extLst>
      <p:ext uri="{BB962C8B-B14F-4D97-AF65-F5344CB8AC3E}">
        <p14:creationId xmlns:p14="http://schemas.microsoft.com/office/powerpoint/2010/main" val="3202505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28745D-6E98-401B-96C3-B7FE6B8C4334}" type="datetimeFigureOut">
              <a:rPr lang="en-NZ" smtClean="0"/>
              <a:pPr/>
              <a:t>16/04/2019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B9820-464C-4F7D-9153-BDE9308A30A2}" type="slidenum">
              <a:rPr lang="en-NZ" smtClean="0"/>
              <a:pPr/>
              <a:t>‹#›</a:t>
            </a:fld>
            <a:endParaRPr lang="en-NZ"/>
          </a:p>
        </p:txBody>
      </p:sp>
    </p:spTree>
    <p:extLst>
      <p:ext uri="{BB962C8B-B14F-4D97-AF65-F5344CB8AC3E}">
        <p14:creationId xmlns:p14="http://schemas.microsoft.com/office/powerpoint/2010/main" val="23932476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8BBF76C-BE16-46AA-A84E-6854DC0663C6}"/>
              </a:ext>
            </a:extLst>
          </p:cNvPr>
          <p:cNvSpPr>
            <a:spLocks noGrp="1"/>
          </p:cNvSpPr>
          <p:nvPr>
            <p:ph idx="1"/>
          </p:nvPr>
        </p:nvSpPr>
        <p:spPr/>
        <p:txBody>
          <a:bodyPr>
            <a:normAutofit lnSpcReduction="10000"/>
          </a:bodyPr>
          <a:lstStyle/>
          <a:p>
            <a:r>
              <a:rPr lang="en-NZ" dirty="0"/>
              <a:t>Gentleness of Spirit </a:t>
            </a:r>
          </a:p>
          <a:p>
            <a:endParaRPr lang="en-NZ" dirty="0"/>
          </a:p>
          <a:p>
            <a:r>
              <a:rPr lang="en-NZ" dirty="0"/>
              <a:t>AM Sermon</a:t>
            </a:r>
          </a:p>
          <a:p>
            <a:endParaRPr lang="en-NZ" dirty="0"/>
          </a:p>
          <a:p>
            <a:r>
              <a:rPr lang="en-NZ" dirty="0"/>
              <a:t>Morningside Church of Christ</a:t>
            </a:r>
          </a:p>
          <a:p>
            <a:endParaRPr lang="en-NZ" dirty="0"/>
          </a:p>
          <a:p>
            <a:r>
              <a:rPr lang="en-NZ" dirty="0"/>
              <a:t>Sunday 2 December 2018</a:t>
            </a:r>
          </a:p>
          <a:p>
            <a:endParaRPr lang="en-NZ" dirty="0"/>
          </a:p>
          <a:p>
            <a:r>
              <a:rPr lang="en-NZ" dirty="0"/>
              <a:t>By John Staiger</a:t>
            </a:r>
          </a:p>
        </p:txBody>
      </p:sp>
    </p:spTree>
    <p:extLst>
      <p:ext uri="{BB962C8B-B14F-4D97-AF65-F5344CB8AC3E}">
        <p14:creationId xmlns:p14="http://schemas.microsoft.com/office/powerpoint/2010/main" val="2054103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Proverbs 15:1">
            <a:extLst>
              <a:ext uri="{FF2B5EF4-FFF2-40B4-BE49-F238E27FC236}">
                <a16:creationId xmlns="" xmlns:a16="http://schemas.microsoft.com/office/drawing/2014/main" id="{D2E92F7A-6909-4C95-A8E8-33AAD4C928E2}"/>
              </a:ext>
            </a:extLst>
          </p:cNvPr>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357758" y="480061"/>
            <a:ext cx="8428481" cy="267765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 xmlns:a16="http://schemas.microsoft.com/office/drawing/2014/main" id="{B4FD6D55-6BBF-4007-8C6A-FE191DBA9EDF}"/>
              </a:ext>
            </a:extLst>
          </p:cNvPr>
          <p:cNvSpPr/>
          <p:nvPr/>
        </p:nvSpPr>
        <p:spPr>
          <a:xfrm>
            <a:off x="357757" y="3286539"/>
            <a:ext cx="8428481" cy="3108543"/>
          </a:xfrm>
          <a:prstGeom prst="rect">
            <a:avLst/>
          </a:prstGeom>
        </p:spPr>
        <p:txBody>
          <a:bodyPr wrap="square">
            <a:spAutoFit/>
          </a:bodyPr>
          <a:lstStyle/>
          <a:p>
            <a:pPr algn="ctr"/>
            <a:r>
              <a:rPr lang="en-NZ" sz="2800" dirty="0"/>
              <a:t>Jesus’ anger was always:</a:t>
            </a:r>
          </a:p>
          <a:p>
            <a:pPr algn="ctr"/>
            <a:r>
              <a:rPr lang="en-NZ" sz="2800" dirty="0"/>
              <a:t>On the right grounds</a:t>
            </a:r>
          </a:p>
          <a:p>
            <a:pPr algn="ctr"/>
            <a:r>
              <a:rPr lang="en-NZ" sz="2800" dirty="0"/>
              <a:t>Against the right person</a:t>
            </a:r>
          </a:p>
          <a:p>
            <a:pPr algn="ctr"/>
            <a:r>
              <a:rPr lang="en-NZ" sz="2800" dirty="0"/>
              <a:t>In the right manner</a:t>
            </a:r>
          </a:p>
          <a:p>
            <a:pPr algn="ctr"/>
            <a:r>
              <a:rPr lang="en-NZ" sz="2800" dirty="0"/>
              <a:t>At the right moment</a:t>
            </a:r>
          </a:p>
          <a:p>
            <a:pPr algn="ctr"/>
            <a:r>
              <a:rPr lang="en-NZ" sz="2800" dirty="0"/>
              <a:t>For the right amount of time</a:t>
            </a:r>
          </a:p>
          <a:p>
            <a:pPr algn="ctr"/>
            <a:r>
              <a:rPr lang="en-NZ" sz="2800" dirty="0"/>
              <a:t>To the desired end…</a:t>
            </a:r>
          </a:p>
        </p:txBody>
      </p:sp>
    </p:spTree>
    <p:extLst>
      <p:ext uri="{BB962C8B-B14F-4D97-AF65-F5344CB8AC3E}">
        <p14:creationId xmlns:p14="http://schemas.microsoft.com/office/powerpoint/2010/main" val="2035254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Proverbs 15:1">
            <a:extLst>
              <a:ext uri="{FF2B5EF4-FFF2-40B4-BE49-F238E27FC236}">
                <a16:creationId xmlns="" xmlns:a16="http://schemas.microsoft.com/office/drawing/2014/main" id="{D2E92F7A-6909-4C95-A8E8-33AAD4C928E2}"/>
              </a:ext>
            </a:extLst>
          </p:cNvPr>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357758" y="480061"/>
            <a:ext cx="8428481" cy="267765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 xmlns:a16="http://schemas.microsoft.com/office/drawing/2014/main" id="{B4FD6D55-6BBF-4007-8C6A-FE191DBA9EDF}"/>
              </a:ext>
            </a:extLst>
          </p:cNvPr>
          <p:cNvSpPr/>
          <p:nvPr/>
        </p:nvSpPr>
        <p:spPr>
          <a:xfrm>
            <a:off x="357757" y="3286539"/>
            <a:ext cx="8428481" cy="1815882"/>
          </a:xfrm>
          <a:prstGeom prst="rect">
            <a:avLst/>
          </a:prstGeom>
        </p:spPr>
        <p:txBody>
          <a:bodyPr wrap="square">
            <a:spAutoFit/>
          </a:bodyPr>
          <a:lstStyle/>
          <a:p>
            <a:r>
              <a:rPr lang="en-NZ" sz="2800" dirty="0"/>
              <a:t>John 3:17</a:t>
            </a:r>
          </a:p>
          <a:p>
            <a:r>
              <a:rPr lang="en-NZ" sz="2800" b="1" baseline="30000" dirty="0"/>
              <a:t>17</a:t>
            </a:r>
            <a:r>
              <a:rPr lang="en-NZ" sz="2800" dirty="0"/>
              <a:t>For God did not send the Son into the world to judge the world, but that the world might be saved through Him. (NASB95)</a:t>
            </a:r>
          </a:p>
        </p:txBody>
      </p:sp>
    </p:spTree>
    <p:extLst>
      <p:ext uri="{BB962C8B-B14F-4D97-AF65-F5344CB8AC3E}">
        <p14:creationId xmlns:p14="http://schemas.microsoft.com/office/powerpoint/2010/main" val="4224570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 xmlns:a16="http://schemas.microsoft.com/office/drawing/2014/main" id="{B4FD6D55-6BBF-4007-8C6A-FE191DBA9EDF}"/>
              </a:ext>
            </a:extLst>
          </p:cNvPr>
          <p:cNvSpPr/>
          <p:nvPr/>
        </p:nvSpPr>
        <p:spPr>
          <a:xfrm>
            <a:off x="357757" y="3210848"/>
            <a:ext cx="8428481" cy="2431435"/>
          </a:xfrm>
          <a:prstGeom prst="rect">
            <a:avLst/>
          </a:prstGeom>
        </p:spPr>
        <p:txBody>
          <a:bodyPr wrap="square">
            <a:spAutoFit/>
          </a:bodyPr>
          <a:lstStyle/>
          <a:p>
            <a:pPr algn="ctr"/>
            <a:r>
              <a:rPr lang="en-NZ" sz="2800" dirty="0"/>
              <a:t>Jesus had no interest in stirring up emotions of hatred.</a:t>
            </a:r>
          </a:p>
          <a:p>
            <a:pPr algn="ctr"/>
            <a:r>
              <a:rPr lang="en-NZ" sz="2800" dirty="0"/>
              <a:t>He told Pilate:</a:t>
            </a:r>
          </a:p>
          <a:p>
            <a:r>
              <a:rPr lang="en-NZ" sz="2400" dirty="0"/>
              <a:t>John 18:36—</a:t>
            </a:r>
            <a:r>
              <a:rPr lang="en-NZ" sz="2400" b="1" baseline="30000" dirty="0"/>
              <a:t>36 </a:t>
            </a:r>
            <a:r>
              <a:rPr lang="en-NZ" sz="2400" dirty="0"/>
              <a:t>Jesus answered, “My kingdom is not of this world. If My kingdom were of this world, then My servants would be fighting so that I would not be handed over to the Jews; but as it is, My kingdom is not of this realm.” (NASB95)</a:t>
            </a:r>
          </a:p>
        </p:txBody>
      </p:sp>
      <p:pic>
        <p:nvPicPr>
          <p:cNvPr id="8" name="Picture 2" descr="Image result for Proverbs 15:1">
            <a:extLst>
              <a:ext uri="{FF2B5EF4-FFF2-40B4-BE49-F238E27FC236}">
                <a16:creationId xmlns="" xmlns:a16="http://schemas.microsoft.com/office/drawing/2014/main" id="{6FC9DB23-9F92-41A8-8132-3338F8AF389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758" y="480061"/>
            <a:ext cx="8428481" cy="2677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7974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 xmlns:a16="http://schemas.microsoft.com/office/drawing/2014/main" id="{FAAFF39A-41FC-440A-B071-968CA651267F}"/>
              </a:ext>
            </a:extLst>
          </p:cNvPr>
          <p:cNvSpPr>
            <a:spLocks noGrp="1"/>
          </p:cNvSpPr>
          <p:nvPr>
            <p:ph sz="half" idx="2"/>
          </p:nvPr>
        </p:nvSpPr>
        <p:spPr>
          <a:xfrm>
            <a:off x="490330" y="1825625"/>
            <a:ext cx="8203096" cy="4351338"/>
          </a:xfrm>
        </p:spPr>
        <p:txBody>
          <a:bodyPr>
            <a:normAutofit/>
          </a:bodyPr>
          <a:lstStyle/>
          <a:p>
            <a:pPr marL="0" indent="0" algn="ctr">
              <a:buNone/>
            </a:pPr>
            <a:r>
              <a:rPr lang="en-NZ" sz="4800" dirty="0"/>
              <a:t>Jesus presents the gentle in spirit as being blessed.</a:t>
            </a:r>
          </a:p>
        </p:txBody>
      </p:sp>
    </p:spTree>
    <p:extLst>
      <p:ext uri="{BB962C8B-B14F-4D97-AF65-F5344CB8AC3E}">
        <p14:creationId xmlns:p14="http://schemas.microsoft.com/office/powerpoint/2010/main" val="3217415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Image may contain: mountain, sky, outdoor, nature and water">
            <a:extLst>
              <a:ext uri="{FF2B5EF4-FFF2-40B4-BE49-F238E27FC236}">
                <a16:creationId xmlns="" xmlns:a16="http://schemas.microsoft.com/office/drawing/2014/main" id="{F2DE9B88-8120-43BE-A430-D86EB0764A47}"/>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41339" y="464806"/>
            <a:ext cx="8445764" cy="591313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 xmlns:a16="http://schemas.microsoft.com/office/drawing/2014/main" id="{9539C26C-F76C-4AFC-A2D9-660D261E72D7}"/>
              </a:ext>
            </a:extLst>
          </p:cNvPr>
          <p:cNvSpPr/>
          <p:nvPr/>
        </p:nvSpPr>
        <p:spPr>
          <a:xfrm>
            <a:off x="2557669" y="464806"/>
            <a:ext cx="5297557" cy="1200329"/>
          </a:xfrm>
          <a:prstGeom prst="rect">
            <a:avLst/>
          </a:prstGeom>
        </p:spPr>
        <p:txBody>
          <a:bodyPr wrap="square">
            <a:spAutoFit/>
          </a:bodyPr>
          <a:lstStyle/>
          <a:p>
            <a:r>
              <a:rPr lang="en-NZ" sz="2400" b="1" dirty="0"/>
              <a:t>Matthew 5:5</a:t>
            </a:r>
            <a:endParaRPr lang="en-NZ" sz="2400" dirty="0"/>
          </a:p>
          <a:p>
            <a:r>
              <a:rPr lang="en-NZ" sz="2400" dirty="0"/>
              <a:t>“Blessed are the </a:t>
            </a:r>
            <a:r>
              <a:rPr lang="en-NZ" sz="2400" b="1" dirty="0"/>
              <a:t>gentle</a:t>
            </a:r>
            <a:r>
              <a:rPr lang="en-NZ" sz="2400" dirty="0"/>
              <a:t>, for they shall inherit the earth. </a:t>
            </a:r>
            <a:r>
              <a:rPr lang="en-NZ" sz="1200" dirty="0"/>
              <a:t>(NASB95) </a:t>
            </a:r>
            <a:r>
              <a:rPr lang="en-NZ" sz="1200" dirty="0" err="1"/>
              <a:t>praeis</a:t>
            </a:r>
            <a:endParaRPr lang="en-NZ" sz="1200" dirty="0"/>
          </a:p>
        </p:txBody>
      </p:sp>
    </p:spTree>
    <p:extLst>
      <p:ext uri="{BB962C8B-B14F-4D97-AF65-F5344CB8AC3E}">
        <p14:creationId xmlns:p14="http://schemas.microsoft.com/office/powerpoint/2010/main" val="2288230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 xmlns:a16="http://schemas.microsoft.com/office/drawing/2014/main" id="{041BDD5D-954A-4AB6-8AD9-48D74873A829}"/>
              </a:ext>
            </a:extLst>
          </p:cNvPr>
          <p:cNvSpPr txBox="1">
            <a:spLocks/>
          </p:cNvSpPr>
          <p:nvPr/>
        </p:nvSpPr>
        <p:spPr>
          <a:xfrm>
            <a:off x="3922593" y="480060"/>
            <a:ext cx="4863648" cy="48208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NZ" dirty="0"/>
          </a:p>
          <a:p>
            <a:pPr marL="0" indent="0">
              <a:buNone/>
            </a:pPr>
            <a:r>
              <a:rPr lang="en-NZ" dirty="0"/>
              <a:t>The blessed child of God has— </a:t>
            </a:r>
          </a:p>
          <a:p>
            <a:pPr lvl="1"/>
            <a:r>
              <a:rPr lang="en-NZ" dirty="0"/>
              <a:t>Gentleness of spirit</a:t>
            </a:r>
          </a:p>
          <a:p>
            <a:pPr lvl="1"/>
            <a:r>
              <a:rPr lang="en-NZ" dirty="0"/>
              <a:t>Mildness of disposition</a:t>
            </a:r>
          </a:p>
          <a:p>
            <a:pPr lvl="1"/>
            <a:r>
              <a:rPr lang="en-NZ" dirty="0"/>
              <a:t>Meekness of temperament </a:t>
            </a:r>
          </a:p>
          <a:p>
            <a:pPr lvl="1"/>
            <a:endParaRPr lang="en-NZ" dirty="0"/>
          </a:p>
          <a:p>
            <a:r>
              <a:rPr lang="en-NZ" dirty="0"/>
              <a:t>Philippians 4:5—</a:t>
            </a:r>
            <a:r>
              <a:rPr lang="en-NZ" b="1" baseline="30000" dirty="0"/>
              <a:t>5</a:t>
            </a:r>
            <a:r>
              <a:rPr lang="en-NZ" dirty="0"/>
              <a:t>Let your gentle </a:t>
            </a:r>
            <a:r>
              <a:rPr lang="en-NZ" i="1" dirty="0"/>
              <a:t>spirit</a:t>
            </a:r>
            <a:r>
              <a:rPr lang="en-NZ" dirty="0"/>
              <a:t> be known to all men. The Lord is near. </a:t>
            </a:r>
            <a:r>
              <a:rPr lang="en-NZ" sz="1800" dirty="0"/>
              <a:t>(NASB95) </a:t>
            </a:r>
          </a:p>
          <a:p>
            <a:r>
              <a:rPr lang="en-NZ" sz="1800" dirty="0"/>
              <a:t>(</a:t>
            </a:r>
            <a:r>
              <a:rPr lang="en-NZ" sz="1800" dirty="0" err="1"/>
              <a:t>epieikes</a:t>
            </a:r>
            <a:r>
              <a:rPr lang="en-NZ" sz="1800" dirty="0"/>
              <a:t>—Forbearance)</a:t>
            </a:r>
          </a:p>
        </p:txBody>
      </p:sp>
      <p:pic>
        <p:nvPicPr>
          <p:cNvPr id="11" name="Picture 2" descr="Image may contain: mountain, sky, outdoor, nature and water">
            <a:extLst>
              <a:ext uri="{FF2B5EF4-FFF2-40B4-BE49-F238E27FC236}">
                <a16:creationId xmlns="" xmlns:a16="http://schemas.microsoft.com/office/drawing/2014/main" id="{AF277023-25C7-404C-83BF-9C5FDBBA8EE7}"/>
              </a:ext>
            </a:extLst>
          </p:cNvPr>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l="30793" r="26999"/>
          <a:stretch/>
        </p:blipFill>
        <p:spPr bwMode="auto">
          <a:xfrm>
            <a:off x="357759" y="448241"/>
            <a:ext cx="3564834" cy="591313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5F14FF5E-F731-4166-882F-66FA46BBB29F}"/>
              </a:ext>
            </a:extLst>
          </p:cNvPr>
          <p:cNvSpPr/>
          <p:nvPr/>
        </p:nvSpPr>
        <p:spPr>
          <a:xfrm>
            <a:off x="457200" y="496625"/>
            <a:ext cx="3465393" cy="1569660"/>
          </a:xfrm>
          <a:prstGeom prst="rect">
            <a:avLst/>
          </a:prstGeom>
        </p:spPr>
        <p:txBody>
          <a:bodyPr wrap="square">
            <a:spAutoFit/>
          </a:bodyPr>
          <a:lstStyle/>
          <a:p>
            <a:r>
              <a:rPr lang="en-NZ" sz="2400" b="1" dirty="0"/>
              <a:t>Matthew 5:5</a:t>
            </a:r>
            <a:endParaRPr lang="en-NZ" sz="2400" dirty="0"/>
          </a:p>
          <a:p>
            <a:r>
              <a:rPr lang="en-NZ" sz="2400" dirty="0"/>
              <a:t>“Blessed are the </a:t>
            </a:r>
            <a:r>
              <a:rPr lang="en-NZ" sz="2400" b="1" dirty="0"/>
              <a:t>gentle</a:t>
            </a:r>
            <a:r>
              <a:rPr lang="en-NZ" sz="2400" dirty="0"/>
              <a:t>, for they shall inherit the earth. </a:t>
            </a:r>
            <a:r>
              <a:rPr lang="en-NZ" sz="1600" dirty="0"/>
              <a:t>(NASB95) </a:t>
            </a:r>
            <a:r>
              <a:rPr lang="en-NZ" sz="1600" dirty="0" err="1"/>
              <a:t>praeis</a:t>
            </a:r>
            <a:endParaRPr lang="en-NZ" sz="1600" dirty="0"/>
          </a:p>
        </p:txBody>
      </p:sp>
    </p:spTree>
    <p:extLst>
      <p:ext uri="{BB962C8B-B14F-4D97-AF65-F5344CB8AC3E}">
        <p14:creationId xmlns:p14="http://schemas.microsoft.com/office/powerpoint/2010/main" val="207564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 xmlns:a16="http://schemas.microsoft.com/office/drawing/2014/main" id="{041BDD5D-954A-4AB6-8AD9-48D74873A829}"/>
              </a:ext>
            </a:extLst>
          </p:cNvPr>
          <p:cNvSpPr txBox="1">
            <a:spLocks/>
          </p:cNvSpPr>
          <p:nvPr/>
        </p:nvSpPr>
        <p:spPr>
          <a:xfrm>
            <a:off x="3922593" y="480059"/>
            <a:ext cx="4863648" cy="58813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NZ" sz="2400" dirty="0"/>
          </a:p>
          <a:p>
            <a:pPr marL="0" indent="0">
              <a:buNone/>
            </a:pPr>
            <a:r>
              <a:rPr lang="en-NZ" sz="2400" dirty="0"/>
              <a:t>The blessed child of God has—</a:t>
            </a:r>
          </a:p>
          <a:p>
            <a:pPr marL="0" indent="0">
              <a:buNone/>
            </a:pPr>
            <a:r>
              <a:rPr lang="en-NZ" sz="2400" dirty="0"/>
              <a:t>Come to terms with ‘The plague of Silent Anger’</a:t>
            </a:r>
          </a:p>
          <a:p>
            <a:pPr lvl="1"/>
            <a:r>
              <a:rPr lang="en-NZ" dirty="0"/>
              <a:t>Passive aggression </a:t>
            </a:r>
          </a:p>
          <a:p>
            <a:pPr lvl="1"/>
            <a:r>
              <a:rPr lang="en-NZ" dirty="0"/>
              <a:t>Unresolved issues</a:t>
            </a:r>
          </a:p>
          <a:p>
            <a:pPr lvl="1"/>
            <a:r>
              <a:rPr lang="en-NZ" dirty="0"/>
              <a:t>Hurt sitting below the surface</a:t>
            </a:r>
          </a:p>
          <a:p>
            <a:pPr lvl="1"/>
            <a:endParaRPr lang="en-NZ" dirty="0"/>
          </a:p>
          <a:p>
            <a:r>
              <a:rPr lang="en-NZ" sz="2400" dirty="0"/>
              <a:t>Titus 3:1-2</a:t>
            </a:r>
          </a:p>
          <a:p>
            <a:r>
              <a:rPr lang="en-NZ" sz="2400" b="1" baseline="30000" dirty="0"/>
              <a:t>1</a:t>
            </a:r>
            <a:r>
              <a:rPr lang="en-NZ" sz="2400" dirty="0"/>
              <a:t>Remind them to be subject to rulers, to authorities, to be obedient, to be ready for every good deed, </a:t>
            </a:r>
            <a:r>
              <a:rPr lang="en-NZ" sz="2400" b="1" baseline="30000" dirty="0"/>
              <a:t>2</a:t>
            </a:r>
            <a:r>
              <a:rPr lang="en-NZ" sz="2400" dirty="0"/>
              <a:t>to malign no one, to be peaceable, gentle, showing every consideration for all men. (NASB95)</a:t>
            </a:r>
          </a:p>
        </p:txBody>
      </p:sp>
      <p:pic>
        <p:nvPicPr>
          <p:cNvPr id="11" name="Picture 2" descr="Image may contain: mountain, sky, outdoor, nature and water">
            <a:extLst>
              <a:ext uri="{FF2B5EF4-FFF2-40B4-BE49-F238E27FC236}">
                <a16:creationId xmlns="" xmlns:a16="http://schemas.microsoft.com/office/drawing/2014/main" id="{AF277023-25C7-404C-83BF-9C5FDBBA8EE7}"/>
              </a:ext>
            </a:extLst>
          </p:cNvPr>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l="30793" r="26999"/>
          <a:stretch/>
        </p:blipFill>
        <p:spPr bwMode="auto">
          <a:xfrm>
            <a:off x="357759" y="448241"/>
            <a:ext cx="3564834" cy="591313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5F14FF5E-F731-4166-882F-66FA46BBB29F}"/>
              </a:ext>
            </a:extLst>
          </p:cNvPr>
          <p:cNvSpPr/>
          <p:nvPr/>
        </p:nvSpPr>
        <p:spPr>
          <a:xfrm>
            <a:off x="457200" y="496625"/>
            <a:ext cx="3465393" cy="1569660"/>
          </a:xfrm>
          <a:prstGeom prst="rect">
            <a:avLst/>
          </a:prstGeom>
        </p:spPr>
        <p:txBody>
          <a:bodyPr wrap="square">
            <a:spAutoFit/>
          </a:bodyPr>
          <a:lstStyle/>
          <a:p>
            <a:r>
              <a:rPr lang="en-NZ" sz="2400" b="1" dirty="0"/>
              <a:t>Matthew 5:5</a:t>
            </a:r>
            <a:endParaRPr lang="en-NZ" sz="2400" dirty="0"/>
          </a:p>
          <a:p>
            <a:r>
              <a:rPr lang="en-NZ" sz="2400" dirty="0"/>
              <a:t>“Blessed are the </a:t>
            </a:r>
            <a:r>
              <a:rPr lang="en-NZ" sz="2400" b="1" dirty="0"/>
              <a:t>gentle</a:t>
            </a:r>
            <a:r>
              <a:rPr lang="en-NZ" sz="2400" dirty="0"/>
              <a:t>, for they shall inherit the earth. </a:t>
            </a:r>
            <a:r>
              <a:rPr lang="en-NZ" sz="1600" dirty="0"/>
              <a:t>(NASB95) </a:t>
            </a:r>
            <a:r>
              <a:rPr lang="en-NZ" sz="1600" dirty="0" err="1"/>
              <a:t>praeis</a:t>
            </a:r>
            <a:endParaRPr lang="en-NZ" sz="1600" dirty="0"/>
          </a:p>
        </p:txBody>
      </p:sp>
    </p:spTree>
    <p:extLst>
      <p:ext uri="{BB962C8B-B14F-4D97-AF65-F5344CB8AC3E}">
        <p14:creationId xmlns:p14="http://schemas.microsoft.com/office/powerpoint/2010/main" val="1670575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 xmlns:a16="http://schemas.microsoft.com/office/drawing/2014/main" id="{041BDD5D-954A-4AB6-8AD9-48D74873A829}"/>
              </a:ext>
            </a:extLst>
          </p:cNvPr>
          <p:cNvSpPr txBox="1">
            <a:spLocks/>
          </p:cNvSpPr>
          <p:nvPr/>
        </p:nvSpPr>
        <p:spPr>
          <a:xfrm>
            <a:off x="3922593" y="480059"/>
            <a:ext cx="4863648" cy="589787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NZ" dirty="0"/>
          </a:p>
          <a:p>
            <a:pPr marL="0" indent="0">
              <a:buNone/>
            </a:pPr>
            <a:r>
              <a:rPr lang="en-NZ" sz="2600" dirty="0"/>
              <a:t>The blessed child of God has—</a:t>
            </a:r>
          </a:p>
          <a:p>
            <a:pPr marL="0" indent="0">
              <a:buNone/>
            </a:pPr>
            <a:r>
              <a:rPr lang="en-NZ" sz="2600" dirty="0"/>
              <a:t>That disposition of spirit that says:</a:t>
            </a:r>
          </a:p>
          <a:p>
            <a:pPr lvl="1"/>
            <a:r>
              <a:rPr lang="en-NZ" sz="2600" dirty="0"/>
              <a:t>“I accept God’s dealings with me as good, and therefore will accept them without disputing or resisting.”</a:t>
            </a:r>
          </a:p>
          <a:p>
            <a:pPr lvl="1"/>
            <a:endParaRPr lang="en-NZ" sz="2600" dirty="0"/>
          </a:p>
          <a:p>
            <a:pPr lvl="1"/>
            <a:r>
              <a:rPr lang="en-NZ" sz="2600" dirty="0"/>
              <a:t>Job told his wife: </a:t>
            </a:r>
          </a:p>
          <a:p>
            <a:pPr marL="457200" lvl="1" indent="0">
              <a:buNone/>
            </a:pPr>
            <a:r>
              <a:rPr lang="en-NZ" sz="2600" dirty="0"/>
              <a:t>	Job 2:10—</a:t>
            </a:r>
            <a:r>
              <a:rPr lang="en-NZ" sz="2600" b="1" baseline="30000" dirty="0"/>
              <a:t>10</a:t>
            </a:r>
            <a:r>
              <a:rPr lang="en-NZ" sz="2600" dirty="0"/>
              <a:t>…“Shall we 	indeed accept good from 	God and not accept 	adversity?” In all this Job 	did not sin with his lips. 	</a:t>
            </a:r>
            <a:r>
              <a:rPr lang="en-NZ" sz="1700" dirty="0"/>
              <a:t>(NASB95)</a:t>
            </a:r>
          </a:p>
        </p:txBody>
      </p:sp>
      <p:pic>
        <p:nvPicPr>
          <p:cNvPr id="11" name="Picture 2" descr="Image may contain: mountain, sky, outdoor, nature and water">
            <a:extLst>
              <a:ext uri="{FF2B5EF4-FFF2-40B4-BE49-F238E27FC236}">
                <a16:creationId xmlns="" xmlns:a16="http://schemas.microsoft.com/office/drawing/2014/main" id="{AF277023-25C7-404C-83BF-9C5FDBBA8EE7}"/>
              </a:ext>
            </a:extLst>
          </p:cNvPr>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l="30793" r="26999"/>
          <a:stretch/>
        </p:blipFill>
        <p:spPr bwMode="auto">
          <a:xfrm>
            <a:off x="357759" y="448241"/>
            <a:ext cx="3564834" cy="591313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5F14FF5E-F731-4166-882F-66FA46BBB29F}"/>
              </a:ext>
            </a:extLst>
          </p:cNvPr>
          <p:cNvSpPr/>
          <p:nvPr/>
        </p:nvSpPr>
        <p:spPr>
          <a:xfrm>
            <a:off x="457200" y="496625"/>
            <a:ext cx="3465393" cy="1569660"/>
          </a:xfrm>
          <a:prstGeom prst="rect">
            <a:avLst/>
          </a:prstGeom>
        </p:spPr>
        <p:txBody>
          <a:bodyPr wrap="square">
            <a:spAutoFit/>
          </a:bodyPr>
          <a:lstStyle/>
          <a:p>
            <a:r>
              <a:rPr lang="en-NZ" sz="2400" b="1" dirty="0"/>
              <a:t>Matthew 5:5</a:t>
            </a:r>
            <a:endParaRPr lang="en-NZ" sz="2400" dirty="0"/>
          </a:p>
          <a:p>
            <a:r>
              <a:rPr lang="en-NZ" sz="2400" dirty="0"/>
              <a:t>“Blessed are the </a:t>
            </a:r>
            <a:r>
              <a:rPr lang="en-NZ" sz="2400" b="1" dirty="0"/>
              <a:t>gentle</a:t>
            </a:r>
            <a:r>
              <a:rPr lang="en-NZ" sz="2400" dirty="0"/>
              <a:t>, for they shall inherit the earth. </a:t>
            </a:r>
            <a:r>
              <a:rPr lang="en-NZ" sz="1600" dirty="0"/>
              <a:t>(NASB95) </a:t>
            </a:r>
            <a:r>
              <a:rPr lang="en-NZ" sz="1600" dirty="0" err="1"/>
              <a:t>praeis</a:t>
            </a:r>
            <a:endParaRPr lang="en-NZ" sz="1600" dirty="0"/>
          </a:p>
        </p:txBody>
      </p:sp>
    </p:spTree>
    <p:extLst>
      <p:ext uri="{BB962C8B-B14F-4D97-AF65-F5344CB8AC3E}">
        <p14:creationId xmlns:p14="http://schemas.microsoft.com/office/powerpoint/2010/main" val="1150507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 xmlns:a16="http://schemas.microsoft.com/office/drawing/2014/main" id="{041BDD5D-954A-4AB6-8AD9-48D74873A829}"/>
              </a:ext>
            </a:extLst>
          </p:cNvPr>
          <p:cNvSpPr txBox="1">
            <a:spLocks/>
          </p:cNvSpPr>
          <p:nvPr/>
        </p:nvSpPr>
        <p:spPr>
          <a:xfrm>
            <a:off x="3922593" y="480059"/>
            <a:ext cx="4863648" cy="58978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NZ" dirty="0"/>
          </a:p>
          <a:p>
            <a:pPr marL="0" indent="0">
              <a:buNone/>
            </a:pPr>
            <a:r>
              <a:rPr lang="en-NZ" sz="2600" dirty="0"/>
              <a:t>The blessed child of God has—</a:t>
            </a:r>
          </a:p>
          <a:p>
            <a:pPr marL="0" indent="0">
              <a:buNone/>
            </a:pPr>
            <a:r>
              <a:rPr lang="en-NZ" sz="2600" dirty="0"/>
              <a:t>Accepted that the physical world without must be ruled by the spiritual world within:</a:t>
            </a:r>
          </a:p>
          <a:p>
            <a:pPr marL="0" indent="0">
              <a:buNone/>
            </a:pPr>
            <a:r>
              <a:rPr lang="en-NZ" sz="2600" dirty="0"/>
              <a:t> </a:t>
            </a:r>
          </a:p>
          <a:p>
            <a:pPr marL="0" indent="0">
              <a:buNone/>
            </a:pPr>
            <a:r>
              <a:rPr lang="en-NZ" sz="2400" dirty="0"/>
              <a:t>1 Timothy 6:11—</a:t>
            </a:r>
            <a:r>
              <a:rPr lang="en-NZ" sz="2400" b="1" baseline="30000" dirty="0"/>
              <a:t>10</a:t>
            </a:r>
            <a:r>
              <a:rPr lang="en-NZ" sz="2400" dirty="0"/>
              <a:t>For the love of money is a root of all sorts of evil, and some by longing for it have wandered away from the faith and pierced themselves with many griefs. </a:t>
            </a:r>
            <a:r>
              <a:rPr lang="en-NZ" sz="2400" b="1" baseline="30000" dirty="0"/>
              <a:t>11</a:t>
            </a:r>
            <a:r>
              <a:rPr lang="en-NZ" sz="2400" dirty="0"/>
              <a:t>But flee from these things, you man of God, and pursue righteousness, godliness, faith, love, perseverance </a:t>
            </a:r>
            <a:r>
              <a:rPr lang="en-NZ" sz="2400" i="1" dirty="0"/>
              <a:t>and</a:t>
            </a:r>
            <a:r>
              <a:rPr lang="en-NZ" sz="2400" dirty="0"/>
              <a:t> gentleness. </a:t>
            </a:r>
            <a:r>
              <a:rPr lang="en-NZ" sz="1600" dirty="0"/>
              <a:t>(NASB95) (</a:t>
            </a:r>
            <a:r>
              <a:rPr lang="en-NZ" sz="1600" dirty="0" err="1"/>
              <a:t>praupathian</a:t>
            </a:r>
            <a:r>
              <a:rPr lang="en-NZ" sz="1600" dirty="0"/>
              <a:t>)</a:t>
            </a:r>
            <a:endParaRPr lang="en-NZ" sz="2600" dirty="0"/>
          </a:p>
          <a:p>
            <a:pPr marL="0" indent="0">
              <a:buNone/>
            </a:pPr>
            <a:endParaRPr lang="en-NZ" sz="2600" dirty="0"/>
          </a:p>
        </p:txBody>
      </p:sp>
      <p:pic>
        <p:nvPicPr>
          <p:cNvPr id="11" name="Picture 2" descr="Image may contain: mountain, sky, outdoor, nature and water">
            <a:extLst>
              <a:ext uri="{FF2B5EF4-FFF2-40B4-BE49-F238E27FC236}">
                <a16:creationId xmlns="" xmlns:a16="http://schemas.microsoft.com/office/drawing/2014/main" id="{AF277023-25C7-404C-83BF-9C5FDBBA8EE7}"/>
              </a:ext>
            </a:extLst>
          </p:cNvPr>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l="30793" r="26999"/>
          <a:stretch/>
        </p:blipFill>
        <p:spPr bwMode="auto">
          <a:xfrm>
            <a:off x="357759" y="448241"/>
            <a:ext cx="3564834" cy="591313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5F14FF5E-F731-4166-882F-66FA46BBB29F}"/>
              </a:ext>
            </a:extLst>
          </p:cNvPr>
          <p:cNvSpPr/>
          <p:nvPr/>
        </p:nvSpPr>
        <p:spPr>
          <a:xfrm>
            <a:off x="457200" y="496625"/>
            <a:ext cx="3465393" cy="1569660"/>
          </a:xfrm>
          <a:prstGeom prst="rect">
            <a:avLst/>
          </a:prstGeom>
        </p:spPr>
        <p:txBody>
          <a:bodyPr wrap="square">
            <a:spAutoFit/>
          </a:bodyPr>
          <a:lstStyle/>
          <a:p>
            <a:r>
              <a:rPr lang="en-NZ" sz="2400" b="1" dirty="0"/>
              <a:t>Matthew 5:5</a:t>
            </a:r>
            <a:endParaRPr lang="en-NZ" sz="2400" dirty="0"/>
          </a:p>
          <a:p>
            <a:r>
              <a:rPr lang="en-NZ" sz="2400" dirty="0"/>
              <a:t>“Blessed are the </a:t>
            </a:r>
            <a:r>
              <a:rPr lang="en-NZ" sz="2400" b="1" dirty="0"/>
              <a:t>gentle</a:t>
            </a:r>
            <a:r>
              <a:rPr lang="en-NZ" sz="2400" dirty="0"/>
              <a:t>, for they shall inherit the earth. </a:t>
            </a:r>
            <a:r>
              <a:rPr lang="en-NZ" sz="1600" dirty="0"/>
              <a:t>(NASB95) </a:t>
            </a:r>
            <a:r>
              <a:rPr lang="en-NZ" sz="1600" dirty="0" err="1"/>
              <a:t>praeis</a:t>
            </a:r>
            <a:endParaRPr lang="en-NZ" sz="1600" dirty="0"/>
          </a:p>
        </p:txBody>
      </p:sp>
    </p:spTree>
    <p:extLst>
      <p:ext uri="{BB962C8B-B14F-4D97-AF65-F5344CB8AC3E}">
        <p14:creationId xmlns:p14="http://schemas.microsoft.com/office/powerpoint/2010/main" val="4048476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http://enrichmentjournal.ag.org/images/201301_images/300/201301_068_Lets_art.jpg">
            <a:extLst>
              <a:ext uri="{FF2B5EF4-FFF2-40B4-BE49-F238E27FC236}">
                <a16:creationId xmlns="" xmlns:a16="http://schemas.microsoft.com/office/drawing/2014/main" id="{289CBA42-D750-4652-9829-3EBE8082808C}"/>
              </a:ext>
            </a:extLst>
          </p:cNvPr>
          <p:cNvPicPr>
            <a:picLocks noGrp="1" noChangeAspect="1" noChangeArrowheads="1"/>
          </p:cNvPicPr>
          <p:nvPr>
            <p:ph sz="half" idx="1"/>
          </p:nvPr>
        </p:nvPicPr>
        <p:blipFill rotWithShape="1">
          <a:blip r:embed="rId2" cstate="print">
            <a:extLst>
              <a:ext uri="{28A0092B-C50C-407E-A947-70E740481C1C}">
                <a14:useLocalDpi xmlns:a14="http://schemas.microsoft.com/office/drawing/2010/main" val="0"/>
              </a:ext>
            </a:extLst>
          </a:blip>
          <a:srcRect l="8369" r="12426"/>
          <a:stretch/>
        </p:blipFill>
        <p:spPr bwMode="auto">
          <a:xfrm>
            <a:off x="357759" y="480060"/>
            <a:ext cx="4214242" cy="589788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a:extLst>
              <a:ext uri="{FF2B5EF4-FFF2-40B4-BE49-F238E27FC236}">
                <a16:creationId xmlns="" xmlns:a16="http://schemas.microsoft.com/office/drawing/2014/main" id="{9020D932-9BD1-42AC-8392-68067CF713A9}"/>
              </a:ext>
            </a:extLst>
          </p:cNvPr>
          <p:cNvSpPr txBox="1">
            <a:spLocks/>
          </p:cNvSpPr>
          <p:nvPr/>
        </p:nvSpPr>
        <p:spPr>
          <a:xfrm>
            <a:off x="4664765" y="480059"/>
            <a:ext cx="4121476" cy="58978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NZ" dirty="0"/>
          </a:p>
          <a:p>
            <a:pPr marL="0" indent="0">
              <a:buNone/>
            </a:pPr>
            <a:r>
              <a:rPr lang="en-NZ" sz="2600" dirty="0"/>
              <a:t>You can’t fake it for too long—</a:t>
            </a:r>
          </a:p>
          <a:p>
            <a:pPr marL="0" indent="0">
              <a:buNone/>
            </a:pPr>
            <a:r>
              <a:rPr lang="en-NZ" sz="2600" dirty="0"/>
              <a:t>It shows in our ability to get along with others</a:t>
            </a:r>
          </a:p>
          <a:p>
            <a:r>
              <a:rPr lang="en-NZ" sz="2400" dirty="0"/>
              <a:t>Ephesians 4:2</a:t>
            </a:r>
            <a:br>
              <a:rPr lang="en-NZ" sz="2400" dirty="0"/>
            </a:br>
            <a:r>
              <a:rPr lang="en-NZ" sz="2400" b="1" dirty="0"/>
              <a:t>with all humility and gentleness</a:t>
            </a:r>
            <a:r>
              <a:rPr lang="en-NZ" sz="2400" dirty="0"/>
              <a:t>, with patience, bearing with one another in love, </a:t>
            </a:r>
            <a:r>
              <a:rPr lang="en-NZ" sz="1600" dirty="0"/>
              <a:t>(ESV) </a:t>
            </a:r>
          </a:p>
          <a:p>
            <a:r>
              <a:rPr lang="en-NZ" sz="1600" dirty="0"/>
              <a:t>(</a:t>
            </a:r>
            <a:r>
              <a:rPr lang="en-NZ" sz="1600" dirty="0" err="1"/>
              <a:t>prautetos</a:t>
            </a:r>
            <a:r>
              <a:rPr lang="en-NZ" sz="1600" dirty="0"/>
              <a:t>)</a:t>
            </a:r>
          </a:p>
          <a:p>
            <a:pPr marL="0" indent="0">
              <a:buNone/>
            </a:pPr>
            <a:endParaRPr lang="en-NZ" sz="2600" dirty="0"/>
          </a:p>
          <a:p>
            <a:pPr marL="0" indent="0">
              <a:buNone/>
            </a:pPr>
            <a:endParaRPr lang="en-NZ" sz="2600" dirty="0"/>
          </a:p>
        </p:txBody>
      </p:sp>
    </p:spTree>
    <p:extLst>
      <p:ext uri="{BB962C8B-B14F-4D97-AF65-F5344CB8AC3E}">
        <p14:creationId xmlns:p14="http://schemas.microsoft.com/office/powerpoint/2010/main" val="1321738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821FB7-5E78-4087-B059-6D8030E7DB03}"/>
              </a:ext>
            </a:extLst>
          </p:cNvPr>
          <p:cNvSpPr>
            <a:spLocks noGrp="1"/>
          </p:cNvSpPr>
          <p:nvPr>
            <p:ph type="ctrTitle"/>
          </p:nvPr>
        </p:nvSpPr>
        <p:spPr/>
        <p:txBody>
          <a:bodyPr/>
          <a:lstStyle/>
          <a:p>
            <a:r>
              <a:rPr lang="en-NZ" dirty="0"/>
              <a:t>Gentleness of Spirit</a:t>
            </a:r>
          </a:p>
        </p:txBody>
      </p:sp>
      <p:sp>
        <p:nvSpPr>
          <p:cNvPr id="3" name="Subtitle 2">
            <a:extLst>
              <a:ext uri="{FF2B5EF4-FFF2-40B4-BE49-F238E27FC236}">
                <a16:creationId xmlns="" xmlns:a16="http://schemas.microsoft.com/office/drawing/2014/main" id="{D23B7CFE-7FCB-495A-AAB2-370AE60DAD60}"/>
              </a:ext>
            </a:extLst>
          </p:cNvPr>
          <p:cNvSpPr>
            <a:spLocks noGrp="1"/>
          </p:cNvSpPr>
          <p:nvPr>
            <p:ph type="subTitle" idx="1"/>
          </p:nvPr>
        </p:nvSpPr>
        <p:spPr/>
        <p:txBody>
          <a:bodyPr/>
          <a:lstStyle/>
          <a:p>
            <a:endParaRPr lang="en-NZ"/>
          </a:p>
        </p:txBody>
      </p:sp>
    </p:spTree>
    <p:extLst>
      <p:ext uri="{BB962C8B-B14F-4D97-AF65-F5344CB8AC3E}">
        <p14:creationId xmlns:p14="http://schemas.microsoft.com/office/powerpoint/2010/main" val="30389597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http://enrichmentjournal.ag.org/images/201301_images/300/201301_068_Lets_art.jpg">
            <a:extLst>
              <a:ext uri="{FF2B5EF4-FFF2-40B4-BE49-F238E27FC236}">
                <a16:creationId xmlns="" xmlns:a16="http://schemas.microsoft.com/office/drawing/2014/main" id="{289CBA42-D750-4652-9829-3EBE8082808C}"/>
              </a:ext>
            </a:extLst>
          </p:cNvPr>
          <p:cNvPicPr>
            <a:picLocks noGrp="1" noChangeAspect="1" noChangeArrowheads="1"/>
          </p:cNvPicPr>
          <p:nvPr>
            <p:ph sz="half" idx="1"/>
          </p:nvPr>
        </p:nvPicPr>
        <p:blipFill rotWithShape="1">
          <a:blip r:embed="rId2" cstate="print">
            <a:extLst>
              <a:ext uri="{28A0092B-C50C-407E-A947-70E740481C1C}">
                <a14:useLocalDpi xmlns:a14="http://schemas.microsoft.com/office/drawing/2010/main" val="0"/>
              </a:ext>
            </a:extLst>
          </a:blip>
          <a:srcRect l="8369" r="12426"/>
          <a:stretch/>
        </p:blipFill>
        <p:spPr bwMode="auto">
          <a:xfrm>
            <a:off x="357759" y="480060"/>
            <a:ext cx="4214242" cy="589788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a:extLst>
              <a:ext uri="{FF2B5EF4-FFF2-40B4-BE49-F238E27FC236}">
                <a16:creationId xmlns="" xmlns:a16="http://schemas.microsoft.com/office/drawing/2014/main" id="{9020D932-9BD1-42AC-8392-68067CF713A9}"/>
              </a:ext>
            </a:extLst>
          </p:cNvPr>
          <p:cNvSpPr txBox="1">
            <a:spLocks/>
          </p:cNvSpPr>
          <p:nvPr/>
        </p:nvSpPr>
        <p:spPr>
          <a:xfrm>
            <a:off x="4664765" y="480059"/>
            <a:ext cx="4121476" cy="589787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NZ" dirty="0"/>
          </a:p>
          <a:p>
            <a:pPr marL="0" indent="0">
              <a:buNone/>
            </a:pPr>
            <a:r>
              <a:rPr lang="en-NZ" sz="2600" dirty="0"/>
              <a:t>You can’t fake it for too long—</a:t>
            </a:r>
          </a:p>
          <a:p>
            <a:pPr marL="0" indent="0">
              <a:buNone/>
            </a:pPr>
            <a:r>
              <a:rPr lang="en-NZ" sz="2600" dirty="0"/>
              <a:t>It shows in how we react to those who oppose you:</a:t>
            </a:r>
          </a:p>
          <a:p>
            <a:pPr marL="0" indent="0">
              <a:buNone/>
            </a:pPr>
            <a:endParaRPr lang="en-NZ" sz="2600" dirty="0"/>
          </a:p>
          <a:p>
            <a:pPr marL="0" indent="0">
              <a:buNone/>
            </a:pPr>
            <a:r>
              <a:rPr lang="en-NZ" sz="2400" dirty="0"/>
              <a:t>2 Timothy 2:24-25—</a:t>
            </a:r>
            <a:r>
              <a:rPr lang="en-NZ" sz="2400" baseline="30000" dirty="0"/>
              <a:t> </a:t>
            </a:r>
            <a:r>
              <a:rPr lang="en-NZ" sz="2400" dirty="0"/>
              <a:t>And the Lord’s servant must not be quarrelsome but kind to everyone, able to teach, patiently enduring evil, </a:t>
            </a:r>
            <a:r>
              <a:rPr lang="en-NZ" sz="2400" baseline="30000" dirty="0"/>
              <a:t>25</a:t>
            </a:r>
            <a:r>
              <a:rPr lang="en-NZ" sz="2400" b="1" dirty="0"/>
              <a:t>correcting his opponents with gentleness.</a:t>
            </a:r>
            <a:r>
              <a:rPr lang="en-NZ" sz="2400" dirty="0"/>
              <a:t> God may perhaps grant them repentance leading to a knowledge of the truth (ESV)</a:t>
            </a:r>
          </a:p>
          <a:p>
            <a:pPr marL="0" indent="0">
              <a:buNone/>
            </a:pPr>
            <a:endParaRPr lang="en-NZ" sz="2600" dirty="0"/>
          </a:p>
          <a:p>
            <a:pPr marL="0" indent="0">
              <a:buNone/>
            </a:pPr>
            <a:endParaRPr lang="en-NZ" sz="2600" dirty="0"/>
          </a:p>
        </p:txBody>
      </p:sp>
    </p:spTree>
    <p:extLst>
      <p:ext uri="{BB962C8B-B14F-4D97-AF65-F5344CB8AC3E}">
        <p14:creationId xmlns:p14="http://schemas.microsoft.com/office/powerpoint/2010/main" val="635396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http://enrichmentjournal.ag.org/images/201301_images/300/201301_068_Lets_art.jpg">
            <a:extLst>
              <a:ext uri="{FF2B5EF4-FFF2-40B4-BE49-F238E27FC236}">
                <a16:creationId xmlns="" xmlns:a16="http://schemas.microsoft.com/office/drawing/2014/main" id="{289CBA42-D750-4652-9829-3EBE8082808C}"/>
              </a:ext>
            </a:extLst>
          </p:cNvPr>
          <p:cNvPicPr>
            <a:picLocks noGrp="1" noChangeAspect="1" noChangeArrowheads="1"/>
          </p:cNvPicPr>
          <p:nvPr>
            <p:ph sz="half" idx="1"/>
          </p:nvPr>
        </p:nvPicPr>
        <p:blipFill rotWithShape="1">
          <a:blip r:embed="rId2" cstate="print">
            <a:extLst>
              <a:ext uri="{28A0092B-C50C-407E-A947-70E740481C1C}">
                <a14:useLocalDpi xmlns:a14="http://schemas.microsoft.com/office/drawing/2010/main" val="0"/>
              </a:ext>
            </a:extLst>
          </a:blip>
          <a:srcRect l="8369" r="12426"/>
          <a:stretch/>
        </p:blipFill>
        <p:spPr bwMode="auto">
          <a:xfrm>
            <a:off x="357759" y="480060"/>
            <a:ext cx="4214242" cy="589788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a:extLst>
              <a:ext uri="{FF2B5EF4-FFF2-40B4-BE49-F238E27FC236}">
                <a16:creationId xmlns="" xmlns:a16="http://schemas.microsoft.com/office/drawing/2014/main" id="{9020D932-9BD1-42AC-8392-68067CF713A9}"/>
              </a:ext>
            </a:extLst>
          </p:cNvPr>
          <p:cNvSpPr txBox="1">
            <a:spLocks/>
          </p:cNvSpPr>
          <p:nvPr/>
        </p:nvSpPr>
        <p:spPr>
          <a:xfrm>
            <a:off x="4664765" y="480059"/>
            <a:ext cx="4121476" cy="58978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NZ" dirty="0"/>
          </a:p>
          <a:p>
            <a:pPr marL="0" indent="0">
              <a:buNone/>
            </a:pPr>
            <a:r>
              <a:rPr lang="en-NZ" sz="2600" dirty="0"/>
              <a:t>You can’t fake it for too long—</a:t>
            </a:r>
          </a:p>
          <a:p>
            <a:pPr marL="0" indent="0">
              <a:buNone/>
            </a:pPr>
            <a:r>
              <a:rPr lang="en-NZ" sz="2600" dirty="0"/>
              <a:t>It shows his level of godly wisdom:</a:t>
            </a:r>
          </a:p>
          <a:p>
            <a:pPr marL="0" indent="0">
              <a:buNone/>
            </a:pPr>
            <a:endParaRPr lang="en-NZ" sz="2600" dirty="0"/>
          </a:p>
          <a:p>
            <a:pPr marL="0" indent="0">
              <a:buNone/>
            </a:pPr>
            <a:r>
              <a:rPr lang="en-NZ" sz="2400" b="1" dirty="0"/>
              <a:t>James 3:13—</a:t>
            </a:r>
            <a:r>
              <a:rPr lang="en-NZ" sz="2400" dirty="0"/>
              <a:t>Who among you is wise and understanding? Let him show by his good behaviour his deeds in the </a:t>
            </a:r>
            <a:r>
              <a:rPr lang="en-NZ" sz="2400" b="1" dirty="0"/>
              <a:t>gentleness of wisdom</a:t>
            </a:r>
            <a:r>
              <a:rPr lang="en-NZ" sz="2400" dirty="0"/>
              <a:t>. </a:t>
            </a:r>
            <a:r>
              <a:rPr lang="en-NZ" sz="1400" dirty="0"/>
              <a:t>(NASB95) (</a:t>
            </a:r>
            <a:r>
              <a:rPr lang="en-NZ" sz="1400" dirty="0" err="1"/>
              <a:t>prauteti</a:t>
            </a:r>
            <a:r>
              <a:rPr lang="en-NZ" sz="1400" dirty="0"/>
              <a:t>)</a:t>
            </a:r>
          </a:p>
          <a:p>
            <a:pPr marL="0" indent="0">
              <a:buNone/>
            </a:pPr>
            <a:endParaRPr lang="en-NZ" sz="2600" dirty="0"/>
          </a:p>
          <a:p>
            <a:pPr marL="0" indent="0">
              <a:buNone/>
            </a:pPr>
            <a:endParaRPr lang="en-NZ" sz="2600" dirty="0"/>
          </a:p>
        </p:txBody>
      </p:sp>
    </p:spTree>
    <p:extLst>
      <p:ext uri="{BB962C8B-B14F-4D97-AF65-F5344CB8AC3E}">
        <p14:creationId xmlns:p14="http://schemas.microsoft.com/office/powerpoint/2010/main" val="2333719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http://enrichmentjournal.ag.org/images/201301_images/300/201301_068_Lets_art.jpg">
            <a:extLst>
              <a:ext uri="{FF2B5EF4-FFF2-40B4-BE49-F238E27FC236}">
                <a16:creationId xmlns="" xmlns:a16="http://schemas.microsoft.com/office/drawing/2014/main" id="{289CBA42-D750-4652-9829-3EBE8082808C}"/>
              </a:ext>
            </a:extLst>
          </p:cNvPr>
          <p:cNvPicPr>
            <a:picLocks noGrp="1" noChangeAspect="1" noChangeArrowheads="1"/>
          </p:cNvPicPr>
          <p:nvPr>
            <p:ph sz="half" idx="1"/>
          </p:nvPr>
        </p:nvPicPr>
        <p:blipFill rotWithShape="1">
          <a:blip r:embed="rId2" cstate="print">
            <a:extLst>
              <a:ext uri="{28A0092B-C50C-407E-A947-70E740481C1C}">
                <a14:useLocalDpi xmlns:a14="http://schemas.microsoft.com/office/drawing/2010/main" val="0"/>
              </a:ext>
            </a:extLst>
          </a:blip>
          <a:srcRect l="8369" r="12426"/>
          <a:stretch/>
        </p:blipFill>
        <p:spPr bwMode="auto">
          <a:xfrm>
            <a:off x="357759" y="480060"/>
            <a:ext cx="4214242" cy="589788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a:extLst>
              <a:ext uri="{FF2B5EF4-FFF2-40B4-BE49-F238E27FC236}">
                <a16:creationId xmlns="" xmlns:a16="http://schemas.microsoft.com/office/drawing/2014/main" id="{9020D932-9BD1-42AC-8392-68067CF713A9}"/>
              </a:ext>
            </a:extLst>
          </p:cNvPr>
          <p:cNvSpPr txBox="1">
            <a:spLocks/>
          </p:cNvSpPr>
          <p:nvPr/>
        </p:nvSpPr>
        <p:spPr>
          <a:xfrm>
            <a:off x="4664765" y="480059"/>
            <a:ext cx="4121476" cy="589787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NZ" dirty="0"/>
          </a:p>
          <a:p>
            <a:pPr marL="0" indent="0">
              <a:buNone/>
            </a:pPr>
            <a:r>
              <a:rPr lang="en-NZ" sz="2600" dirty="0"/>
              <a:t>You can’t fake it for too long—</a:t>
            </a:r>
          </a:p>
          <a:p>
            <a:pPr marL="0" indent="0">
              <a:buNone/>
            </a:pPr>
            <a:r>
              <a:rPr lang="en-NZ" sz="2600" dirty="0"/>
              <a:t>It shows on the outside:</a:t>
            </a:r>
          </a:p>
          <a:p>
            <a:pPr marL="0" indent="0">
              <a:buNone/>
            </a:pPr>
            <a:endParaRPr lang="en-NZ" sz="2600" dirty="0"/>
          </a:p>
          <a:p>
            <a:pPr marL="0" indent="0">
              <a:buNone/>
            </a:pPr>
            <a:r>
              <a:rPr lang="en-NZ" sz="2400" dirty="0"/>
              <a:t>1 Peter 3:3-4</a:t>
            </a:r>
            <a:br>
              <a:rPr lang="en-NZ" sz="2400" dirty="0"/>
            </a:br>
            <a:r>
              <a:rPr lang="en-NZ" sz="2400" dirty="0"/>
              <a:t>Do not let your adorning be external—the braiding of hair and the putting on of gold jewellery, or the clothing you wear— </a:t>
            </a:r>
            <a:r>
              <a:rPr lang="en-NZ" sz="2400" baseline="30000" dirty="0"/>
              <a:t>4</a:t>
            </a:r>
            <a:r>
              <a:rPr lang="en-NZ" sz="2400" dirty="0"/>
              <a:t>but let your adorning be the hidden person of the heart with the imperishable beauty of a </a:t>
            </a:r>
            <a:r>
              <a:rPr lang="en-NZ" sz="2400" b="1" dirty="0"/>
              <a:t>gentle and quiet spirit</a:t>
            </a:r>
            <a:r>
              <a:rPr lang="en-NZ" sz="2400" dirty="0"/>
              <a:t>, which in God’s sight is very precious. (ESV)</a:t>
            </a:r>
          </a:p>
          <a:p>
            <a:pPr marL="0" indent="0">
              <a:buNone/>
            </a:pPr>
            <a:endParaRPr lang="en-NZ" sz="2600" dirty="0"/>
          </a:p>
          <a:p>
            <a:pPr marL="0" indent="0">
              <a:buNone/>
            </a:pPr>
            <a:endParaRPr lang="en-NZ" sz="2600" dirty="0"/>
          </a:p>
        </p:txBody>
      </p:sp>
    </p:spTree>
    <p:extLst>
      <p:ext uri="{BB962C8B-B14F-4D97-AF65-F5344CB8AC3E}">
        <p14:creationId xmlns:p14="http://schemas.microsoft.com/office/powerpoint/2010/main" val="2134364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 xmlns:a16="http://schemas.microsoft.com/office/drawing/2014/main" id="{FAAFF39A-41FC-440A-B071-968CA651267F}"/>
              </a:ext>
            </a:extLst>
          </p:cNvPr>
          <p:cNvSpPr>
            <a:spLocks noGrp="1"/>
          </p:cNvSpPr>
          <p:nvPr>
            <p:ph sz="half" idx="2"/>
          </p:nvPr>
        </p:nvSpPr>
        <p:spPr>
          <a:xfrm>
            <a:off x="1497496" y="1825625"/>
            <a:ext cx="5618921" cy="4351338"/>
          </a:xfrm>
        </p:spPr>
        <p:txBody>
          <a:bodyPr>
            <a:normAutofit/>
          </a:bodyPr>
          <a:lstStyle/>
          <a:p>
            <a:pPr marL="0" indent="0" algn="ctr">
              <a:buNone/>
            </a:pPr>
            <a:r>
              <a:rPr lang="en-NZ" sz="4800" dirty="0"/>
              <a:t>Jesus is calling us to be like Him—Gentle and Humble in heart.</a:t>
            </a:r>
          </a:p>
          <a:p>
            <a:pPr marL="0" indent="0" algn="ctr">
              <a:buNone/>
            </a:pPr>
            <a:r>
              <a:rPr lang="en-NZ" sz="4800" dirty="0"/>
              <a:t>The first step is…</a:t>
            </a:r>
          </a:p>
        </p:txBody>
      </p:sp>
    </p:spTree>
    <p:extLst>
      <p:ext uri="{BB962C8B-B14F-4D97-AF65-F5344CB8AC3E}">
        <p14:creationId xmlns:p14="http://schemas.microsoft.com/office/powerpoint/2010/main" val="1959457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 xmlns:a16="http://schemas.microsoft.com/office/drawing/2014/main" id="{0BE240C3-FA85-4ED1-A110-2B6E5D880F97}"/>
              </a:ext>
            </a:extLst>
          </p:cNvPr>
          <p:cNvSpPr/>
          <p:nvPr/>
        </p:nvSpPr>
        <p:spPr>
          <a:xfrm>
            <a:off x="518190" y="680353"/>
            <a:ext cx="8107618" cy="2062103"/>
          </a:xfrm>
          <a:prstGeom prst="rect">
            <a:avLst/>
          </a:prstGeom>
        </p:spPr>
        <p:txBody>
          <a:bodyPr wrap="square">
            <a:spAutoFit/>
          </a:bodyPr>
          <a:lstStyle/>
          <a:p>
            <a:r>
              <a:rPr lang="en-NZ" sz="3200" dirty="0">
                <a:solidFill>
                  <a:srgbClr val="000000"/>
                </a:solidFill>
                <a:latin typeface="Helvetica Neue"/>
              </a:rPr>
              <a:t>Acts 8:12—</a:t>
            </a:r>
            <a:r>
              <a:rPr lang="en-NZ" sz="3200" b="1" baseline="30000" dirty="0"/>
              <a:t>12</a:t>
            </a:r>
            <a:r>
              <a:rPr lang="en-NZ" sz="3200" dirty="0"/>
              <a:t>But when they believed Philip preaching the good news about the kingdom of God and the name of Jesus Christ, they were being baptized, men and women alike. </a:t>
            </a:r>
            <a:r>
              <a:rPr lang="en-NZ" dirty="0"/>
              <a:t>(NASB95)</a:t>
            </a:r>
            <a:endParaRPr lang="en-NZ" b="0" i="0" dirty="0">
              <a:solidFill>
                <a:srgbClr val="000000"/>
              </a:solidFill>
              <a:effectLst/>
              <a:latin typeface="Helvetica Neue"/>
            </a:endParaRPr>
          </a:p>
        </p:txBody>
      </p:sp>
      <p:pic>
        <p:nvPicPr>
          <p:cNvPr id="6" name="Picture 2" descr="Image result for baptism church of christ">
            <a:extLst>
              <a:ext uri="{FF2B5EF4-FFF2-40B4-BE49-F238E27FC236}">
                <a16:creationId xmlns="" xmlns:a16="http://schemas.microsoft.com/office/drawing/2014/main" id="{2B2605EA-E8D0-4A79-8822-6CC16AF5A533}"/>
              </a:ext>
            </a:extLst>
          </p:cNvPr>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bwMode="auto">
          <a:xfrm>
            <a:off x="639002" y="2900150"/>
            <a:ext cx="7865994" cy="3277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4061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 xmlns:a16="http://schemas.microsoft.com/office/drawing/2014/main" id="{FAAFF39A-41FC-440A-B071-968CA651267F}"/>
              </a:ext>
            </a:extLst>
          </p:cNvPr>
          <p:cNvSpPr>
            <a:spLocks noGrp="1"/>
          </p:cNvSpPr>
          <p:nvPr>
            <p:ph sz="half" idx="2"/>
          </p:nvPr>
        </p:nvSpPr>
        <p:spPr>
          <a:xfrm>
            <a:off x="1497496" y="1825625"/>
            <a:ext cx="5618921" cy="4351338"/>
          </a:xfrm>
        </p:spPr>
        <p:txBody>
          <a:bodyPr>
            <a:normAutofit/>
          </a:bodyPr>
          <a:lstStyle/>
          <a:p>
            <a:pPr marL="0" indent="0" algn="ctr">
              <a:buNone/>
            </a:pPr>
            <a:r>
              <a:rPr lang="en-NZ" sz="4800" dirty="0"/>
              <a:t>Jesus presented Himself as the model of gentleness.</a:t>
            </a:r>
          </a:p>
        </p:txBody>
      </p:sp>
    </p:spTree>
    <p:extLst>
      <p:ext uri="{BB962C8B-B14F-4D97-AF65-F5344CB8AC3E}">
        <p14:creationId xmlns:p14="http://schemas.microsoft.com/office/powerpoint/2010/main" val="682072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a:extLst>
              <a:ext uri="{FF2B5EF4-FFF2-40B4-BE49-F238E27FC236}">
                <a16:creationId xmlns="" xmlns:a16="http://schemas.microsoft.com/office/drawing/2014/main" id="{E98FFB9C-305A-4B5F-B973-7E3DE081D6E6}"/>
              </a:ext>
            </a:extLst>
          </p:cNvPr>
          <p:cNvSpPr>
            <a:spLocks noGrp="1"/>
          </p:cNvSpPr>
          <p:nvPr>
            <p:ph sz="half" idx="1"/>
          </p:nvPr>
        </p:nvSpPr>
        <p:spPr>
          <a:xfrm>
            <a:off x="4492537" y="1569514"/>
            <a:ext cx="4439526" cy="3718972"/>
          </a:xfrm>
        </p:spPr>
        <p:txBody>
          <a:bodyPr>
            <a:normAutofit/>
          </a:bodyPr>
          <a:lstStyle/>
          <a:p>
            <a:pPr marL="0" indent="0">
              <a:buNone/>
            </a:pPr>
            <a:r>
              <a:rPr lang="en-NZ" sz="2600" dirty="0"/>
              <a:t>Matthew 11:29-30—</a:t>
            </a:r>
            <a:r>
              <a:rPr lang="en-NZ" sz="2600" b="1" baseline="30000" dirty="0"/>
              <a:t>28 </a:t>
            </a:r>
            <a:r>
              <a:rPr lang="en-NZ" sz="2600" dirty="0"/>
              <a:t>“Come to Me, all who are weary and heavy-laden, and I will give you rest.</a:t>
            </a:r>
            <a:r>
              <a:rPr lang="en-NZ" sz="2600" baseline="30000" dirty="0"/>
              <a:t>29</a:t>
            </a:r>
            <a:r>
              <a:rPr lang="en-NZ" sz="2600" dirty="0"/>
              <a:t>Take my yoke upon you, and learn from me, for</a:t>
            </a:r>
            <a:r>
              <a:rPr lang="en-NZ" sz="2600" b="1" dirty="0"/>
              <a:t> I am gentle</a:t>
            </a:r>
            <a:r>
              <a:rPr lang="en-NZ" sz="2600" dirty="0"/>
              <a:t> and lowly in heart, and you will find rest for your souls. </a:t>
            </a:r>
            <a:r>
              <a:rPr lang="en-NZ" sz="2600" baseline="30000" dirty="0"/>
              <a:t>30 </a:t>
            </a:r>
            <a:r>
              <a:rPr lang="en-NZ" sz="2600" dirty="0"/>
              <a:t>For my yoke is easy, and my burden is light.”</a:t>
            </a:r>
            <a:r>
              <a:rPr lang="en-NZ" sz="3300" dirty="0"/>
              <a:t> </a:t>
            </a:r>
            <a:r>
              <a:rPr lang="en-NZ" sz="1800" dirty="0"/>
              <a:t>(ESV) (</a:t>
            </a:r>
            <a:r>
              <a:rPr lang="en-NZ" sz="1800" dirty="0" err="1"/>
              <a:t>praus</a:t>
            </a:r>
            <a:r>
              <a:rPr lang="en-NZ" sz="1800" dirty="0"/>
              <a:t>)</a:t>
            </a:r>
          </a:p>
        </p:txBody>
      </p:sp>
      <p:pic>
        <p:nvPicPr>
          <p:cNvPr id="1028" name="Picture 4" descr="Image result for yoked animals">
            <a:extLst>
              <a:ext uri="{FF2B5EF4-FFF2-40B4-BE49-F238E27FC236}">
                <a16:creationId xmlns="" xmlns:a16="http://schemas.microsoft.com/office/drawing/2014/main" id="{D0E2BE36-A4E7-4C9D-8EBF-F1DCCCB25681}"/>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974" r="8649"/>
          <a:stretch/>
        </p:blipFill>
        <p:spPr bwMode="auto">
          <a:xfrm>
            <a:off x="503583" y="1569514"/>
            <a:ext cx="3843130" cy="3718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857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a:extLst>
              <a:ext uri="{FF2B5EF4-FFF2-40B4-BE49-F238E27FC236}">
                <a16:creationId xmlns="" xmlns:a16="http://schemas.microsoft.com/office/drawing/2014/main" id="{912A5E38-983A-4AC7-94CD-4DC9CCB37E02}"/>
              </a:ext>
            </a:extLst>
          </p:cNvPr>
          <p:cNvSpPr>
            <a:spLocks noGrp="1"/>
          </p:cNvSpPr>
          <p:nvPr>
            <p:ph sz="half" idx="1"/>
          </p:nvPr>
        </p:nvSpPr>
        <p:spPr>
          <a:xfrm>
            <a:off x="543338" y="571023"/>
            <a:ext cx="4028661" cy="4017211"/>
          </a:xfrm>
        </p:spPr>
        <p:txBody>
          <a:bodyPr/>
          <a:lstStyle/>
          <a:p>
            <a:pPr marL="0" indent="0">
              <a:buNone/>
            </a:pPr>
            <a:r>
              <a:rPr lang="en-NZ" b="1" dirty="0"/>
              <a:t>Matthew 21:5</a:t>
            </a:r>
          </a:p>
          <a:p>
            <a:pPr marL="0" indent="0">
              <a:buNone/>
            </a:pPr>
            <a:r>
              <a:rPr lang="en-NZ" dirty="0"/>
              <a:t>“</a:t>
            </a:r>
            <a:r>
              <a:rPr lang="en-NZ" cap="small" dirty="0"/>
              <a:t>Say to the daughter of Zion</a:t>
            </a:r>
            <a:r>
              <a:rPr lang="en-NZ" dirty="0"/>
              <a:t>, ‘</a:t>
            </a:r>
            <a:r>
              <a:rPr lang="en-NZ" cap="small" dirty="0"/>
              <a:t>Behold your King is coming to you, </a:t>
            </a:r>
            <a:r>
              <a:rPr lang="en-NZ" b="1" cap="small" dirty="0"/>
              <a:t>Gentle</a:t>
            </a:r>
            <a:r>
              <a:rPr lang="en-NZ" cap="small" dirty="0"/>
              <a:t>, and mounted on a donkey</a:t>
            </a:r>
            <a:r>
              <a:rPr lang="en-NZ" dirty="0"/>
              <a:t>, </a:t>
            </a:r>
            <a:r>
              <a:rPr lang="en-NZ" cap="small" dirty="0"/>
              <a:t>Even on a colt, the foal of a beast of burden</a:t>
            </a:r>
            <a:r>
              <a:rPr lang="en-NZ" dirty="0"/>
              <a:t>.’” </a:t>
            </a:r>
            <a:r>
              <a:rPr lang="en-NZ" sz="1800" dirty="0"/>
              <a:t>(NASB95) </a:t>
            </a:r>
          </a:p>
          <a:p>
            <a:r>
              <a:rPr lang="en-NZ" sz="1800" dirty="0"/>
              <a:t>Zech.9:9; (gentle—</a:t>
            </a:r>
            <a:r>
              <a:rPr lang="en-NZ" sz="1800" dirty="0" err="1"/>
              <a:t>praus</a:t>
            </a:r>
            <a:r>
              <a:rPr lang="en-NZ" sz="1800" dirty="0"/>
              <a:t>)</a:t>
            </a:r>
          </a:p>
        </p:txBody>
      </p:sp>
      <p:pic>
        <p:nvPicPr>
          <p:cNvPr id="4098" name="Picture 2" descr="Image result for Matthew 21:5">
            <a:extLst>
              <a:ext uri="{FF2B5EF4-FFF2-40B4-BE49-F238E27FC236}">
                <a16:creationId xmlns="" xmlns:a16="http://schemas.microsoft.com/office/drawing/2014/main" id="{2D369747-6E19-45D8-BF44-4CADEA27A01C}"/>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7213" b="40097"/>
          <a:stretch/>
        </p:blipFill>
        <p:spPr bwMode="auto">
          <a:xfrm>
            <a:off x="4572000" y="480060"/>
            <a:ext cx="4214241" cy="410817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 xmlns:a16="http://schemas.microsoft.com/office/drawing/2014/main" id="{E9A1A0D1-139E-49F5-A55A-E127F67F8400}"/>
              </a:ext>
            </a:extLst>
          </p:cNvPr>
          <p:cNvSpPr/>
          <p:nvPr/>
        </p:nvSpPr>
        <p:spPr>
          <a:xfrm>
            <a:off x="543339" y="4922361"/>
            <a:ext cx="8242902" cy="1200329"/>
          </a:xfrm>
          <a:prstGeom prst="rect">
            <a:avLst/>
          </a:prstGeom>
        </p:spPr>
        <p:txBody>
          <a:bodyPr wrap="square">
            <a:spAutoFit/>
          </a:bodyPr>
          <a:lstStyle/>
          <a:p>
            <a:pPr marL="342900" indent="-342900">
              <a:buFont typeface="Arial" panose="020B0604020202020204" pitchFamily="34" charset="0"/>
              <a:buChar char="•"/>
            </a:pPr>
            <a:r>
              <a:rPr lang="en-NZ" sz="2400" dirty="0"/>
              <a:t>The donkey was a symbol of a peace.</a:t>
            </a:r>
          </a:p>
          <a:p>
            <a:pPr marL="342900" indent="-342900">
              <a:buFont typeface="Arial" panose="020B0604020202020204" pitchFamily="34" charset="0"/>
              <a:buChar char="•"/>
            </a:pPr>
            <a:r>
              <a:rPr lang="en-NZ" sz="2400" dirty="0"/>
              <a:t>Jesus was fulfilling the prophecy of Zechariah 9:9.</a:t>
            </a:r>
          </a:p>
          <a:p>
            <a:pPr marL="342900" indent="-342900">
              <a:buFont typeface="Arial" panose="020B0604020202020204" pitchFamily="34" charset="0"/>
              <a:buChar char="•"/>
            </a:pPr>
            <a:r>
              <a:rPr lang="en-NZ" sz="2400" dirty="0"/>
              <a:t>The gentle king coming to establish peace.</a:t>
            </a:r>
          </a:p>
        </p:txBody>
      </p:sp>
    </p:spTree>
    <p:extLst>
      <p:ext uri="{BB962C8B-B14F-4D97-AF65-F5344CB8AC3E}">
        <p14:creationId xmlns:p14="http://schemas.microsoft.com/office/powerpoint/2010/main" val="1847907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 xmlns:a16="http://schemas.microsoft.com/office/drawing/2014/main" id="{FAAFF39A-41FC-440A-B071-968CA651267F}"/>
              </a:ext>
            </a:extLst>
          </p:cNvPr>
          <p:cNvSpPr>
            <a:spLocks noGrp="1"/>
          </p:cNvSpPr>
          <p:nvPr>
            <p:ph sz="half" idx="2"/>
          </p:nvPr>
        </p:nvSpPr>
        <p:spPr>
          <a:xfrm>
            <a:off x="490330" y="1825625"/>
            <a:ext cx="8203096" cy="4351338"/>
          </a:xfrm>
        </p:spPr>
        <p:txBody>
          <a:bodyPr>
            <a:normAutofit/>
          </a:bodyPr>
          <a:lstStyle/>
          <a:p>
            <a:pPr marL="0" indent="0" algn="ctr">
              <a:buNone/>
            </a:pPr>
            <a:r>
              <a:rPr lang="en-NZ" sz="4800" dirty="0"/>
              <a:t>Jesus’ gentleness of spirit wasn’t without displays of righteous anger.</a:t>
            </a:r>
          </a:p>
        </p:txBody>
      </p:sp>
    </p:spTree>
    <p:extLst>
      <p:ext uri="{BB962C8B-B14F-4D97-AF65-F5344CB8AC3E}">
        <p14:creationId xmlns:p14="http://schemas.microsoft.com/office/powerpoint/2010/main" val="3512728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 xmlns:a16="http://schemas.microsoft.com/office/drawing/2014/main" id="{7B9A0AFC-5768-45DE-9B6E-E54FA93D1AC0}"/>
              </a:ext>
            </a:extLst>
          </p:cNvPr>
          <p:cNvSpPr>
            <a:spLocks noGrp="1"/>
          </p:cNvSpPr>
          <p:nvPr>
            <p:ph sz="half" idx="2"/>
          </p:nvPr>
        </p:nvSpPr>
        <p:spPr>
          <a:xfrm>
            <a:off x="5169962" y="480059"/>
            <a:ext cx="3616279" cy="6132775"/>
          </a:xfrm>
        </p:spPr>
        <p:txBody>
          <a:bodyPr>
            <a:normAutofit fontScale="92500" lnSpcReduction="20000"/>
          </a:bodyPr>
          <a:lstStyle/>
          <a:p>
            <a:r>
              <a:rPr lang="en-NZ" dirty="0"/>
              <a:t>Jesus cleansed the temple</a:t>
            </a:r>
          </a:p>
          <a:p>
            <a:r>
              <a:rPr lang="en-NZ" dirty="0"/>
              <a:t>Matthew 21:12-13</a:t>
            </a:r>
          </a:p>
          <a:p>
            <a:r>
              <a:rPr lang="en-NZ" b="1" baseline="30000" dirty="0"/>
              <a:t>12</a:t>
            </a:r>
            <a:r>
              <a:rPr lang="en-NZ" dirty="0"/>
              <a:t>And Jesus entered the temple and drove out all those who were buying and selling in the temple, and overturned the tables of the money changers and the seats of those who were selling doves. </a:t>
            </a:r>
            <a:r>
              <a:rPr lang="en-NZ" b="1" baseline="30000" dirty="0"/>
              <a:t>13 </a:t>
            </a:r>
            <a:r>
              <a:rPr lang="en-NZ" dirty="0"/>
              <a:t>And He *said to them, “It is written, ‘</a:t>
            </a:r>
            <a:r>
              <a:rPr lang="en-NZ" cap="small" dirty="0"/>
              <a:t>My house shall be called a house of prayer</a:t>
            </a:r>
            <a:r>
              <a:rPr lang="en-NZ" dirty="0"/>
              <a:t>’; but you are making it a </a:t>
            </a:r>
            <a:r>
              <a:rPr lang="en-NZ" cap="small" dirty="0"/>
              <a:t>robbers</a:t>
            </a:r>
            <a:r>
              <a:rPr lang="en-NZ" dirty="0"/>
              <a:t>’ </a:t>
            </a:r>
            <a:r>
              <a:rPr lang="en-NZ" cap="small" dirty="0"/>
              <a:t>den</a:t>
            </a:r>
            <a:r>
              <a:rPr lang="en-NZ" dirty="0"/>
              <a:t>.” </a:t>
            </a:r>
            <a:r>
              <a:rPr lang="en-NZ" sz="1900" dirty="0"/>
              <a:t>(NASB95)</a:t>
            </a:r>
          </a:p>
          <a:p>
            <a:r>
              <a:rPr lang="en-NZ" sz="1900" dirty="0"/>
              <a:t> Jer.7:11</a:t>
            </a:r>
          </a:p>
        </p:txBody>
      </p:sp>
      <p:pic>
        <p:nvPicPr>
          <p:cNvPr id="9220" name="Picture 4" descr="Related image">
            <a:extLst>
              <a:ext uri="{FF2B5EF4-FFF2-40B4-BE49-F238E27FC236}">
                <a16:creationId xmlns="" xmlns:a16="http://schemas.microsoft.com/office/drawing/2014/main" id="{FA77C106-D6D7-4495-AEDD-6F660C63BD1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758" y="480060"/>
            <a:ext cx="4969616" cy="59355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8776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4" name="Picture 2" descr="Image result for jesus and the scribes and pharisees">
            <a:extLst>
              <a:ext uri="{FF2B5EF4-FFF2-40B4-BE49-F238E27FC236}">
                <a16:creationId xmlns="" xmlns:a16="http://schemas.microsoft.com/office/drawing/2014/main" id="{A9554BEC-435A-49B9-9EEA-3F4705EF96FF}"/>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45126" b="19560"/>
          <a:stretch/>
        </p:blipFill>
        <p:spPr bwMode="auto">
          <a:xfrm>
            <a:off x="357758" y="464820"/>
            <a:ext cx="4625059" cy="475653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F4828D65-C3E4-4114-B9D7-8B81171DEC4D}"/>
              </a:ext>
            </a:extLst>
          </p:cNvPr>
          <p:cNvSpPr/>
          <p:nvPr/>
        </p:nvSpPr>
        <p:spPr>
          <a:xfrm>
            <a:off x="357758" y="5315224"/>
            <a:ext cx="8428482" cy="1077218"/>
          </a:xfrm>
          <a:prstGeom prst="rect">
            <a:avLst/>
          </a:prstGeom>
        </p:spPr>
        <p:txBody>
          <a:bodyPr wrap="square">
            <a:spAutoFit/>
          </a:bodyPr>
          <a:lstStyle/>
          <a:p>
            <a:pPr marL="457200" indent="-457200">
              <a:buFont typeface="Arial" panose="020B0604020202020204" pitchFamily="34" charset="0"/>
              <a:buChar char="•"/>
            </a:pPr>
            <a:r>
              <a:rPr lang="en-NZ" sz="3200" dirty="0"/>
              <a:t>In public Jesus condemned the scribes and pharisees for their hypocrisy (Mt.23).</a:t>
            </a:r>
          </a:p>
        </p:txBody>
      </p:sp>
      <p:sp>
        <p:nvSpPr>
          <p:cNvPr id="2" name="Rectangle 1">
            <a:extLst>
              <a:ext uri="{FF2B5EF4-FFF2-40B4-BE49-F238E27FC236}">
                <a16:creationId xmlns="" xmlns:a16="http://schemas.microsoft.com/office/drawing/2014/main" id="{AB7A835C-B822-4018-8D12-393D3AFBBDE1}"/>
              </a:ext>
            </a:extLst>
          </p:cNvPr>
          <p:cNvSpPr/>
          <p:nvPr/>
        </p:nvSpPr>
        <p:spPr>
          <a:xfrm>
            <a:off x="4982817" y="553896"/>
            <a:ext cx="3803423" cy="4801314"/>
          </a:xfrm>
          <a:prstGeom prst="rect">
            <a:avLst/>
          </a:prstGeom>
        </p:spPr>
        <p:txBody>
          <a:bodyPr wrap="square">
            <a:spAutoFit/>
          </a:bodyPr>
          <a:lstStyle/>
          <a:p>
            <a:r>
              <a:rPr lang="en-NZ" sz="2400" dirty="0"/>
              <a:t>Matthew 23:27-28 </a:t>
            </a:r>
          </a:p>
          <a:p>
            <a:r>
              <a:rPr lang="en-NZ" sz="2400" b="1" baseline="30000" dirty="0"/>
              <a:t>27</a:t>
            </a:r>
            <a:r>
              <a:rPr lang="en-NZ" sz="2400" dirty="0"/>
              <a:t>“Woe to you, scribes and Pharisees, hypocrites! For you are like whitewashed tombs which on the outside appear beautiful, but inside they are full of dead men’s bones and all uncleanness. </a:t>
            </a:r>
            <a:r>
              <a:rPr lang="en-NZ" sz="2400" b="1" baseline="30000" dirty="0"/>
              <a:t>28</a:t>
            </a:r>
            <a:r>
              <a:rPr lang="en-NZ" sz="2400" dirty="0"/>
              <a:t>So you, too, outwardly appear righteous to men, but inwardly you are full of hypocrisy and lawlessness. </a:t>
            </a:r>
            <a:r>
              <a:rPr lang="en-NZ" dirty="0"/>
              <a:t>(NASB95)</a:t>
            </a:r>
          </a:p>
        </p:txBody>
      </p:sp>
    </p:spTree>
    <p:extLst>
      <p:ext uri="{BB962C8B-B14F-4D97-AF65-F5344CB8AC3E}">
        <p14:creationId xmlns:p14="http://schemas.microsoft.com/office/powerpoint/2010/main" val="2033500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solidFill>
            <a:srgbClr val="4C7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 xmlns:a16="http://schemas.microsoft.com/office/drawing/2014/main" id="{F4828D65-C3E4-4114-B9D7-8B81171DEC4D}"/>
              </a:ext>
            </a:extLst>
          </p:cNvPr>
          <p:cNvSpPr/>
          <p:nvPr/>
        </p:nvSpPr>
        <p:spPr>
          <a:xfrm>
            <a:off x="4366540" y="480060"/>
            <a:ext cx="4320257" cy="6278642"/>
          </a:xfrm>
          <a:prstGeom prst="rect">
            <a:avLst/>
          </a:prstGeom>
        </p:spPr>
        <p:txBody>
          <a:bodyPr wrap="square">
            <a:spAutoFit/>
          </a:bodyPr>
          <a:lstStyle/>
          <a:p>
            <a:r>
              <a:rPr lang="en-NZ" sz="2400" b="1" dirty="0"/>
              <a:t>Jesus was being condemned in a synagogue for healing a man with the shrivelled hand on the Sabbath. </a:t>
            </a:r>
          </a:p>
          <a:p>
            <a:endParaRPr lang="en-NZ" sz="2400" b="1" dirty="0"/>
          </a:p>
          <a:p>
            <a:r>
              <a:rPr lang="en-NZ" sz="2400" b="1" dirty="0"/>
              <a:t>He showed his anger toward their stubborn hearts by doing the right thing</a:t>
            </a:r>
          </a:p>
          <a:p>
            <a:endParaRPr lang="en-NZ" sz="2400" b="1" dirty="0"/>
          </a:p>
          <a:p>
            <a:r>
              <a:rPr lang="en-NZ" sz="2400" b="1" dirty="0"/>
              <a:t>Mark 3:5</a:t>
            </a:r>
          </a:p>
          <a:p>
            <a:r>
              <a:rPr lang="en-NZ" sz="2400" b="1" dirty="0"/>
              <a:t>After looking around at them with anger, grieved at their hardness of heart, He *said to the man, “Stretch out your hand.” And he stretched it out, and his hand was restored. </a:t>
            </a:r>
            <a:r>
              <a:rPr lang="en-NZ" b="1" dirty="0"/>
              <a:t>(NASB95)</a:t>
            </a:r>
          </a:p>
        </p:txBody>
      </p:sp>
      <p:pic>
        <p:nvPicPr>
          <p:cNvPr id="10242" name="Picture 2" descr="Image result for jesus heals man with shriveled hand">
            <a:extLst>
              <a:ext uri="{FF2B5EF4-FFF2-40B4-BE49-F238E27FC236}">
                <a16:creationId xmlns="" xmlns:a16="http://schemas.microsoft.com/office/drawing/2014/main" id="{7821F022-35F6-43D4-8B4C-1528C071E51D}"/>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44420"/>
          <a:stretch/>
        </p:blipFill>
        <p:spPr bwMode="auto">
          <a:xfrm>
            <a:off x="357757" y="480060"/>
            <a:ext cx="4008783" cy="5409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84046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1080</TotalTime>
  <Words>542</Words>
  <Application>Microsoft Office PowerPoint</Application>
  <PresentationFormat>On-screen Show (4:3)</PresentationFormat>
  <Paragraphs>107</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Helvetica Neue</vt:lpstr>
      <vt:lpstr>Office Theme</vt:lpstr>
      <vt:lpstr>PowerPoint Presentation</vt:lpstr>
      <vt:lpstr>Gentleness of Spirit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geoff</cp:lastModifiedBy>
  <cp:revision>88</cp:revision>
  <dcterms:created xsi:type="dcterms:W3CDTF">2018-11-24T09:11:58Z</dcterms:created>
  <dcterms:modified xsi:type="dcterms:W3CDTF">2019-04-16T08:38:28Z</dcterms:modified>
</cp:coreProperties>
</file>