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57" r:id="rId5"/>
    <p:sldId id="299" r:id="rId6"/>
    <p:sldId id="284" r:id="rId7"/>
    <p:sldId id="285" r:id="rId8"/>
    <p:sldId id="286" r:id="rId9"/>
    <p:sldId id="268" r:id="rId10"/>
    <p:sldId id="275" r:id="rId11"/>
    <p:sldId id="276" r:id="rId12"/>
    <p:sldId id="277" r:id="rId13"/>
    <p:sldId id="269" r:id="rId14"/>
    <p:sldId id="278" r:id="rId15"/>
    <p:sldId id="279" r:id="rId16"/>
    <p:sldId id="274" r:id="rId17"/>
    <p:sldId id="280" r:id="rId18"/>
    <p:sldId id="270" r:id="rId19"/>
    <p:sldId id="281" r:id="rId20"/>
    <p:sldId id="282" r:id="rId21"/>
    <p:sldId id="283" r:id="rId22"/>
    <p:sldId id="287" r:id="rId23"/>
    <p:sldId id="309" r:id="rId24"/>
    <p:sldId id="308" r:id="rId25"/>
    <p:sldId id="296" r:id="rId26"/>
    <p:sldId id="297" r:id="rId27"/>
    <p:sldId id="298" r:id="rId28"/>
    <p:sldId id="258" r:id="rId29"/>
    <p:sldId id="259" r:id="rId30"/>
    <p:sldId id="264" r:id="rId31"/>
    <p:sldId id="310" r:id="rId32"/>
    <p:sldId id="311" r:id="rId33"/>
    <p:sldId id="260" r:id="rId34"/>
    <p:sldId id="295"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91942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0495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5889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67720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39407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6101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97792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6509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15729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319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16/04/2019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4977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2819-86A5-40A0-ABD9-A2FB8568B178}" type="datetimeFigureOut">
              <a:rPr lang="en-NZ" smtClean="0"/>
              <a:pPr/>
              <a:t>16/04/2019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14F89-A488-46BB-B660-F126084057F3}" type="slidenum">
              <a:rPr lang="en-NZ" smtClean="0"/>
              <a:pPr/>
              <a:t>‹#›</a:t>
            </a:fld>
            <a:endParaRPr lang="en-NZ"/>
          </a:p>
        </p:txBody>
      </p:sp>
    </p:spTree>
    <p:extLst>
      <p:ext uri="{BB962C8B-B14F-4D97-AF65-F5344CB8AC3E}">
        <p14:creationId xmlns:p14="http://schemas.microsoft.com/office/powerpoint/2010/main" val="3826223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6D22E-2A0E-4709-819B-E6397832652C}"/>
              </a:ext>
            </a:extLst>
          </p:cNvPr>
          <p:cNvSpPr>
            <a:spLocks noGrp="1"/>
          </p:cNvSpPr>
          <p:nvPr>
            <p:ph type="ctrTitle"/>
          </p:nvPr>
        </p:nvSpPr>
        <p:spPr/>
        <p:txBody>
          <a:bodyPr/>
          <a:lstStyle/>
          <a:p>
            <a:r>
              <a:rPr lang="en-NZ" dirty="0"/>
              <a:t>Honour</a:t>
            </a:r>
          </a:p>
        </p:txBody>
      </p:sp>
      <p:sp>
        <p:nvSpPr>
          <p:cNvPr id="3" name="Subtitle 2">
            <a:extLst>
              <a:ext uri="{FF2B5EF4-FFF2-40B4-BE49-F238E27FC236}">
                <a16:creationId xmlns="" xmlns:a16="http://schemas.microsoft.com/office/drawing/2014/main" id="{402BB683-0079-44BE-971C-9EF8FD8EAA46}"/>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264724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und bites">
            <a:extLst>
              <a:ext uri="{FF2B5EF4-FFF2-40B4-BE49-F238E27FC236}">
                <a16:creationId xmlns="" xmlns:a16="http://schemas.microsoft.com/office/drawing/2014/main" id="{D93AA58A-95B2-4A61-98B3-7EE8556626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2" t="4831" b="22705"/>
          <a:stretch/>
        </p:blipFill>
        <p:spPr bwMode="auto">
          <a:xfrm>
            <a:off x="0" y="1630017"/>
            <a:ext cx="4534523" cy="3472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 xmlns:a16="http://schemas.microsoft.com/office/drawing/2014/main" id="{5F4972A5-633D-47E4-88C0-31DB5E92C398}"/>
              </a:ext>
            </a:extLst>
          </p:cNvPr>
          <p:cNvSpPr txBox="1">
            <a:spLocks/>
          </p:cNvSpPr>
          <p:nvPr/>
        </p:nvSpPr>
        <p:spPr>
          <a:xfrm>
            <a:off x="4797286" y="1630017"/>
            <a:ext cx="4135507" cy="4750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Being force-fed ideas never goes down well.</a:t>
            </a:r>
          </a:p>
          <a:p>
            <a:endParaRPr lang="en-NZ" dirty="0"/>
          </a:p>
        </p:txBody>
      </p:sp>
      <p:sp>
        <p:nvSpPr>
          <p:cNvPr id="7" name="Content Placeholder 2">
            <a:extLst>
              <a:ext uri="{FF2B5EF4-FFF2-40B4-BE49-F238E27FC236}">
                <a16:creationId xmlns="" xmlns:a16="http://schemas.microsoft.com/office/drawing/2014/main" id="{7B0132DC-D0C2-4954-B596-0E6F0D5BF76E}"/>
              </a:ext>
            </a:extLst>
          </p:cNvPr>
          <p:cNvSpPr txBox="1">
            <a:spLocks/>
          </p:cNvSpPr>
          <p:nvPr/>
        </p:nvSpPr>
        <p:spPr>
          <a:xfrm>
            <a:off x="628650" y="477078"/>
            <a:ext cx="7600950" cy="115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Reasoned discourse has increasingly given way to in-your-face sound bites… </a:t>
            </a:r>
            <a:endParaRPr lang="en-NZ" dirty="0"/>
          </a:p>
        </p:txBody>
      </p:sp>
    </p:spTree>
    <p:extLst>
      <p:ext uri="{BB962C8B-B14F-4D97-AF65-F5344CB8AC3E}">
        <p14:creationId xmlns:p14="http://schemas.microsoft.com/office/powerpoint/2010/main" val="56079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und bites">
            <a:extLst>
              <a:ext uri="{FF2B5EF4-FFF2-40B4-BE49-F238E27FC236}">
                <a16:creationId xmlns="" xmlns:a16="http://schemas.microsoft.com/office/drawing/2014/main" id="{D93AA58A-95B2-4A61-98B3-7EE8556626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2" t="4831" b="22705"/>
          <a:stretch/>
        </p:blipFill>
        <p:spPr bwMode="auto">
          <a:xfrm>
            <a:off x="0" y="1630017"/>
            <a:ext cx="4534523" cy="3472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 xmlns:a16="http://schemas.microsoft.com/office/drawing/2014/main" id="{5F4972A5-633D-47E4-88C0-31DB5E92C398}"/>
              </a:ext>
            </a:extLst>
          </p:cNvPr>
          <p:cNvSpPr txBox="1">
            <a:spLocks/>
          </p:cNvSpPr>
          <p:nvPr/>
        </p:nvSpPr>
        <p:spPr>
          <a:xfrm>
            <a:off x="4797286" y="1630017"/>
            <a:ext cx="4135507" cy="4750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Being force-fed ideas never goes down well.</a:t>
            </a:r>
          </a:p>
          <a:p>
            <a:r>
              <a:rPr lang="en-NZ" dirty="0"/>
              <a:t>Since the Lord invites His people to reasonable discussion, so should we:</a:t>
            </a:r>
          </a:p>
          <a:p>
            <a:endParaRPr lang="en-NZ" dirty="0"/>
          </a:p>
        </p:txBody>
      </p:sp>
      <p:sp>
        <p:nvSpPr>
          <p:cNvPr id="7" name="Content Placeholder 2">
            <a:extLst>
              <a:ext uri="{FF2B5EF4-FFF2-40B4-BE49-F238E27FC236}">
                <a16:creationId xmlns="" xmlns:a16="http://schemas.microsoft.com/office/drawing/2014/main" id="{3CF3733A-175C-4DEE-BD58-8C2FAE6B3014}"/>
              </a:ext>
            </a:extLst>
          </p:cNvPr>
          <p:cNvSpPr>
            <a:spLocks noGrp="1"/>
          </p:cNvSpPr>
          <p:nvPr>
            <p:ph idx="1"/>
          </p:nvPr>
        </p:nvSpPr>
        <p:spPr>
          <a:xfrm>
            <a:off x="628650" y="477078"/>
            <a:ext cx="7600950" cy="1152939"/>
          </a:xfrm>
        </p:spPr>
        <p:txBody>
          <a:bodyPr>
            <a:normAutofit/>
          </a:bodyPr>
          <a:lstStyle/>
          <a:p>
            <a:r>
              <a:rPr lang="en-NZ" dirty="0"/>
              <a:t>Reasoned discourse has increasingly given way to in-your-face sound bites… </a:t>
            </a:r>
          </a:p>
        </p:txBody>
      </p:sp>
    </p:spTree>
    <p:extLst>
      <p:ext uri="{BB962C8B-B14F-4D97-AF65-F5344CB8AC3E}">
        <p14:creationId xmlns:p14="http://schemas.microsoft.com/office/powerpoint/2010/main" val="304490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und bites">
            <a:extLst>
              <a:ext uri="{FF2B5EF4-FFF2-40B4-BE49-F238E27FC236}">
                <a16:creationId xmlns="" xmlns:a16="http://schemas.microsoft.com/office/drawing/2014/main" id="{D93AA58A-95B2-4A61-98B3-7EE8556626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2" t="4831" b="22705"/>
          <a:stretch/>
        </p:blipFill>
        <p:spPr bwMode="auto">
          <a:xfrm>
            <a:off x="0" y="1630017"/>
            <a:ext cx="4534523" cy="3472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 xmlns:a16="http://schemas.microsoft.com/office/drawing/2014/main" id="{5F4972A5-633D-47E4-88C0-31DB5E92C398}"/>
              </a:ext>
            </a:extLst>
          </p:cNvPr>
          <p:cNvSpPr txBox="1">
            <a:spLocks/>
          </p:cNvSpPr>
          <p:nvPr/>
        </p:nvSpPr>
        <p:spPr>
          <a:xfrm>
            <a:off x="4797286" y="1630017"/>
            <a:ext cx="4135507" cy="4750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Being force-fed ideas never goes down well.</a:t>
            </a:r>
          </a:p>
          <a:p>
            <a:r>
              <a:rPr lang="en-NZ" dirty="0"/>
              <a:t>Since the Lord invites His people to reasonable discussion, so should we:</a:t>
            </a:r>
          </a:p>
          <a:p>
            <a:r>
              <a:rPr lang="en-NZ" b="1" dirty="0">
                <a:solidFill>
                  <a:srgbClr val="FF0000"/>
                </a:solidFill>
              </a:rPr>
              <a:t>Isaiah 1:18—“Come now, and let us reason together,” Says the </a:t>
            </a:r>
            <a:r>
              <a:rPr lang="en-NZ" b="1" cap="small" dirty="0">
                <a:solidFill>
                  <a:srgbClr val="FF0000"/>
                </a:solidFill>
              </a:rPr>
              <a:t>Lord</a:t>
            </a:r>
            <a:r>
              <a:rPr lang="en-NZ" b="1" dirty="0">
                <a:solidFill>
                  <a:srgbClr val="FF0000"/>
                </a:solidFill>
              </a:rPr>
              <a:t>, “Though your sins are as scarlet, They will be as white as snow; Though they are red like crimson, They will be like wool. (NASB95)</a:t>
            </a:r>
          </a:p>
          <a:p>
            <a:endParaRPr lang="en-NZ" dirty="0"/>
          </a:p>
        </p:txBody>
      </p:sp>
      <p:sp>
        <p:nvSpPr>
          <p:cNvPr id="7" name="Content Placeholder 2">
            <a:extLst>
              <a:ext uri="{FF2B5EF4-FFF2-40B4-BE49-F238E27FC236}">
                <a16:creationId xmlns="" xmlns:a16="http://schemas.microsoft.com/office/drawing/2014/main" id="{4FE041C8-8CE1-4874-BF4D-D4EBCD075527}"/>
              </a:ext>
            </a:extLst>
          </p:cNvPr>
          <p:cNvSpPr>
            <a:spLocks noGrp="1"/>
          </p:cNvSpPr>
          <p:nvPr>
            <p:ph idx="1"/>
          </p:nvPr>
        </p:nvSpPr>
        <p:spPr>
          <a:xfrm>
            <a:off x="628650" y="477078"/>
            <a:ext cx="7600950" cy="1152939"/>
          </a:xfrm>
        </p:spPr>
        <p:txBody>
          <a:bodyPr>
            <a:normAutofit/>
          </a:bodyPr>
          <a:lstStyle/>
          <a:p>
            <a:r>
              <a:rPr lang="en-NZ" dirty="0"/>
              <a:t>Reasoned discourse has increasingly given way to in-your-face sound bites… </a:t>
            </a:r>
          </a:p>
        </p:txBody>
      </p:sp>
    </p:spTree>
    <p:extLst>
      <p:ext uri="{BB962C8B-B14F-4D97-AF65-F5344CB8AC3E}">
        <p14:creationId xmlns:p14="http://schemas.microsoft.com/office/powerpoint/2010/main" val="25625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08C1C9D-0D00-4E39-9D22-E013F9362D36}"/>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400" dirty="0"/>
              <a:t>When our interchanges are confrontational, divisive, and dismissive. </a:t>
            </a:r>
          </a:p>
        </p:txBody>
      </p:sp>
      <p:pic>
        <p:nvPicPr>
          <p:cNvPr id="5122" name="Picture 2" descr="Image result for dismissive">
            <a:extLst>
              <a:ext uri="{FF2B5EF4-FFF2-40B4-BE49-F238E27FC236}">
                <a16:creationId xmlns="" xmlns:a16="http://schemas.microsoft.com/office/drawing/2014/main" id="{71CAD904-8374-4CEE-B5D9-F1DAAB4102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358"/>
          <a:stretch/>
        </p:blipFill>
        <p:spPr bwMode="auto">
          <a:xfrm>
            <a:off x="20" y="4625634"/>
            <a:ext cx="3356342" cy="2232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 xmlns:a16="http://schemas.microsoft.com/office/drawing/2014/main" id="{2AD40BF4-2B13-4088-84AC-F8CF9B64B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738"/>
          <a:stretch/>
        </p:blipFill>
        <p:spPr bwMode="auto">
          <a:xfrm>
            <a:off x="20" y="9939"/>
            <a:ext cx="3356342" cy="23086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isive">
            <a:extLst>
              <a:ext uri="{FF2B5EF4-FFF2-40B4-BE49-F238E27FC236}">
                <a16:creationId xmlns="" xmlns:a16="http://schemas.microsoft.com/office/drawing/2014/main" id="{53B63BB6-3A3D-4E2C-A30A-BDF0C6267F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6" r="-2" b="2954"/>
          <a:stretch/>
        </p:blipFill>
        <p:spPr bwMode="auto">
          <a:xfrm>
            <a:off x="20" y="2315566"/>
            <a:ext cx="3486480" cy="2310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3356362" y="2325504"/>
            <a:ext cx="5787617" cy="4532496"/>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endParaRPr lang="en-US" dirty="0"/>
          </a:p>
        </p:txBody>
      </p:sp>
    </p:spTree>
    <p:extLst>
      <p:ext uri="{BB962C8B-B14F-4D97-AF65-F5344CB8AC3E}">
        <p14:creationId xmlns:p14="http://schemas.microsoft.com/office/powerpoint/2010/main" val="25437562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08C1C9D-0D00-4E39-9D22-E013F9362D36}"/>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400" dirty="0"/>
              <a:t>When our interchanges are confrontational, divisive, and dismissive. </a:t>
            </a:r>
          </a:p>
        </p:txBody>
      </p:sp>
      <p:pic>
        <p:nvPicPr>
          <p:cNvPr id="5122" name="Picture 2" descr="Image result for dismissive">
            <a:extLst>
              <a:ext uri="{FF2B5EF4-FFF2-40B4-BE49-F238E27FC236}">
                <a16:creationId xmlns="" xmlns:a16="http://schemas.microsoft.com/office/drawing/2014/main" id="{71CAD904-8374-4CEE-B5D9-F1DAAB4102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358"/>
          <a:stretch/>
        </p:blipFill>
        <p:spPr bwMode="auto">
          <a:xfrm>
            <a:off x="20" y="4625634"/>
            <a:ext cx="3356342" cy="2232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 xmlns:a16="http://schemas.microsoft.com/office/drawing/2014/main" id="{2AD40BF4-2B13-4088-84AC-F8CF9B64B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738"/>
          <a:stretch/>
        </p:blipFill>
        <p:spPr bwMode="auto">
          <a:xfrm>
            <a:off x="20" y="9939"/>
            <a:ext cx="3356342" cy="23086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isive">
            <a:extLst>
              <a:ext uri="{FF2B5EF4-FFF2-40B4-BE49-F238E27FC236}">
                <a16:creationId xmlns="" xmlns:a16="http://schemas.microsoft.com/office/drawing/2014/main" id="{53B63BB6-3A3D-4E2C-A30A-BDF0C6267F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6" r="-2" b="2954"/>
          <a:stretch/>
        </p:blipFill>
        <p:spPr bwMode="auto">
          <a:xfrm>
            <a:off x="20" y="2315566"/>
            <a:ext cx="3486480" cy="2310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3356362" y="2325504"/>
            <a:ext cx="5787617" cy="4532496"/>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US" dirty="0"/>
              <a:t>These things are clear indications of a lack of spiritual progress</a:t>
            </a:r>
          </a:p>
          <a:p>
            <a:endParaRPr lang="en-US" dirty="0"/>
          </a:p>
          <a:p>
            <a:endParaRPr lang="en-US" dirty="0"/>
          </a:p>
        </p:txBody>
      </p:sp>
    </p:spTree>
    <p:extLst>
      <p:ext uri="{BB962C8B-B14F-4D97-AF65-F5344CB8AC3E}">
        <p14:creationId xmlns:p14="http://schemas.microsoft.com/office/powerpoint/2010/main" val="10610624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08C1C9D-0D00-4E39-9D22-E013F9362D36}"/>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400" dirty="0"/>
              <a:t>When our interchanges are confrontational, divisive, and dismissive. </a:t>
            </a:r>
          </a:p>
        </p:txBody>
      </p:sp>
      <p:pic>
        <p:nvPicPr>
          <p:cNvPr id="5122" name="Picture 2" descr="Image result for dismissive">
            <a:extLst>
              <a:ext uri="{FF2B5EF4-FFF2-40B4-BE49-F238E27FC236}">
                <a16:creationId xmlns="" xmlns:a16="http://schemas.microsoft.com/office/drawing/2014/main" id="{71CAD904-8374-4CEE-B5D9-F1DAAB4102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358"/>
          <a:stretch/>
        </p:blipFill>
        <p:spPr bwMode="auto">
          <a:xfrm>
            <a:off x="20" y="4625634"/>
            <a:ext cx="3356342" cy="2232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 xmlns:a16="http://schemas.microsoft.com/office/drawing/2014/main" id="{2AD40BF4-2B13-4088-84AC-F8CF9B64B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738"/>
          <a:stretch/>
        </p:blipFill>
        <p:spPr bwMode="auto">
          <a:xfrm>
            <a:off x="20" y="9939"/>
            <a:ext cx="3356342" cy="23086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isive">
            <a:extLst>
              <a:ext uri="{FF2B5EF4-FFF2-40B4-BE49-F238E27FC236}">
                <a16:creationId xmlns="" xmlns:a16="http://schemas.microsoft.com/office/drawing/2014/main" id="{53B63BB6-3A3D-4E2C-A30A-BDF0C6267F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6" r="-2" b="2954"/>
          <a:stretch/>
        </p:blipFill>
        <p:spPr bwMode="auto">
          <a:xfrm>
            <a:off x="20" y="2315566"/>
            <a:ext cx="3486480" cy="2310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3356362" y="2325504"/>
            <a:ext cx="5787617" cy="4532496"/>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US" dirty="0"/>
              <a:t>These things are clear indications of a lack of spiritual progress</a:t>
            </a:r>
          </a:p>
          <a:p>
            <a:endParaRPr lang="en-US" dirty="0"/>
          </a:p>
          <a:p>
            <a:r>
              <a:rPr lang="en-NZ" b="1" dirty="0">
                <a:solidFill>
                  <a:srgbClr val="FF0000"/>
                </a:solidFill>
              </a:rPr>
              <a:t>Hebrews 5:14—But solid food is for the mature, who because of practice have their senses trained to discern good and evil.</a:t>
            </a:r>
            <a:r>
              <a:rPr lang="en-US" b="1" dirty="0">
                <a:solidFill>
                  <a:srgbClr val="FF0000"/>
                </a:solidFill>
              </a:rPr>
              <a:t> (NASB95)</a:t>
            </a:r>
            <a:endParaRPr lang="en-NZ" b="1" dirty="0">
              <a:solidFill>
                <a:srgbClr val="FF0000"/>
              </a:solidFill>
            </a:endParaRPr>
          </a:p>
          <a:p>
            <a:endParaRPr lang="en-US" b="1" dirty="0">
              <a:solidFill>
                <a:srgbClr val="FF0000"/>
              </a:solidFill>
            </a:endParaRPr>
          </a:p>
          <a:p>
            <a:endParaRPr lang="en-US" dirty="0"/>
          </a:p>
        </p:txBody>
      </p:sp>
    </p:spTree>
    <p:extLst>
      <p:ext uri="{BB962C8B-B14F-4D97-AF65-F5344CB8AC3E}">
        <p14:creationId xmlns:p14="http://schemas.microsoft.com/office/powerpoint/2010/main" val="11542527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08C1C9D-0D00-4E39-9D22-E013F9362D36}"/>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400" dirty="0"/>
              <a:t>When our interchanges are confrontational, divisive, and dismissive. </a:t>
            </a:r>
          </a:p>
        </p:txBody>
      </p:sp>
      <p:pic>
        <p:nvPicPr>
          <p:cNvPr id="5122" name="Picture 2" descr="Image result for dismissive">
            <a:extLst>
              <a:ext uri="{FF2B5EF4-FFF2-40B4-BE49-F238E27FC236}">
                <a16:creationId xmlns="" xmlns:a16="http://schemas.microsoft.com/office/drawing/2014/main" id="{71CAD904-8374-4CEE-B5D9-F1DAAB4102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358"/>
          <a:stretch/>
        </p:blipFill>
        <p:spPr bwMode="auto">
          <a:xfrm>
            <a:off x="20" y="4625634"/>
            <a:ext cx="3356342" cy="2232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 xmlns:a16="http://schemas.microsoft.com/office/drawing/2014/main" id="{2AD40BF4-2B13-4088-84AC-F8CF9B64B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738"/>
          <a:stretch/>
        </p:blipFill>
        <p:spPr bwMode="auto">
          <a:xfrm>
            <a:off x="20" y="9939"/>
            <a:ext cx="3356342" cy="23086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isive">
            <a:extLst>
              <a:ext uri="{FF2B5EF4-FFF2-40B4-BE49-F238E27FC236}">
                <a16:creationId xmlns="" xmlns:a16="http://schemas.microsoft.com/office/drawing/2014/main" id="{53B63BB6-3A3D-4E2C-A30A-BDF0C6267F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6" r="-2" b="2954"/>
          <a:stretch/>
        </p:blipFill>
        <p:spPr bwMode="auto">
          <a:xfrm>
            <a:off x="20" y="2315566"/>
            <a:ext cx="3486480" cy="2310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3356362" y="2325504"/>
            <a:ext cx="5787617" cy="4532496"/>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US" dirty="0"/>
              <a:t>The mature Christian has grown out of this ungodly </a:t>
            </a:r>
            <a:r>
              <a:rPr lang="en-US" dirty="0" err="1"/>
              <a:t>behaviour</a:t>
            </a:r>
            <a:r>
              <a:rPr lang="en-US" dirty="0"/>
              <a:t>.</a:t>
            </a:r>
          </a:p>
          <a:p>
            <a:endParaRPr lang="en-US" dirty="0"/>
          </a:p>
        </p:txBody>
      </p:sp>
    </p:spTree>
    <p:extLst>
      <p:ext uri="{BB962C8B-B14F-4D97-AF65-F5344CB8AC3E}">
        <p14:creationId xmlns:p14="http://schemas.microsoft.com/office/powerpoint/2010/main" val="17669598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08C1C9D-0D00-4E39-9D22-E013F9362D36}"/>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400" dirty="0"/>
              <a:t>When our interchanges are confrontational, divisive, and dismissive. </a:t>
            </a:r>
          </a:p>
        </p:txBody>
      </p:sp>
      <p:pic>
        <p:nvPicPr>
          <p:cNvPr id="5122" name="Picture 2" descr="Image result for dismissive">
            <a:extLst>
              <a:ext uri="{FF2B5EF4-FFF2-40B4-BE49-F238E27FC236}">
                <a16:creationId xmlns="" xmlns:a16="http://schemas.microsoft.com/office/drawing/2014/main" id="{71CAD904-8374-4CEE-B5D9-F1DAAB4102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358"/>
          <a:stretch/>
        </p:blipFill>
        <p:spPr bwMode="auto">
          <a:xfrm>
            <a:off x="20" y="4625634"/>
            <a:ext cx="3356342" cy="2232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 xmlns:a16="http://schemas.microsoft.com/office/drawing/2014/main" id="{2AD40BF4-2B13-4088-84AC-F8CF9B64B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738"/>
          <a:stretch/>
        </p:blipFill>
        <p:spPr bwMode="auto">
          <a:xfrm>
            <a:off x="20" y="9939"/>
            <a:ext cx="3356342" cy="23086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isive">
            <a:extLst>
              <a:ext uri="{FF2B5EF4-FFF2-40B4-BE49-F238E27FC236}">
                <a16:creationId xmlns="" xmlns:a16="http://schemas.microsoft.com/office/drawing/2014/main" id="{53B63BB6-3A3D-4E2C-A30A-BDF0C6267F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6" r="-2" b="2954"/>
          <a:stretch/>
        </p:blipFill>
        <p:spPr bwMode="auto">
          <a:xfrm>
            <a:off x="20" y="2315566"/>
            <a:ext cx="3486480" cy="2310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3356362" y="2325504"/>
            <a:ext cx="5787617" cy="4532496"/>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p>
            <a:r>
              <a:rPr lang="en-US" dirty="0"/>
              <a:t>The mature Christian has grown out of this ungodly </a:t>
            </a:r>
            <a:r>
              <a:rPr lang="en-US" dirty="0" err="1"/>
              <a:t>behaviour</a:t>
            </a:r>
            <a:r>
              <a:rPr lang="en-US" dirty="0"/>
              <a:t>.</a:t>
            </a:r>
          </a:p>
          <a:p>
            <a:endParaRPr lang="en-US" dirty="0"/>
          </a:p>
          <a:p>
            <a:r>
              <a:rPr lang="en-NZ" b="1" dirty="0">
                <a:solidFill>
                  <a:srgbClr val="FF0000"/>
                </a:solidFill>
              </a:rPr>
              <a:t>Titus 2:11-13—</a:t>
            </a:r>
            <a:r>
              <a:rPr lang="en-NZ" b="1" baseline="30000" dirty="0">
                <a:solidFill>
                  <a:srgbClr val="FF0000"/>
                </a:solidFill>
              </a:rPr>
              <a:t>1 </a:t>
            </a:r>
            <a:r>
              <a:rPr lang="en-NZ" b="1" dirty="0">
                <a:solidFill>
                  <a:srgbClr val="FF0000"/>
                </a:solidFill>
              </a:rPr>
              <a:t>For the grace of God has appeared, bringing salvation to all men,</a:t>
            </a:r>
            <a:r>
              <a:rPr lang="en-NZ" b="1" baseline="30000" dirty="0">
                <a:solidFill>
                  <a:srgbClr val="FF0000"/>
                </a:solidFill>
              </a:rPr>
              <a:t>12</a:t>
            </a:r>
            <a:r>
              <a:rPr lang="en-NZ" b="1" dirty="0">
                <a:solidFill>
                  <a:srgbClr val="FF0000"/>
                </a:solidFill>
              </a:rPr>
              <a:t>instructing us to deny ungodliness and worldly desires and to live sensibly, righteously and godly in the present age, </a:t>
            </a:r>
            <a:r>
              <a:rPr lang="en-NZ" b="1" baseline="30000" dirty="0">
                <a:solidFill>
                  <a:srgbClr val="FF0000"/>
                </a:solidFill>
              </a:rPr>
              <a:t>13</a:t>
            </a:r>
            <a:r>
              <a:rPr lang="en-NZ" b="1" dirty="0">
                <a:solidFill>
                  <a:srgbClr val="FF0000"/>
                </a:solidFill>
              </a:rPr>
              <a:t>looking for the blessed hope and the appearing of the glory of our great God and Saviour, Christ Jesus, (NASB95)</a:t>
            </a:r>
          </a:p>
        </p:txBody>
      </p:sp>
    </p:spTree>
    <p:extLst>
      <p:ext uri="{BB962C8B-B14F-4D97-AF65-F5344CB8AC3E}">
        <p14:creationId xmlns:p14="http://schemas.microsoft.com/office/powerpoint/2010/main" val="116380189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39"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146" name="Picture 2" descr="Image result for bible on the table group">
            <a:extLst>
              <a:ext uri="{FF2B5EF4-FFF2-40B4-BE49-F238E27FC236}">
                <a16:creationId xmlns="" xmlns:a16="http://schemas.microsoft.com/office/drawing/2014/main" id="{4A44D589-AE4B-43F6-A878-E1E4E4B43B89}"/>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1007" r="25250"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571999" y="344557"/>
            <a:ext cx="4320691" cy="6268277"/>
          </a:xfrm>
        </p:spPr>
        <p:txBody>
          <a:bodyPr anchor="ctr">
            <a:normAutofit/>
          </a:bodyPr>
          <a:lstStyle/>
          <a:p>
            <a:r>
              <a:rPr lang="en-NZ" sz="2400" b="1" dirty="0">
                <a:solidFill>
                  <a:srgbClr val="000000"/>
                </a:solidFill>
              </a:rPr>
              <a:t>If truth is </a:t>
            </a:r>
            <a:r>
              <a:rPr lang="en-NZ" sz="2400" b="1" u="sng" dirty="0">
                <a:solidFill>
                  <a:srgbClr val="000000"/>
                </a:solidFill>
              </a:rPr>
              <a:t>not</a:t>
            </a:r>
            <a:r>
              <a:rPr lang="en-NZ" sz="2400" b="1" dirty="0">
                <a:solidFill>
                  <a:srgbClr val="000000"/>
                </a:solidFill>
              </a:rPr>
              <a:t> something we expect to emerge from a conversation—Reasoned discourse will not be invited.</a:t>
            </a:r>
          </a:p>
          <a:p>
            <a:endParaRPr lang="en-NZ" sz="2400" dirty="0">
              <a:solidFill>
                <a:srgbClr val="000000"/>
              </a:solidFill>
            </a:endParaRPr>
          </a:p>
          <a:p>
            <a:r>
              <a:rPr lang="en-NZ" sz="2400" dirty="0">
                <a:solidFill>
                  <a:schemeClr val="bg1"/>
                </a:solidFill>
              </a:rPr>
              <a:t>Truth is imbibed into our hearts and minds by reading, meditating, talking, obeying the word of God.</a:t>
            </a:r>
          </a:p>
          <a:p>
            <a:r>
              <a:rPr lang="en-NZ" sz="2400" dirty="0">
                <a:solidFill>
                  <a:schemeClr val="bg1"/>
                </a:solidFill>
              </a:rPr>
              <a:t>It changes us.</a:t>
            </a:r>
          </a:p>
          <a:p>
            <a:r>
              <a:rPr lang="en-NZ" sz="2400" dirty="0">
                <a:solidFill>
                  <a:schemeClr val="bg1"/>
                </a:solidFill>
              </a:rPr>
              <a:t>Truth is carried around in our in our thoughts and feelings, expressed in our words and actions. </a:t>
            </a:r>
          </a:p>
        </p:txBody>
      </p:sp>
    </p:spTree>
    <p:extLst>
      <p:ext uri="{BB962C8B-B14F-4D97-AF65-F5344CB8AC3E}">
        <p14:creationId xmlns:p14="http://schemas.microsoft.com/office/powerpoint/2010/main" val="120339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39"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146" name="Picture 2" descr="Image result for bible on the table group">
            <a:extLst>
              <a:ext uri="{FF2B5EF4-FFF2-40B4-BE49-F238E27FC236}">
                <a16:creationId xmlns="" xmlns:a16="http://schemas.microsoft.com/office/drawing/2014/main" id="{4A44D589-AE4B-43F6-A878-E1E4E4B43B89}"/>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1007" r="25250"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571999" y="344557"/>
            <a:ext cx="4320691" cy="6268277"/>
          </a:xfrm>
        </p:spPr>
        <p:txBody>
          <a:bodyPr anchor="ctr">
            <a:normAutofit/>
          </a:bodyPr>
          <a:lstStyle/>
          <a:p>
            <a:r>
              <a:rPr lang="en-NZ" sz="2400" b="1" dirty="0">
                <a:solidFill>
                  <a:srgbClr val="000000"/>
                </a:solidFill>
              </a:rPr>
              <a:t>If truth is </a:t>
            </a:r>
            <a:r>
              <a:rPr lang="en-NZ" sz="2400" b="1" u="sng" dirty="0">
                <a:solidFill>
                  <a:srgbClr val="000000"/>
                </a:solidFill>
              </a:rPr>
              <a:t>not</a:t>
            </a:r>
            <a:r>
              <a:rPr lang="en-NZ" sz="2400" b="1" dirty="0">
                <a:solidFill>
                  <a:srgbClr val="000000"/>
                </a:solidFill>
              </a:rPr>
              <a:t> something we expect to emerge from a conversation—Reasoned discourse will not be invited.</a:t>
            </a:r>
          </a:p>
          <a:p>
            <a:endParaRPr lang="en-NZ" sz="2400" dirty="0">
              <a:solidFill>
                <a:srgbClr val="000000"/>
              </a:solidFill>
            </a:endParaRPr>
          </a:p>
          <a:p>
            <a:r>
              <a:rPr lang="en-NZ" sz="2400" dirty="0">
                <a:solidFill>
                  <a:srgbClr val="000000"/>
                </a:solidFill>
              </a:rPr>
              <a:t>Truth is imbibed into our hearts and minds by reading, meditating, talking about and  obeying the word of God.</a:t>
            </a:r>
          </a:p>
          <a:p>
            <a:r>
              <a:rPr lang="en-NZ" sz="2400" dirty="0">
                <a:solidFill>
                  <a:schemeClr val="bg1"/>
                </a:solidFill>
              </a:rPr>
              <a:t>It changes us.</a:t>
            </a:r>
          </a:p>
          <a:p>
            <a:r>
              <a:rPr lang="en-NZ" sz="2400" dirty="0">
                <a:solidFill>
                  <a:schemeClr val="bg1"/>
                </a:solidFill>
              </a:rPr>
              <a:t>Truth is carried around in our in our thoughts and feelings, expressed in our words and actions. </a:t>
            </a:r>
          </a:p>
        </p:txBody>
      </p:sp>
    </p:spTree>
    <p:extLst>
      <p:ext uri="{BB962C8B-B14F-4D97-AF65-F5344CB8AC3E}">
        <p14:creationId xmlns:p14="http://schemas.microsoft.com/office/powerpoint/2010/main" val="164165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Godly communication">
            <a:extLst>
              <a:ext uri="{FF2B5EF4-FFF2-40B4-BE49-F238E27FC236}">
                <a16:creationId xmlns="" xmlns:a16="http://schemas.microsoft.com/office/drawing/2014/main" id="{F31DF8D6-8009-41D3-9DDF-FEDD094258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5719" y="3567611"/>
            <a:ext cx="3802037" cy="79842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B06A308F-D560-4067-BF19-05D9676A9DE2}"/>
              </a:ext>
            </a:extLst>
          </p:cNvPr>
          <p:cNvSpPr>
            <a:spLocks noGrp="1"/>
          </p:cNvSpPr>
          <p:nvPr>
            <p:ph idx="1"/>
          </p:nvPr>
        </p:nvSpPr>
        <p:spPr>
          <a:xfrm>
            <a:off x="5836028" y="2279151"/>
            <a:ext cx="3135693" cy="3387145"/>
          </a:xfrm>
        </p:spPr>
        <p:txBody>
          <a:bodyPr anchor="ctr">
            <a:normAutofit/>
          </a:bodyPr>
          <a:lstStyle/>
          <a:p>
            <a:pPr marL="0" indent="0">
              <a:buNone/>
            </a:pPr>
            <a:r>
              <a:rPr lang="en-NZ" sz="3200" dirty="0"/>
              <a:t>Godly communication is the bedrock of godly relationships.</a:t>
            </a:r>
          </a:p>
        </p:txBody>
      </p:sp>
    </p:spTree>
    <p:extLst>
      <p:ext uri="{BB962C8B-B14F-4D97-AF65-F5344CB8AC3E}">
        <p14:creationId xmlns:p14="http://schemas.microsoft.com/office/powerpoint/2010/main" val="415178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39"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146" name="Picture 2" descr="Image result for bible on the table group">
            <a:extLst>
              <a:ext uri="{FF2B5EF4-FFF2-40B4-BE49-F238E27FC236}">
                <a16:creationId xmlns="" xmlns:a16="http://schemas.microsoft.com/office/drawing/2014/main" id="{4A44D589-AE4B-43F6-A878-E1E4E4B43B89}"/>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1007" r="25250"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571999" y="344557"/>
            <a:ext cx="4320691" cy="6268277"/>
          </a:xfrm>
        </p:spPr>
        <p:txBody>
          <a:bodyPr anchor="ctr">
            <a:normAutofit/>
          </a:bodyPr>
          <a:lstStyle/>
          <a:p>
            <a:r>
              <a:rPr lang="en-NZ" sz="2400" b="1" dirty="0">
                <a:solidFill>
                  <a:srgbClr val="000000"/>
                </a:solidFill>
              </a:rPr>
              <a:t>If truth is </a:t>
            </a:r>
            <a:r>
              <a:rPr lang="en-NZ" sz="2400" b="1" u="sng" dirty="0">
                <a:solidFill>
                  <a:srgbClr val="000000"/>
                </a:solidFill>
              </a:rPr>
              <a:t>not</a:t>
            </a:r>
            <a:r>
              <a:rPr lang="en-NZ" sz="2400" b="1" dirty="0">
                <a:solidFill>
                  <a:srgbClr val="000000"/>
                </a:solidFill>
              </a:rPr>
              <a:t> something we expect to emerge from a conversation—Reasoned discourse will not be invited.</a:t>
            </a:r>
          </a:p>
          <a:p>
            <a:endParaRPr lang="en-NZ" sz="2400" dirty="0">
              <a:solidFill>
                <a:srgbClr val="000000"/>
              </a:solidFill>
            </a:endParaRPr>
          </a:p>
          <a:p>
            <a:r>
              <a:rPr lang="en-NZ" sz="2400" dirty="0">
                <a:solidFill>
                  <a:srgbClr val="000000"/>
                </a:solidFill>
              </a:rPr>
              <a:t>Truth is imbibed into our hearts and minds by reading, meditating, talking about and obeying the word of God.</a:t>
            </a:r>
          </a:p>
          <a:p>
            <a:r>
              <a:rPr lang="en-NZ" sz="2400" dirty="0">
                <a:solidFill>
                  <a:srgbClr val="000000"/>
                </a:solidFill>
              </a:rPr>
              <a:t>It changes us.</a:t>
            </a:r>
          </a:p>
          <a:p>
            <a:r>
              <a:rPr lang="en-NZ" sz="2400" dirty="0">
                <a:solidFill>
                  <a:schemeClr val="bg1"/>
                </a:solidFill>
              </a:rPr>
              <a:t>Truth is carried around in our in our thoughts and feelings, expressed in our words and actions. </a:t>
            </a:r>
          </a:p>
        </p:txBody>
      </p:sp>
    </p:spTree>
    <p:extLst>
      <p:ext uri="{BB962C8B-B14F-4D97-AF65-F5344CB8AC3E}">
        <p14:creationId xmlns:p14="http://schemas.microsoft.com/office/powerpoint/2010/main" val="9149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39"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146" name="Picture 2" descr="Image result for bible on the table group">
            <a:extLst>
              <a:ext uri="{FF2B5EF4-FFF2-40B4-BE49-F238E27FC236}">
                <a16:creationId xmlns="" xmlns:a16="http://schemas.microsoft.com/office/drawing/2014/main" id="{4A44D589-AE4B-43F6-A878-E1E4E4B43B89}"/>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1007" r="25250"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571999" y="344557"/>
            <a:ext cx="4320691" cy="6268277"/>
          </a:xfrm>
        </p:spPr>
        <p:txBody>
          <a:bodyPr anchor="ctr">
            <a:normAutofit/>
          </a:bodyPr>
          <a:lstStyle/>
          <a:p>
            <a:r>
              <a:rPr lang="en-NZ" sz="2400" b="1" dirty="0">
                <a:solidFill>
                  <a:srgbClr val="000000"/>
                </a:solidFill>
              </a:rPr>
              <a:t>If truth is </a:t>
            </a:r>
            <a:r>
              <a:rPr lang="en-NZ" sz="2400" b="1" u="sng" dirty="0">
                <a:solidFill>
                  <a:srgbClr val="000000"/>
                </a:solidFill>
              </a:rPr>
              <a:t>not</a:t>
            </a:r>
            <a:r>
              <a:rPr lang="en-NZ" sz="2400" b="1" dirty="0">
                <a:solidFill>
                  <a:srgbClr val="000000"/>
                </a:solidFill>
              </a:rPr>
              <a:t> something we expect to emerge from a conversation—Reasoned discourse will not be invited.</a:t>
            </a:r>
          </a:p>
          <a:p>
            <a:endParaRPr lang="en-NZ" sz="2400" dirty="0">
              <a:solidFill>
                <a:srgbClr val="000000"/>
              </a:solidFill>
            </a:endParaRPr>
          </a:p>
          <a:p>
            <a:r>
              <a:rPr lang="en-NZ" sz="2400" dirty="0">
                <a:solidFill>
                  <a:srgbClr val="000000"/>
                </a:solidFill>
              </a:rPr>
              <a:t>Truth is imbibed into our hearts and minds by reading, meditating, talking about and obeying the word of God.</a:t>
            </a:r>
          </a:p>
          <a:p>
            <a:r>
              <a:rPr lang="en-NZ" sz="2400" dirty="0">
                <a:solidFill>
                  <a:srgbClr val="000000"/>
                </a:solidFill>
              </a:rPr>
              <a:t>It changes us.</a:t>
            </a:r>
          </a:p>
          <a:p>
            <a:r>
              <a:rPr lang="en-NZ" sz="2400" dirty="0">
                <a:solidFill>
                  <a:srgbClr val="000000"/>
                </a:solidFill>
              </a:rPr>
              <a:t>Truth is carried around in our in our thoughts and feelings, expressed in our words and actions. </a:t>
            </a:r>
          </a:p>
        </p:txBody>
      </p:sp>
    </p:spTree>
    <p:extLst>
      <p:ext uri="{BB962C8B-B14F-4D97-AF65-F5344CB8AC3E}">
        <p14:creationId xmlns:p14="http://schemas.microsoft.com/office/powerpoint/2010/main" val="85584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a:bodyPr>
          <a:lstStyle/>
          <a:p>
            <a:r>
              <a:rPr lang="en-US" dirty="0"/>
              <a:t>Christians should give honor to whom honor is due.</a:t>
            </a:r>
          </a:p>
          <a:p>
            <a:endParaRPr lang="en-US" dirty="0"/>
          </a:p>
          <a:p>
            <a:endParaRPr lang="en-NZ" dirty="0"/>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1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a:bodyPr>
          <a:lstStyle/>
          <a:p>
            <a:r>
              <a:rPr lang="en-US" dirty="0"/>
              <a:t>Christians should give honor to whom honor is due.</a:t>
            </a:r>
          </a:p>
          <a:p>
            <a:endParaRPr lang="en-US" dirty="0"/>
          </a:p>
          <a:p>
            <a:r>
              <a:rPr lang="en-NZ" dirty="0"/>
              <a:t>To who is it due…?</a:t>
            </a:r>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6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a:bodyPr>
          <a:lstStyle/>
          <a:p>
            <a:r>
              <a:rPr lang="en-NZ" dirty="0"/>
              <a:t> </a:t>
            </a:r>
            <a:r>
              <a:rPr lang="en-NZ" b="1" dirty="0">
                <a:solidFill>
                  <a:srgbClr val="FF0000"/>
                </a:solidFill>
              </a:rPr>
              <a:t>1 Peter 2:17</a:t>
            </a:r>
          </a:p>
          <a:p>
            <a:r>
              <a:rPr lang="en-NZ" b="1" dirty="0">
                <a:solidFill>
                  <a:srgbClr val="FF0000"/>
                </a:solidFill>
              </a:rPr>
              <a:t>Honour all people, love the brotherhood, fear God, honour the king.</a:t>
            </a:r>
          </a:p>
          <a:p>
            <a:endParaRPr lang="en-NZ" dirty="0"/>
          </a:p>
          <a:p>
            <a:r>
              <a:rPr lang="en-NZ" dirty="0"/>
              <a:t>Put another way…</a:t>
            </a:r>
          </a:p>
          <a:p>
            <a:endParaRPr lang="en-NZ" dirty="0"/>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9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fontScale="92500" lnSpcReduction="20000"/>
          </a:bodyPr>
          <a:lstStyle/>
          <a:p>
            <a:r>
              <a:rPr lang="en-NZ" dirty="0"/>
              <a:t> </a:t>
            </a:r>
            <a:r>
              <a:rPr lang="en-NZ" b="1" dirty="0">
                <a:solidFill>
                  <a:srgbClr val="FF0000"/>
                </a:solidFill>
              </a:rPr>
              <a:t>1 Peter 2:17</a:t>
            </a:r>
          </a:p>
          <a:p>
            <a:r>
              <a:rPr lang="en-NZ" b="1" dirty="0">
                <a:solidFill>
                  <a:srgbClr val="FF0000"/>
                </a:solidFill>
              </a:rPr>
              <a:t>Honour all people, love the brotherhood, fear God, honour the king. (NASB95)</a:t>
            </a:r>
          </a:p>
          <a:p>
            <a:endParaRPr lang="en-NZ" dirty="0"/>
          </a:p>
          <a:p>
            <a:r>
              <a:rPr lang="en-NZ" dirty="0"/>
              <a:t>God</a:t>
            </a:r>
          </a:p>
          <a:p>
            <a:r>
              <a:rPr lang="en-NZ" dirty="0"/>
              <a:t>Church</a:t>
            </a:r>
          </a:p>
          <a:p>
            <a:r>
              <a:rPr lang="en-NZ" dirty="0"/>
              <a:t>Government</a:t>
            </a:r>
          </a:p>
          <a:p>
            <a:r>
              <a:rPr lang="en-NZ" dirty="0"/>
              <a:t>Everyone—All people</a:t>
            </a:r>
          </a:p>
          <a:p>
            <a:endParaRPr lang="en-NZ" dirty="0"/>
          </a:p>
          <a:p>
            <a:endParaRPr lang="en-NZ" dirty="0"/>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98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a:bodyPr>
          <a:lstStyle/>
          <a:p>
            <a:r>
              <a:rPr lang="en-NZ" dirty="0"/>
              <a:t> </a:t>
            </a:r>
            <a:r>
              <a:rPr lang="en-NZ" b="1" dirty="0">
                <a:solidFill>
                  <a:srgbClr val="FF0000"/>
                </a:solidFill>
              </a:rPr>
              <a:t>Romans 12:10</a:t>
            </a:r>
          </a:p>
          <a:p>
            <a:r>
              <a:rPr lang="en-NZ" b="1" i="1" dirty="0">
                <a:solidFill>
                  <a:srgbClr val="FF0000"/>
                </a:solidFill>
              </a:rPr>
              <a:t>Be</a:t>
            </a:r>
            <a:r>
              <a:rPr lang="en-NZ" b="1" dirty="0">
                <a:solidFill>
                  <a:srgbClr val="FF0000"/>
                </a:solidFill>
              </a:rPr>
              <a:t> devoted to one another in brotherly love; give preference to one another in honour; (NASB95)</a:t>
            </a:r>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6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86696" y="629266"/>
            <a:ext cx="3845274" cy="1676603"/>
          </a:xfrm>
        </p:spPr>
        <p:txBody>
          <a:bodyPr>
            <a:normAutofit/>
          </a:bodyPr>
          <a:lstStyle/>
          <a:p>
            <a:r>
              <a:rPr lang="en-NZ" dirty="0"/>
              <a:t>Honour is the Answer</a:t>
            </a:r>
          </a:p>
        </p:txBody>
      </p: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486697" y="2438400"/>
            <a:ext cx="3845272" cy="3785419"/>
          </a:xfrm>
        </p:spPr>
        <p:txBody>
          <a:bodyPr>
            <a:normAutofit/>
          </a:bodyPr>
          <a:lstStyle/>
          <a:p>
            <a:r>
              <a:rPr lang="en-NZ" b="1" dirty="0">
                <a:solidFill>
                  <a:srgbClr val="FF0000"/>
                </a:solidFill>
              </a:rPr>
              <a:t> Philippians 2:3</a:t>
            </a:r>
          </a:p>
          <a:p>
            <a:r>
              <a:rPr lang="en-NZ" b="1" baseline="30000" dirty="0">
                <a:solidFill>
                  <a:srgbClr val="FF0000"/>
                </a:solidFill>
              </a:rPr>
              <a:t>3 </a:t>
            </a:r>
            <a:r>
              <a:rPr lang="en-NZ" b="1" dirty="0">
                <a:solidFill>
                  <a:srgbClr val="FF0000"/>
                </a:solidFill>
              </a:rPr>
              <a:t>Do nothing from selfishness or empty conceit, but with humility of mind regard one another as more important than yourselves;  (NASB95)</a:t>
            </a:r>
          </a:p>
        </p:txBody>
      </p:sp>
      <p:pic>
        <p:nvPicPr>
          <p:cNvPr id="8194" name="Picture 2" descr="Image result for honour bible">
            <a:extLst>
              <a:ext uri="{FF2B5EF4-FFF2-40B4-BE49-F238E27FC236}">
                <a16:creationId xmlns="" xmlns:a16="http://schemas.microsoft.com/office/drawing/2014/main" id="{58210D57-C210-4A1C-9AFD-2433C5FFB3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4" r="11480"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A5C81-E7F6-4D0E-A0C1-C744DEF04D8F}"/>
              </a:ext>
            </a:extLst>
          </p:cNvPr>
          <p:cNvSpPr>
            <a:spLocks noGrp="1"/>
          </p:cNvSpPr>
          <p:nvPr>
            <p:ph type="title"/>
          </p:nvPr>
        </p:nvSpPr>
        <p:spPr/>
        <p:txBody>
          <a:bodyPr/>
          <a:lstStyle/>
          <a:p>
            <a:r>
              <a:rPr lang="en-NZ" dirty="0"/>
              <a:t>Honour Jesus</a:t>
            </a:r>
          </a:p>
        </p:txBody>
      </p:sp>
      <p:pic>
        <p:nvPicPr>
          <p:cNvPr id="1026" name="Picture 2" descr="Philippians Sermon Series Thumbnail">
            <a:extLst>
              <a:ext uri="{FF2B5EF4-FFF2-40B4-BE49-F238E27FC236}">
                <a16:creationId xmlns="" xmlns:a16="http://schemas.microsoft.com/office/drawing/2014/main" id="{F66DFC31-4CF0-49AC-A0E8-02A9CE9211C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130" y="169068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53D82FCC-EAF8-43C7-9C91-B5BC5484BC2D}"/>
              </a:ext>
            </a:extLst>
          </p:cNvPr>
          <p:cNvSpPr/>
          <p:nvPr/>
        </p:nvSpPr>
        <p:spPr>
          <a:xfrm>
            <a:off x="4479235" y="1690689"/>
            <a:ext cx="4250635" cy="4893647"/>
          </a:xfrm>
          <a:prstGeom prst="rect">
            <a:avLst/>
          </a:prstGeom>
        </p:spPr>
        <p:txBody>
          <a:bodyPr wrap="square">
            <a:spAutoFit/>
          </a:bodyPr>
          <a:lstStyle/>
          <a:p>
            <a:r>
              <a:rPr lang="en-NZ" sz="2400" b="1" dirty="0">
                <a:solidFill>
                  <a:srgbClr val="FF0000"/>
                </a:solidFill>
                <a:latin typeface="Helvetica Neue"/>
              </a:rPr>
              <a:t>1 Timothy 1:17</a:t>
            </a:r>
          </a:p>
          <a:p>
            <a:r>
              <a:rPr lang="en-NZ" sz="2400" b="1" dirty="0">
                <a:solidFill>
                  <a:srgbClr val="FF0000"/>
                </a:solidFill>
                <a:latin typeface="Helvetica Neue"/>
              </a:rPr>
              <a:t>Now to the King eternal, immortal, invisible, the only God, </a:t>
            </a:r>
            <a:r>
              <a:rPr lang="en-NZ" sz="2400" b="1" i="1" dirty="0">
                <a:solidFill>
                  <a:srgbClr val="FF0000"/>
                </a:solidFill>
                <a:latin typeface="Helvetica Neue"/>
              </a:rPr>
              <a:t>be</a:t>
            </a:r>
            <a:r>
              <a:rPr lang="en-NZ" sz="2400" b="1" dirty="0">
                <a:solidFill>
                  <a:srgbClr val="FF0000"/>
                </a:solidFill>
                <a:latin typeface="Helvetica Neue"/>
              </a:rPr>
              <a:t> honour and glory forever and ever. Amen.</a:t>
            </a:r>
          </a:p>
          <a:p>
            <a:endParaRPr lang="en-NZ" sz="2400" dirty="0">
              <a:solidFill>
                <a:srgbClr val="000000"/>
              </a:solidFill>
              <a:latin typeface="Helvetica Neue"/>
            </a:endParaRPr>
          </a:p>
          <a:p>
            <a:r>
              <a:rPr lang="en-NZ" sz="2400" dirty="0">
                <a:solidFill>
                  <a:srgbClr val="000000"/>
                </a:solidFill>
                <a:latin typeface="Helvetica Neue"/>
              </a:rPr>
              <a:t>He is Creator, Saviour, King, Mentor and Friend—He is worthy!</a:t>
            </a:r>
          </a:p>
          <a:p>
            <a:endParaRPr lang="en-NZ" sz="2400" dirty="0">
              <a:solidFill>
                <a:srgbClr val="000000"/>
              </a:solidFill>
              <a:latin typeface="Helvetica Neue"/>
            </a:endParaRPr>
          </a:p>
          <a:p>
            <a:r>
              <a:rPr lang="en-NZ" sz="2400" dirty="0">
                <a:solidFill>
                  <a:srgbClr val="000000"/>
                </a:solidFill>
                <a:latin typeface="Helvetica Neue"/>
              </a:rPr>
              <a:t>How we talk about him is the level standard of honour we demonstrate for him.</a:t>
            </a:r>
          </a:p>
        </p:txBody>
      </p:sp>
    </p:spTree>
    <p:extLst>
      <p:ext uri="{BB962C8B-B14F-4D97-AF65-F5344CB8AC3E}">
        <p14:creationId xmlns:p14="http://schemas.microsoft.com/office/powerpoint/2010/main" val="121977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00DA4-CA98-4C0E-AFB6-E72C0EE8D3D3}"/>
              </a:ext>
            </a:extLst>
          </p:cNvPr>
          <p:cNvSpPr>
            <a:spLocks noGrp="1"/>
          </p:cNvSpPr>
          <p:nvPr>
            <p:ph type="title"/>
          </p:nvPr>
        </p:nvSpPr>
        <p:spPr>
          <a:xfrm>
            <a:off x="491490" y="365125"/>
            <a:ext cx="3840085" cy="761310"/>
          </a:xfrm>
        </p:spPr>
        <p:txBody>
          <a:bodyPr>
            <a:normAutofit/>
          </a:bodyPr>
          <a:lstStyle/>
          <a:p>
            <a:r>
              <a:rPr lang="en-NZ" dirty="0"/>
              <a:t>Honour Life</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A41A4A9-AEBC-4597-8D72-F733D92F2468}"/>
              </a:ext>
            </a:extLst>
          </p:cNvPr>
          <p:cNvSpPr>
            <a:spLocks noGrp="1"/>
          </p:cNvSpPr>
          <p:nvPr>
            <p:ph idx="1"/>
          </p:nvPr>
        </p:nvSpPr>
        <p:spPr>
          <a:xfrm>
            <a:off x="0" y="1338470"/>
            <a:ext cx="4717774" cy="5519509"/>
          </a:xfrm>
        </p:spPr>
        <p:txBody>
          <a:bodyPr>
            <a:noAutofit/>
          </a:bodyPr>
          <a:lstStyle/>
          <a:p>
            <a:r>
              <a:rPr lang="en-NZ" sz="2400" dirty="0"/>
              <a:t>The last thing </a:t>
            </a:r>
            <a:r>
              <a:rPr lang="en-NZ" sz="2400" dirty="0" err="1"/>
              <a:t>LaShanda</a:t>
            </a:r>
            <a:r>
              <a:rPr lang="en-NZ" sz="2400" dirty="0"/>
              <a:t> Calloway saw before she died was people literally stepping over her to continue shopping as if nothing had happened. Calloway had stopped to shop in a convenience store in Wichita, Kansas, when she was stabbed in an altercation. As she lay dying, a surveillance camera recorded no less than five people stepping over her to continue down the store’s aisles. Only one stopped briefly—to take a picture of Calloway with a cell phone camera. (2007)</a:t>
            </a:r>
          </a:p>
        </p:txBody>
      </p:sp>
      <p:pic>
        <p:nvPicPr>
          <p:cNvPr id="6146" name="Picture 2" descr="Image result for thou shalt not kill">
            <a:extLst>
              <a:ext uri="{FF2B5EF4-FFF2-40B4-BE49-F238E27FC236}">
                <a16:creationId xmlns="" xmlns:a16="http://schemas.microsoft.com/office/drawing/2014/main" id="{3B2E98FA-F84C-46C6-AD64-A7D4042230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61" r="27503"/>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Godly relationships">
            <a:extLst>
              <a:ext uri="{FF2B5EF4-FFF2-40B4-BE49-F238E27FC236}">
                <a16:creationId xmlns="" xmlns:a16="http://schemas.microsoft.com/office/drawing/2014/main" id="{61E69986-68E3-4435-82E3-F25B4FEB4A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09" b="15840"/>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06A308F-D560-4067-BF19-05D9676A9DE2}"/>
              </a:ext>
            </a:extLst>
          </p:cNvPr>
          <p:cNvSpPr>
            <a:spLocks noGrp="1"/>
          </p:cNvSpPr>
          <p:nvPr>
            <p:ph idx="1"/>
          </p:nvPr>
        </p:nvSpPr>
        <p:spPr>
          <a:xfrm>
            <a:off x="477078" y="4551037"/>
            <a:ext cx="8070415" cy="1509935"/>
          </a:xfrm>
        </p:spPr>
        <p:txBody>
          <a:bodyPr anchor="ctr">
            <a:normAutofit/>
          </a:bodyPr>
          <a:lstStyle/>
          <a:p>
            <a:r>
              <a:rPr lang="en-NZ" sz="3200" dirty="0">
                <a:solidFill>
                  <a:srgbClr val="000000"/>
                </a:solidFill>
              </a:rPr>
              <a:t>Godly relationships are the foundation of a truly useful Christian life.</a:t>
            </a:r>
          </a:p>
        </p:txBody>
      </p:sp>
    </p:spTree>
    <p:extLst>
      <p:ext uri="{BB962C8B-B14F-4D97-AF65-F5344CB8AC3E}">
        <p14:creationId xmlns:p14="http://schemas.microsoft.com/office/powerpoint/2010/main" val="3788223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91490" y="365125"/>
            <a:ext cx="3840085" cy="1692794"/>
          </a:xfrm>
        </p:spPr>
        <p:txBody>
          <a:bodyPr>
            <a:normAutofit/>
          </a:bodyPr>
          <a:lstStyle/>
          <a:p>
            <a:r>
              <a:rPr lang="en-NZ" dirty="0"/>
              <a:t>Honour your parents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198784" y="1895061"/>
            <a:ext cx="4572000" cy="4597814"/>
          </a:xfrm>
        </p:spPr>
        <p:txBody>
          <a:bodyPr>
            <a:noAutofit/>
          </a:bodyPr>
          <a:lstStyle/>
          <a:p>
            <a:r>
              <a:rPr lang="en-NZ" sz="2400" b="1" dirty="0">
                <a:solidFill>
                  <a:srgbClr val="FF0000"/>
                </a:solidFill>
              </a:rPr>
              <a:t> Ephesians 6:1-3 </a:t>
            </a:r>
          </a:p>
          <a:p>
            <a:r>
              <a:rPr lang="en-NZ" sz="2400" b="1" dirty="0">
                <a:solidFill>
                  <a:srgbClr val="FF0000"/>
                </a:solidFill>
              </a:rPr>
              <a:t>Children, obey your parents in the Lord, for this is right. </a:t>
            </a:r>
            <a:r>
              <a:rPr lang="en-NZ" sz="2400" b="1" baseline="30000" dirty="0">
                <a:solidFill>
                  <a:srgbClr val="FF0000"/>
                </a:solidFill>
              </a:rPr>
              <a:t>2</a:t>
            </a:r>
            <a:r>
              <a:rPr lang="en-NZ" sz="2400" b="1" cap="small" dirty="0">
                <a:solidFill>
                  <a:srgbClr val="FF0000"/>
                </a:solidFill>
              </a:rPr>
              <a:t>Honour your father and mother</a:t>
            </a:r>
            <a:r>
              <a:rPr lang="en-NZ" sz="2400" b="1" dirty="0">
                <a:solidFill>
                  <a:srgbClr val="FF0000"/>
                </a:solidFill>
              </a:rPr>
              <a:t> (which is the first commandment with a promise), </a:t>
            </a:r>
            <a:r>
              <a:rPr lang="en-NZ" sz="2400" b="1" baseline="30000" dirty="0">
                <a:solidFill>
                  <a:srgbClr val="FF0000"/>
                </a:solidFill>
              </a:rPr>
              <a:t>3</a:t>
            </a:r>
            <a:r>
              <a:rPr lang="en-NZ" sz="2400" b="1" cap="small" dirty="0">
                <a:solidFill>
                  <a:srgbClr val="FF0000"/>
                </a:solidFill>
              </a:rPr>
              <a:t>so that it may be well with you, and that you may live long on the earth</a:t>
            </a:r>
            <a:r>
              <a:rPr lang="en-NZ" sz="2400" b="1" dirty="0">
                <a:solidFill>
                  <a:srgbClr val="FF0000"/>
                </a:solidFill>
              </a:rPr>
              <a:t>.</a:t>
            </a:r>
          </a:p>
          <a:p>
            <a:r>
              <a:rPr lang="en-NZ" sz="2400" dirty="0"/>
              <a:t>Exodus 20:12 </a:t>
            </a:r>
          </a:p>
          <a:p>
            <a:pPr lvl="2"/>
            <a:r>
              <a:rPr lang="en-NZ" sz="2400" dirty="0"/>
              <a:t>The 4</a:t>
            </a:r>
            <a:r>
              <a:rPr lang="en-NZ" sz="2400" baseline="30000" dirty="0"/>
              <a:t>th</a:t>
            </a:r>
            <a:r>
              <a:rPr lang="en-NZ" sz="2400" dirty="0"/>
              <a:t> Commandment / 1</a:t>
            </a:r>
            <a:r>
              <a:rPr lang="en-NZ" sz="2400" baseline="30000" dirty="0"/>
              <a:t>st</a:t>
            </a:r>
            <a:r>
              <a:rPr lang="en-NZ" sz="2400" dirty="0"/>
              <a:t> Promise</a:t>
            </a:r>
          </a:p>
        </p:txBody>
      </p:sp>
      <p:pic>
        <p:nvPicPr>
          <p:cNvPr id="2050" name="Picture 2" descr="Image result for Honour your parents">
            <a:extLst>
              <a:ext uri="{FF2B5EF4-FFF2-40B4-BE49-F238E27FC236}">
                <a16:creationId xmlns="" xmlns:a16="http://schemas.microsoft.com/office/drawing/2014/main" id="{1E02DA46-6D16-4362-8E8A-2AAEA1416C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0" r="26048"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91490" y="365125"/>
            <a:ext cx="3840085" cy="1692794"/>
          </a:xfrm>
        </p:spPr>
        <p:txBody>
          <a:bodyPr>
            <a:normAutofit/>
          </a:bodyPr>
          <a:lstStyle/>
          <a:p>
            <a:r>
              <a:rPr lang="en-NZ" dirty="0"/>
              <a:t>Honour your parents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198784" y="2316479"/>
            <a:ext cx="4572000" cy="4176395"/>
          </a:xfrm>
        </p:spPr>
        <p:txBody>
          <a:bodyPr>
            <a:noAutofit/>
          </a:bodyPr>
          <a:lstStyle/>
          <a:p>
            <a:r>
              <a:rPr lang="en-NZ" sz="2400" dirty="0"/>
              <a:t>I</a:t>
            </a:r>
            <a:r>
              <a:rPr lang="en-US" sz="2400" dirty="0"/>
              <a:t>n Ephesians 6:2 the Greek verb “</a:t>
            </a:r>
            <a:r>
              <a:rPr lang="en-US" sz="2400" dirty="0" err="1"/>
              <a:t>timaō</a:t>
            </a:r>
            <a:r>
              <a:rPr lang="en-US" sz="2400" dirty="0"/>
              <a:t>” is used and means “to estimate” of “to fix the value of” and also “to revere” or “venerate” so </a:t>
            </a:r>
            <a:r>
              <a:rPr lang="en-US" sz="2400"/>
              <a:t>to honour </a:t>
            </a:r>
            <a:r>
              <a:rPr lang="en-US" sz="2400" dirty="0"/>
              <a:t>our parents is to have a high estimation of them, to revere them or have a high regard for them, so much so that it holds a lot of weight as we know it does before God. </a:t>
            </a:r>
            <a:endParaRPr lang="en-NZ" sz="2400" dirty="0"/>
          </a:p>
        </p:txBody>
      </p:sp>
      <p:pic>
        <p:nvPicPr>
          <p:cNvPr id="2050" name="Picture 2" descr="Image result for Honour your parents">
            <a:extLst>
              <a:ext uri="{FF2B5EF4-FFF2-40B4-BE49-F238E27FC236}">
                <a16:creationId xmlns="" xmlns:a16="http://schemas.microsoft.com/office/drawing/2014/main" id="{1E02DA46-6D16-4362-8E8A-2AAEA1416C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0" r="26048"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78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34DBC-B16B-40C4-8EB6-7A8052CE3219}"/>
              </a:ext>
            </a:extLst>
          </p:cNvPr>
          <p:cNvSpPr>
            <a:spLocks noGrp="1"/>
          </p:cNvSpPr>
          <p:nvPr>
            <p:ph type="title"/>
          </p:nvPr>
        </p:nvSpPr>
        <p:spPr>
          <a:xfrm>
            <a:off x="491490" y="365125"/>
            <a:ext cx="3840085" cy="1692794"/>
          </a:xfrm>
        </p:spPr>
        <p:txBody>
          <a:bodyPr>
            <a:normAutofit/>
          </a:bodyPr>
          <a:lstStyle/>
          <a:p>
            <a:r>
              <a:rPr lang="en-NZ" dirty="0"/>
              <a:t>Honour your parents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774873-19EC-42F0-90EA-DCF3A1BACCFD}"/>
              </a:ext>
            </a:extLst>
          </p:cNvPr>
          <p:cNvSpPr>
            <a:spLocks noGrp="1"/>
          </p:cNvSpPr>
          <p:nvPr>
            <p:ph idx="1"/>
          </p:nvPr>
        </p:nvSpPr>
        <p:spPr>
          <a:xfrm>
            <a:off x="198784" y="2464903"/>
            <a:ext cx="4572000" cy="4027971"/>
          </a:xfrm>
        </p:spPr>
        <p:txBody>
          <a:bodyPr>
            <a:noAutofit/>
          </a:bodyPr>
          <a:lstStyle/>
          <a:p>
            <a:r>
              <a:rPr lang="en-US" sz="2400" dirty="0"/>
              <a:t>This fifth command doesn’t say to honour your parents if they are worthy of it or if they are Christian. This commandment is not qualified by extenuating circumstances.</a:t>
            </a:r>
            <a:endParaRPr lang="en-NZ" sz="2400" dirty="0"/>
          </a:p>
        </p:txBody>
      </p:sp>
      <p:pic>
        <p:nvPicPr>
          <p:cNvPr id="2050" name="Picture 2" descr="Image result for Honour your parents">
            <a:extLst>
              <a:ext uri="{FF2B5EF4-FFF2-40B4-BE49-F238E27FC236}">
                <a16:creationId xmlns="" xmlns:a16="http://schemas.microsoft.com/office/drawing/2014/main" id="{1E02DA46-6D16-4362-8E8A-2AAEA1416C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0" r="26048"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D22B0-6F89-482D-9C5D-71885BE4C360}"/>
              </a:ext>
            </a:extLst>
          </p:cNvPr>
          <p:cNvSpPr>
            <a:spLocks noGrp="1"/>
          </p:cNvSpPr>
          <p:nvPr>
            <p:ph type="title"/>
          </p:nvPr>
        </p:nvSpPr>
        <p:spPr>
          <a:xfrm>
            <a:off x="491490" y="365125"/>
            <a:ext cx="3840085" cy="708300"/>
          </a:xfrm>
        </p:spPr>
        <p:txBody>
          <a:bodyPr>
            <a:normAutofit/>
          </a:bodyPr>
          <a:lstStyle/>
          <a:p>
            <a:r>
              <a:rPr lang="en-NZ" dirty="0"/>
              <a:t>Honour pays off</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09F21B9-097E-41D3-AABC-E4AA7A4516D2}"/>
              </a:ext>
            </a:extLst>
          </p:cNvPr>
          <p:cNvSpPr>
            <a:spLocks noGrp="1"/>
          </p:cNvSpPr>
          <p:nvPr>
            <p:ph idx="1"/>
          </p:nvPr>
        </p:nvSpPr>
        <p:spPr>
          <a:xfrm>
            <a:off x="172278" y="953465"/>
            <a:ext cx="4399722" cy="5539410"/>
          </a:xfrm>
        </p:spPr>
        <p:txBody>
          <a:bodyPr>
            <a:noAutofit/>
          </a:bodyPr>
          <a:lstStyle/>
          <a:p>
            <a:r>
              <a:rPr lang="en-NZ" sz="2400" dirty="0"/>
              <a:t>Every day, for close to seven years, Walter "Buck" Swords cursed and stomped his feet in his favourite restaurant, </a:t>
            </a:r>
            <a:r>
              <a:rPr lang="en-NZ" sz="2400" dirty="0" err="1"/>
              <a:t>Luby’s</a:t>
            </a:r>
            <a:r>
              <a:rPr lang="en-NZ" sz="2400" dirty="0"/>
              <a:t> Cafeteria, demanding that he get his food exactly as he wanted it. Every day, for close to seven years, his preferred waitress, Melina Salazar, offered a patient smile and did whatever she could to help her most stubborn customer. After years of thankless service, Salazar was rewarded. When Swords died at 89 years old, just days before Christmas (2007), …</a:t>
            </a:r>
          </a:p>
        </p:txBody>
      </p:sp>
      <p:pic>
        <p:nvPicPr>
          <p:cNvPr id="7170" name="Picture 2" descr="Image result for Melina Salazar">
            <a:extLst>
              <a:ext uri="{FF2B5EF4-FFF2-40B4-BE49-F238E27FC236}">
                <a16:creationId xmlns="" xmlns:a16="http://schemas.microsoft.com/office/drawing/2014/main" id="{66B1C813-A942-466E-B22B-31849D08C9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3" r="59962"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0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D22B0-6F89-482D-9C5D-71885BE4C360}"/>
              </a:ext>
            </a:extLst>
          </p:cNvPr>
          <p:cNvSpPr>
            <a:spLocks noGrp="1"/>
          </p:cNvSpPr>
          <p:nvPr>
            <p:ph type="title"/>
          </p:nvPr>
        </p:nvSpPr>
        <p:spPr>
          <a:xfrm>
            <a:off x="491490" y="365125"/>
            <a:ext cx="3840085" cy="708300"/>
          </a:xfrm>
        </p:spPr>
        <p:txBody>
          <a:bodyPr>
            <a:normAutofit/>
          </a:bodyPr>
          <a:lstStyle/>
          <a:p>
            <a:r>
              <a:rPr lang="en-NZ" dirty="0"/>
              <a:t>Honour pays off</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09F21B9-097E-41D3-AABC-E4AA7A4516D2}"/>
              </a:ext>
            </a:extLst>
          </p:cNvPr>
          <p:cNvSpPr>
            <a:spLocks noGrp="1"/>
          </p:cNvSpPr>
          <p:nvPr>
            <p:ph idx="1"/>
          </p:nvPr>
        </p:nvSpPr>
        <p:spPr>
          <a:xfrm>
            <a:off x="172278" y="2623929"/>
            <a:ext cx="4399722" cy="3868945"/>
          </a:xfrm>
        </p:spPr>
        <p:txBody>
          <a:bodyPr>
            <a:noAutofit/>
          </a:bodyPr>
          <a:lstStyle/>
          <a:p>
            <a:r>
              <a:rPr lang="en-NZ" sz="2400" dirty="0"/>
              <a:t>…he left Salazar $50,000 and a 2000 Buick.</a:t>
            </a:r>
          </a:p>
          <a:p>
            <a:r>
              <a:rPr lang="en-NZ" sz="2400" dirty="0"/>
              <a:t>“I still can’t believe it,” she said. After all, she says, he was always “kind of mean.” </a:t>
            </a:r>
          </a:p>
        </p:txBody>
      </p:sp>
      <p:pic>
        <p:nvPicPr>
          <p:cNvPr id="7170" name="Picture 2" descr="Image result for Melina Salazar">
            <a:extLst>
              <a:ext uri="{FF2B5EF4-FFF2-40B4-BE49-F238E27FC236}">
                <a16:creationId xmlns="" xmlns:a16="http://schemas.microsoft.com/office/drawing/2014/main" id="{66B1C813-A942-466E-B22B-31849D08C9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63" r="59962"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39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A1150FCC-A7ED-4CED-BC48-AC1C02B3016F}"/>
              </a:ext>
            </a:extLst>
          </p:cNvPr>
          <p:cNvPicPr>
            <a:picLocks noGrp="1" noChangeAspect="1"/>
          </p:cNvPicPr>
          <p:nvPr>
            <p:ph idx="1"/>
          </p:nvPr>
        </p:nvPicPr>
        <p:blipFill rotWithShape="1">
          <a:blip r:embed="rId2" cstate="print"/>
          <a:srcRect r="25000"/>
          <a:stretch/>
        </p:blipFill>
        <p:spPr>
          <a:xfrm>
            <a:off x="20" y="10"/>
            <a:ext cx="9143980" cy="6857990"/>
          </a:xfrm>
          <a:prstGeom prst="rect">
            <a:avLst/>
          </a:prstGeom>
        </p:spPr>
      </p:pic>
    </p:spTree>
    <p:extLst>
      <p:ext uri="{BB962C8B-B14F-4D97-AF65-F5344CB8AC3E}">
        <p14:creationId xmlns:p14="http://schemas.microsoft.com/office/powerpoint/2010/main" val="197857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86697" y="640082"/>
            <a:ext cx="3845272" cy="5583737"/>
          </a:xfrm>
        </p:spPr>
        <p:txBody>
          <a:bodyPr>
            <a:normAutofit/>
          </a:bodyPr>
          <a:lstStyle/>
          <a:p>
            <a:r>
              <a:rPr lang="en-NZ" b="1" dirty="0"/>
              <a:t>Is reasoned discourse imperilled? </a:t>
            </a:r>
          </a:p>
          <a:p>
            <a:endParaRPr lang="en-NZ" dirty="0"/>
          </a:p>
        </p:txBody>
      </p:sp>
      <p:pic>
        <p:nvPicPr>
          <p:cNvPr id="4098" name="Picture 2" descr="Image result for doomed">
            <a:extLst>
              <a:ext uri="{FF2B5EF4-FFF2-40B4-BE49-F238E27FC236}">
                <a16:creationId xmlns="" xmlns:a16="http://schemas.microsoft.com/office/drawing/2014/main" id="{1CFC968B-E345-48B2-BABF-D99C28FE7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13902" b="1"/>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8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86697" y="640082"/>
            <a:ext cx="3845272" cy="5583737"/>
          </a:xfrm>
        </p:spPr>
        <p:txBody>
          <a:bodyPr>
            <a:normAutofit lnSpcReduction="10000"/>
          </a:bodyPr>
          <a:lstStyle/>
          <a:p>
            <a:r>
              <a:rPr lang="en-NZ" b="1" dirty="0"/>
              <a:t>Is reasoned discourse imperilled? </a:t>
            </a:r>
          </a:p>
          <a:p>
            <a:endParaRPr lang="en-NZ" dirty="0"/>
          </a:p>
          <a:p>
            <a:r>
              <a:rPr lang="en-NZ" dirty="0"/>
              <a:t>When was the last time you did this?</a:t>
            </a:r>
          </a:p>
          <a:p>
            <a:endParaRPr lang="en-NZ" dirty="0"/>
          </a:p>
          <a:p>
            <a:r>
              <a:rPr lang="en-NZ" dirty="0"/>
              <a:t>Pray for ears that hear—Listen</a:t>
            </a:r>
          </a:p>
          <a:p>
            <a:r>
              <a:rPr lang="en-NZ" dirty="0"/>
              <a:t>Pray for a mind of wisdom—Think</a:t>
            </a:r>
          </a:p>
          <a:p>
            <a:r>
              <a:rPr lang="en-NZ" dirty="0"/>
              <a:t>Pray for words to heal—Talk</a:t>
            </a:r>
          </a:p>
          <a:p>
            <a:r>
              <a:rPr lang="en-NZ" dirty="0"/>
              <a:t>Repeat…</a:t>
            </a:r>
          </a:p>
        </p:txBody>
      </p:sp>
      <p:pic>
        <p:nvPicPr>
          <p:cNvPr id="4098" name="Picture 2" descr="Image result for doomed">
            <a:extLst>
              <a:ext uri="{FF2B5EF4-FFF2-40B4-BE49-F238E27FC236}">
                <a16:creationId xmlns="" xmlns:a16="http://schemas.microsoft.com/office/drawing/2014/main" id="{1CFC968B-E345-48B2-BABF-D99C28FE7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13902" b="1"/>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7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86697" y="640082"/>
            <a:ext cx="3845272" cy="5583737"/>
          </a:xfrm>
        </p:spPr>
        <p:txBody>
          <a:bodyPr>
            <a:normAutofit/>
          </a:bodyPr>
          <a:lstStyle/>
          <a:p>
            <a:r>
              <a:rPr lang="en-NZ" b="1" dirty="0"/>
              <a:t>Is reasoned discourse imperilled? </a:t>
            </a:r>
          </a:p>
          <a:p>
            <a:endParaRPr lang="en-NZ" dirty="0"/>
          </a:p>
          <a:p>
            <a:r>
              <a:rPr lang="en-NZ" dirty="0"/>
              <a:t>In a world brainwashed into believing that one man’s ‘truth’ is as good as the next man’s ‘truth,’ are we really able to find godly harmony?</a:t>
            </a:r>
          </a:p>
        </p:txBody>
      </p:sp>
      <p:pic>
        <p:nvPicPr>
          <p:cNvPr id="4098" name="Picture 2" descr="Image result for doomed">
            <a:extLst>
              <a:ext uri="{FF2B5EF4-FFF2-40B4-BE49-F238E27FC236}">
                <a16:creationId xmlns="" xmlns:a16="http://schemas.microsoft.com/office/drawing/2014/main" id="{1CFC968B-E345-48B2-BABF-D99C28FE7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13902" b="1"/>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86697" y="640082"/>
            <a:ext cx="3845272" cy="5583737"/>
          </a:xfrm>
        </p:spPr>
        <p:txBody>
          <a:bodyPr>
            <a:normAutofit/>
          </a:bodyPr>
          <a:lstStyle/>
          <a:p>
            <a:r>
              <a:rPr lang="en-NZ" b="1" dirty="0"/>
              <a:t>Is reasoned discourse imperilled? </a:t>
            </a:r>
          </a:p>
          <a:p>
            <a:endParaRPr lang="en-NZ" dirty="0"/>
          </a:p>
          <a:p>
            <a:r>
              <a:rPr lang="en-NZ" dirty="0"/>
              <a:t>Are we too far gone to come back from this messed up world?</a:t>
            </a:r>
          </a:p>
        </p:txBody>
      </p:sp>
      <p:pic>
        <p:nvPicPr>
          <p:cNvPr id="4098" name="Picture 2" descr="Image result for doomed">
            <a:extLst>
              <a:ext uri="{FF2B5EF4-FFF2-40B4-BE49-F238E27FC236}">
                <a16:creationId xmlns="" xmlns:a16="http://schemas.microsoft.com/office/drawing/2014/main" id="{1CFC968B-E345-48B2-BABF-D99C28FE7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13902" b="1"/>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9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5AB0A5-4479-4FAE-995E-15BF6900A584}"/>
              </a:ext>
            </a:extLst>
          </p:cNvPr>
          <p:cNvSpPr>
            <a:spLocks noGrp="1"/>
          </p:cNvSpPr>
          <p:nvPr>
            <p:ph idx="1"/>
          </p:nvPr>
        </p:nvSpPr>
        <p:spPr>
          <a:xfrm>
            <a:off x="486697" y="640082"/>
            <a:ext cx="3845272" cy="5583737"/>
          </a:xfrm>
        </p:spPr>
        <p:txBody>
          <a:bodyPr>
            <a:normAutofit/>
          </a:bodyPr>
          <a:lstStyle/>
          <a:p>
            <a:r>
              <a:rPr lang="en-NZ" b="1" dirty="0"/>
              <a:t>Is reasoned discourse imperilled? </a:t>
            </a:r>
          </a:p>
          <a:p>
            <a:endParaRPr lang="en-NZ" dirty="0"/>
          </a:p>
          <a:p>
            <a:pPr marL="0" indent="0" algn="ctr">
              <a:buNone/>
            </a:pPr>
            <a:r>
              <a:rPr lang="en-NZ" dirty="0"/>
              <a:t>Where is </a:t>
            </a:r>
          </a:p>
          <a:p>
            <a:pPr marL="0" indent="0" algn="ctr">
              <a:buNone/>
            </a:pPr>
            <a:r>
              <a:rPr lang="en-NZ" dirty="0"/>
              <a:t>REASIONED </a:t>
            </a:r>
          </a:p>
          <a:p>
            <a:pPr marL="0" indent="0" algn="ctr">
              <a:buNone/>
            </a:pPr>
            <a:r>
              <a:rPr lang="en-NZ" dirty="0"/>
              <a:t>DISCOURSE </a:t>
            </a:r>
          </a:p>
          <a:p>
            <a:pPr marL="0" indent="0" algn="ctr">
              <a:buNone/>
            </a:pPr>
            <a:r>
              <a:rPr lang="en-NZ" dirty="0"/>
              <a:t>at these </a:t>
            </a:r>
          </a:p>
          <a:p>
            <a:pPr marL="0" indent="0" algn="ctr">
              <a:buNone/>
            </a:pPr>
            <a:r>
              <a:rPr lang="en-NZ" dirty="0"/>
              <a:t>days?</a:t>
            </a:r>
          </a:p>
          <a:p>
            <a:pPr marL="0" indent="0" algn="ctr">
              <a:buNone/>
            </a:pPr>
            <a:endParaRPr lang="en-NZ" dirty="0"/>
          </a:p>
          <a:p>
            <a:pPr marL="0" indent="0">
              <a:buNone/>
            </a:pPr>
            <a:r>
              <a:rPr lang="en-NZ" dirty="0"/>
              <a:t>What not to do…</a:t>
            </a:r>
          </a:p>
        </p:txBody>
      </p:sp>
      <p:pic>
        <p:nvPicPr>
          <p:cNvPr id="4098" name="Picture 2" descr="Image result for doomed">
            <a:extLst>
              <a:ext uri="{FF2B5EF4-FFF2-40B4-BE49-F238E27FC236}">
                <a16:creationId xmlns="" xmlns:a16="http://schemas.microsoft.com/office/drawing/2014/main" id="{1CFC968B-E345-48B2-BABF-D99C28FE7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1" r="13902" b="1"/>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69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und bites">
            <a:extLst>
              <a:ext uri="{FF2B5EF4-FFF2-40B4-BE49-F238E27FC236}">
                <a16:creationId xmlns="" xmlns:a16="http://schemas.microsoft.com/office/drawing/2014/main" id="{D93AA58A-95B2-4A61-98B3-7EE8556626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2" t="4831" b="22705"/>
          <a:stretch/>
        </p:blipFill>
        <p:spPr bwMode="auto">
          <a:xfrm>
            <a:off x="0" y="1630017"/>
            <a:ext cx="4534523" cy="3472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 xmlns:a16="http://schemas.microsoft.com/office/drawing/2014/main" id="{5F4972A5-633D-47E4-88C0-31DB5E92C398}"/>
              </a:ext>
            </a:extLst>
          </p:cNvPr>
          <p:cNvSpPr txBox="1">
            <a:spLocks/>
          </p:cNvSpPr>
          <p:nvPr/>
        </p:nvSpPr>
        <p:spPr>
          <a:xfrm>
            <a:off x="4797286" y="1630017"/>
            <a:ext cx="4135507" cy="4750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
        <p:nvSpPr>
          <p:cNvPr id="7" name="Content Placeholder 2">
            <a:extLst>
              <a:ext uri="{FF2B5EF4-FFF2-40B4-BE49-F238E27FC236}">
                <a16:creationId xmlns="" xmlns:a16="http://schemas.microsoft.com/office/drawing/2014/main" id="{A1862034-E166-4402-B601-E8D9AAF8B916}"/>
              </a:ext>
            </a:extLst>
          </p:cNvPr>
          <p:cNvSpPr txBox="1">
            <a:spLocks/>
          </p:cNvSpPr>
          <p:nvPr/>
        </p:nvSpPr>
        <p:spPr>
          <a:xfrm>
            <a:off x="628650" y="477078"/>
            <a:ext cx="7600950" cy="1152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Reasoned discourse has increasingly given way to in-your-face sound bites… </a:t>
            </a:r>
            <a:endParaRPr lang="en-NZ" dirty="0"/>
          </a:p>
        </p:txBody>
      </p:sp>
    </p:spTree>
    <p:extLst>
      <p:ext uri="{BB962C8B-B14F-4D97-AF65-F5344CB8AC3E}">
        <p14:creationId xmlns:p14="http://schemas.microsoft.com/office/powerpoint/2010/main" val="3139071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1006</Words>
  <Application>Microsoft Office PowerPoint</Application>
  <PresentationFormat>On-screen Show (4:3)</PresentationFormat>
  <Paragraphs>118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Helvetica Neue</vt:lpstr>
      <vt:lpstr>Office Theme</vt:lpstr>
      <vt:lpstr>Honour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Honour is the Answer</vt:lpstr>
      <vt:lpstr>Honour is the Answer</vt:lpstr>
      <vt:lpstr>Honour is the Answer</vt:lpstr>
      <vt:lpstr>Honour is the Answer</vt:lpstr>
      <vt:lpstr>Honour is the Answer</vt:lpstr>
      <vt:lpstr>Honour is the Answer</vt:lpstr>
      <vt:lpstr>Honour Jesus</vt:lpstr>
      <vt:lpstr>Honour Life</vt:lpstr>
      <vt:lpstr>Honour your parents</vt:lpstr>
      <vt:lpstr>Honour your parents</vt:lpstr>
      <vt:lpstr>Honour your parents</vt:lpstr>
      <vt:lpstr>Honour pays off</vt:lpstr>
      <vt:lpstr>Honour pays off</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dc:title>
  <dc:creator>John</dc:creator>
  <cp:lastModifiedBy>geoff</cp:lastModifiedBy>
  <cp:revision>29</cp:revision>
  <dcterms:created xsi:type="dcterms:W3CDTF">2019-04-13T11:18:26Z</dcterms:created>
  <dcterms:modified xsi:type="dcterms:W3CDTF">2019-04-16T09:08:46Z</dcterms:modified>
</cp:coreProperties>
</file>