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3" r:id="rId4"/>
    <p:sldId id="261" r:id="rId5"/>
    <p:sldId id="257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39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386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581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33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122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710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710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388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562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201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A643-E987-4D0E-BEE0-93EC225898FB}" type="datetimeFigureOut">
              <a:rPr lang="en-NZ" smtClean="0"/>
              <a:t>15/04/2019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2235-D7CE-4170-9069-3D5893CB51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614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F0886E-0C55-45C8-93BB-4C52B3A80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82613"/>
            <a:ext cx="7886700" cy="559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Making Progress</a:t>
            </a:r>
          </a:p>
          <a:p>
            <a:endParaRPr lang="en-NZ" dirty="0"/>
          </a:p>
          <a:p>
            <a:r>
              <a:rPr lang="en-NZ" dirty="0"/>
              <a:t>PM Sermon</a:t>
            </a:r>
          </a:p>
          <a:p>
            <a:endParaRPr lang="en-NZ" dirty="0"/>
          </a:p>
          <a:p>
            <a:r>
              <a:rPr lang="en-NZ" dirty="0"/>
              <a:t>Sunday 14 April 2019</a:t>
            </a:r>
          </a:p>
          <a:p>
            <a:endParaRPr lang="en-NZ" dirty="0"/>
          </a:p>
          <a:p>
            <a:r>
              <a:rPr lang="en-NZ" dirty="0"/>
              <a:t>Morningside Church of Christ</a:t>
            </a:r>
          </a:p>
          <a:p>
            <a:endParaRPr lang="en-NZ" dirty="0"/>
          </a:p>
          <a:p>
            <a:r>
              <a:rPr lang="en-NZ" dirty="0"/>
              <a:t>John Staiger</a:t>
            </a:r>
          </a:p>
        </p:txBody>
      </p:sp>
    </p:spTree>
    <p:extLst>
      <p:ext uri="{BB962C8B-B14F-4D97-AF65-F5344CB8AC3E}">
        <p14:creationId xmlns:p14="http://schemas.microsoft.com/office/powerpoint/2010/main" val="4149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3243-B861-41B9-84F4-3AF0F8736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Making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08896-35C3-458F-BE03-FFC9202F2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111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1E4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progress">
            <a:extLst>
              <a:ext uri="{FF2B5EF4-FFF2-40B4-BE49-F238E27FC236}">
                <a16:creationId xmlns:a16="http://schemas.microsoft.com/office/drawing/2014/main" id="{96F5823C-46E0-4500-8C34-B0B839FBB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2" b="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36D4-B262-44CF-A370-FECC07AD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endParaRPr lang="en-NZ" sz="1700" dirty="0">
              <a:solidFill>
                <a:srgbClr val="FFFFFF"/>
              </a:solidFill>
            </a:endParaRPr>
          </a:p>
          <a:p>
            <a:r>
              <a:rPr lang="en-NZ" sz="2400" dirty="0">
                <a:solidFill>
                  <a:srgbClr val="FFFFFF"/>
                </a:solidFill>
              </a:rPr>
              <a:t>Who is to say someone is moving forward?</a:t>
            </a:r>
          </a:p>
          <a:p>
            <a:endParaRPr lang="en-NZ" sz="2400" dirty="0">
              <a:solidFill>
                <a:srgbClr val="FFFFFF"/>
              </a:solidFill>
            </a:endParaRPr>
          </a:p>
          <a:p>
            <a:r>
              <a:rPr lang="en-NZ" sz="2400" dirty="0">
                <a:solidFill>
                  <a:srgbClr val="FFFFFF"/>
                </a:solidFill>
              </a:rPr>
              <a:t>Who are you to judge?</a:t>
            </a:r>
          </a:p>
          <a:p>
            <a:endParaRPr lang="en-NZ" sz="2400" dirty="0">
              <a:solidFill>
                <a:srgbClr val="FFFFFF"/>
              </a:solidFill>
            </a:endParaRPr>
          </a:p>
          <a:p>
            <a:r>
              <a:rPr lang="en-NZ" sz="2400" dirty="0">
                <a:solidFill>
                  <a:srgbClr val="FFFFFF"/>
                </a:solidFill>
              </a:rPr>
              <a:t>What are signs of spiritual progress…?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F7E101-F925-4499-89F0-F66D187CA2F1}"/>
              </a:ext>
            </a:extLst>
          </p:cNvPr>
          <p:cNvSpPr/>
          <p:nvPr/>
        </p:nvSpPr>
        <p:spPr>
          <a:xfrm>
            <a:off x="372415" y="5030913"/>
            <a:ext cx="45381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800" dirty="0">
                <a:solidFill>
                  <a:srgbClr val="FFFFFF"/>
                </a:solidFill>
              </a:rPr>
              <a:t>What does Christian progress </a:t>
            </a:r>
          </a:p>
          <a:p>
            <a:pPr algn="ctr"/>
            <a:r>
              <a:rPr lang="en-NZ" sz="2800" dirty="0">
                <a:solidFill>
                  <a:srgbClr val="FFFFFF"/>
                </a:solidFill>
              </a:rPr>
              <a:t>look like?</a:t>
            </a:r>
          </a:p>
        </p:txBody>
      </p:sp>
    </p:spTree>
    <p:extLst>
      <p:ext uri="{BB962C8B-B14F-4D97-AF65-F5344CB8AC3E}">
        <p14:creationId xmlns:p14="http://schemas.microsoft.com/office/powerpoint/2010/main" val="166111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W2HfgGr4xEQ/U0VhgvVIyrI/AAAAAAAAAwM/z7-G3tuPV5o/s1600/Prison.jpg">
            <a:extLst>
              <a:ext uri="{FF2B5EF4-FFF2-40B4-BE49-F238E27FC236}">
                <a16:creationId xmlns:a16="http://schemas.microsoft.com/office/drawing/2014/main" id="{ED220B48-E339-464B-91A3-6ACF94E1A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18963"/>
          <a:stretch/>
        </p:blipFill>
        <p:spPr bwMode="auto">
          <a:xfrm>
            <a:off x="20" y="797028"/>
            <a:ext cx="9143980" cy="386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3138-B659-41E8-AF51-7122582D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" y="4388303"/>
            <a:ext cx="9143980" cy="2516420"/>
          </a:xfrm>
        </p:spPr>
        <p:txBody>
          <a:bodyPr anchor="ctr">
            <a:noAutofit/>
          </a:bodyPr>
          <a:lstStyle/>
          <a:p>
            <a:r>
              <a:rPr lang="en-NZ" sz="2200" dirty="0">
                <a:solidFill>
                  <a:srgbClr val="000000"/>
                </a:solidFill>
              </a:rPr>
              <a:t>Philippians 1:23-26</a:t>
            </a:r>
          </a:p>
          <a:p>
            <a:r>
              <a:rPr lang="en-NZ" sz="2200" b="1" baseline="30000" dirty="0">
                <a:solidFill>
                  <a:srgbClr val="000000"/>
                </a:solidFill>
              </a:rPr>
              <a:t>23</a:t>
            </a:r>
            <a:r>
              <a:rPr lang="en-NZ" sz="2200" dirty="0">
                <a:solidFill>
                  <a:srgbClr val="000000"/>
                </a:solidFill>
              </a:rPr>
              <a:t>But I am hard-pressed from both </a:t>
            </a:r>
            <a:r>
              <a:rPr lang="en-NZ" sz="2200" i="1" dirty="0">
                <a:solidFill>
                  <a:srgbClr val="000000"/>
                </a:solidFill>
              </a:rPr>
              <a:t>directions</a:t>
            </a:r>
            <a:r>
              <a:rPr lang="en-NZ" sz="2200" dirty="0">
                <a:solidFill>
                  <a:srgbClr val="000000"/>
                </a:solidFill>
              </a:rPr>
              <a:t>, having the desire to depart and be with Christ, for </a:t>
            </a:r>
            <a:r>
              <a:rPr lang="en-NZ" sz="2200" i="1" dirty="0">
                <a:solidFill>
                  <a:srgbClr val="000000"/>
                </a:solidFill>
              </a:rPr>
              <a:t>that</a:t>
            </a:r>
            <a:r>
              <a:rPr lang="en-NZ" sz="2200" dirty="0">
                <a:solidFill>
                  <a:srgbClr val="000000"/>
                </a:solidFill>
              </a:rPr>
              <a:t> is very much better; </a:t>
            </a:r>
            <a:r>
              <a:rPr lang="en-NZ" sz="2200" b="1" baseline="30000" dirty="0">
                <a:solidFill>
                  <a:srgbClr val="000000"/>
                </a:solidFill>
              </a:rPr>
              <a:t>24</a:t>
            </a:r>
            <a:r>
              <a:rPr lang="en-NZ" sz="2200" dirty="0">
                <a:solidFill>
                  <a:srgbClr val="000000"/>
                </a:solidFill>
              </a:rPr>
              <a:t>yet to remain on in the flesh is more necessary for your sake. </a:t>
            </a:r>
            <a:r>
              <a:rPr lang="en-NZ" sz="2200" b="1" baseline="30000" dirty="0">
                <a:solidFill>
                  <a:srgbClr val="000000"/>
                </a:solidFill>
              </a:rPr>
              <a:t>25</a:t>
            </a:r>
            <a:r>
              <a:rPr lang="en-NZ" sz="2200" dirty="0">
                <a:solidFill>
                  <a:srgbClr val="000000"/>
                </a:solidFill>
              </a:rPr>
              <a:t>Convinced of this, I know that I will remain and continue with you all for your progress and joy in the faith, </a:t>
            </a:r>
            <a:r>
              <a:rPr lang="en-NZ" sz="2200" b="1" baseline="30000" dirty="0">
                <a:solidFill>
                  <a:srgbClr val="000000"/>
                </a:solidFill>
              </a:rPr>
              <a:t>26</a:t>
            </a:r>
            <a:r>
              <a:rPr lang="en-NZ" sz="2200" dirty="0">
                <a:solidFill>
                  <a:srgbClr val="000000"/>
                </a:solidFill>
              </a:rPr>
              <a:t>so that your proud confidence in me may abound in Christ Jesus through my coming to you again. (NASB95)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ED3169-BE85-4EE1-9409-944D72F4F73A}"/>
              </a:ext>
            </a:extLst>
          </p:cNvPr>
          <p:cNvSpPr/>
          <p:nvPr/>
        </p:nvSpPr>
        <p:spPr>
          <a:xfrm>
            <a:off x="185530" y="46723"/>
            <a:ext cx="8719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000000"/>
                </a:solidFill>
              </a:rPr>
              <a:t>1. When the progress of the church is weighed in light of the glories of heaven.</a:t>
            </a:r>
          </a:p>
        </p:txBody>
      </p:sp>
    </p:spTree>
    <p:extLst>
      <p:ext uri="{BB962C8B-B14F-4D97-AF65-F5344CB8AC3E}">
        <p14:creationId xmlns:p14="http://schemas.microsoft.com/office/powerpoint/2010/main" val="255809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2D14-5956-4561-948E-FED780A6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" y="2575033"/>
            <a:ext cx="4734863" cy="4282967"/>
          </a:xfrm>
        </p:spPr>
        <p:txBody>
          <a:bodyPr>
            <a:normAutofit lnSpcReduction="10000"/>
          </a:bodyPr>
          <a:lstStyle/>
          <a:p>
            <a:r>
              <a:rPr lang="en-NZ" sz="2400" dirty="0"/>
              <a:t>Philippians 1:12-14—</a:t>
            </a:r>
            <a:r>
              <a:rPr lang="en-NZ" sz="2400" b="1" baseline="30000" dirty="0"/>
              <a:t>12 </a:t>
            </a:r>
            <a:r>
              <a:rPr lang="en-NZ" sz="2400" dirty="0"/>
              <a:t>Now I want you to know, brethren, that my circumstances have turned out for the greater progress of the gospel, </a:t>
            </a:r>
            <a:r>
              <a:rPr lang="en-NZ" sz="2400" b="1" baseline="30000" dirty="0"/>
              <a:t>13</a:t>
            </a:r>
            <a:r>
              <a:rPr lang="en-NZ" sz="2400" dirty="0"/>
              <a:t>so that my imprisonment in </a:t>
            </a:r>
            <a:r>
              <a:rPr lang="en-NZ" sz="2400" i="1" dirty="0"/>
              <a:t>the cause of </a:t>
            </a:r>
            <a:r>
              <a:rPr lang="en-NZ" sz="2400" dirty="0"/>
              <a:t>Christ has become well known throughout the whole praetorian guard and to everyone else, </a:t>
            </a:r>
            <a:r>
              <a:rPr lang="en-NZ" sz="2400" b="1" baseline="30000" dirty="0"/>
              <a:t>14</a:t>
            </a:r>
            <a:r>
              <a:rPr lang="en-NZ" sz="2400" dirty="0"/>
              <a:t>and that most of the brethren, trusting in the Lord because of my imprisonment, have far more courage to speak the word of God without fear. </a:t>
            </a:r>
            <a:r>
              <a:rPr lang="en-NZ" sz="1400" dirty="0"/>
              <a:t>(NASB95)</a:t>
            </a:r>
          </a:p>
        </p:txBody>
      </p:sp>
      <p:pic>
        <p:nvPicPr>
          <p:cNvPr id="4098" name="Picture 2" descr="Image result for paul in prison">
            <a:extLst>
              <a:ext uri="{FF2B5EF4-FFF2-40B4-BE49-F238E27FC236}">
                <a16:creationId xmlns:a16="http://schemas.microsoft.com/office/drawing/2014/main" id="{64EE27D0-CE9E-4446-AE03-2B99393B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6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49FAE0-7CA6-4423-9609-81CE002C8505}"/>
              </a:ext>
            </a:extLst>
          </p:cNvPr>
          <p:cNvSpPr/>
          <p:nvPr/>
        </p:nvSpPr>
        <p:spPr>
          <a:xfrm>
            <a:off x="491489" y="488267"/>
            <a:ext cx="3840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/>
              <a:t>2. When we begin to define progress in terms of the spread and health of the Kingdom</a:t>
            </a:r>
          </a:p>
        </p:txBody>
      </p:sp>
    </p:spTree>
    <p:extLst>
      <p:ext uri="{BB962C8B-B14F-4D97-AF65-F5344CB8AC3E}">
        <p14:creationId xmlns:p14="http://schemas.microsoft.com/office/powerpoint/2010/main" val="139010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5B94-BC94-4416-8240-D47F63CB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" y="4320209"/>
            <a:ext cx="8752371" cy="2511286"/>
          </a:xfrm>
        </p:spPr>
        <p:txBody>
          <a:bodyPr>
            <a:normAutofit/>
          </a:bodyPr>
          <a:lstStyle/>
          <a:p>
            <a:r>
              <a:rPr lang="en-NZ" sz="2400" dirty="0"/>
              <a:t>1 Timothy 4:14-16—</a:t>
            </a:r>
            <a:r>
              <a:rPr lang="en-NZ" sz="2400" b="1" baseline="30000" dirty="0"/>
              <a:t>14</a:t>
            </a:r>
            <a:r>
              <a:rPr lang="en-NZ" sz="2400" dirty="0"/>
              <a:t>Do not neglect the spiritual gift within you, which was bestowed on you through prophetic utterance with the laying on of hands by the presbytery. </a:t>
            </a:r>
            <a:r>
              <a:rPr lang="en-NZ" sz="2400" b="1" baseline="30000" dirty="0"/>
              <a:t>15</a:t>
            </a:r>
            <a:r>
              <a:rPr lang="en-NZ" sz="2400" dirty="0"/>
              <a:t>Take pains with these things; be </a:t>
            </a:r>
            <a:r>
              <a:rPr lang="en-NZ" sz="2400" i="1" dirty="0"/>
              <a:t>absorbed</a:t>
            </a:r>
            <a:r>
              <a:rPr lang="en-NZ" sz="2400" dirty="0"/>
              <a:t> in them, so that your progress will be evident to all. </a:t>
            </a:r>
            <a:r>
              <a:rPr lang="en-NZ" sz="2400" b="1" baseline="30000" dirty="0"/>
              <a:t>16</a:t>
            </a:r>
            <a:r>
              <a:rPr lang="en-NZ" sz="2400" dirty="0"/>
              <a:t>Pay close attention to yourself and to your teaching; persevere in these things, for as you do this you will ensure salvation both for yourself and for those who hear you. (NASB95)</a:t>
            </a:r>
          </a:p>
        </p:txBody>
      </p:sp>
      <p:pic>
        <p:nvPicPr>
          <p:cNvPr id="3074" name="Picture 2" descr="Image result for boy to man">
            <a:extLst>
              <a:ext uri="{FF2B5EF4-FFF2-40B4-BE49-F238E27FC236}">
                <a16:creationId xmlns:a16="http://schemas.microsoft.com/office/drawing/2014/main" id="{5CD41D61-88EF-46A3-BE19-F633F6B3F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10531"/>
          <a:stretch/>
        </p:blipFill>
        <p:spPr bwMode="auto">
          <a:xfrm>
            <a:off x="60325" y="59428"/>
            <a:ext cx="4814112" cy="37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DF0F86-F413-42CD-930F-8E3626D0C559}"/>
              </a:ext>
            </a:extLst>
          </p:cNvPr>
          <p:cNvSpPr/>
          <p:nvPr/>
        </p:nvSpPr>
        <p:spPr>
          <a:xfrm>
            <a:off x="5022573" y="219967"/>
            <a:ext cx="39226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3. When your work of service results in obvious spiritual fruit</a:t>
            </a:r>
            <a:r>
              <a:rPr lang="en-NZ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Special gift,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But special effort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Absorbed in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Progress can’t be missed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Special personal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Special care in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1" dirty="0"/>
              <a:t>Perseverance = Salvation</a:t>
            </a:r>
          </a:p>
        </p:txBody>
      </p:sp>
    </p:spTree>
    <p:extLst>
      <p:ext uri="{BB962C8B-B14F-4D97-AF65-F5344CB8AC3E}">
        <p14:creationId xmlns:p14="http://schemas.microsoft.com/office/powerpoint/2010/main" val="396971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E5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forgiveness">
            <a:extLst>
              <a:ext uri="{FF2B5EF4-FFF2-40B4-BE49-F238E27FC236}">
                <a16:creationId xmlns:a16="http://schemas.microsoft.com/office/drawing/2014/main" id="{DBD0BD8C-B4D9-4FD9-8E9C-9DEAEC5AB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r="14235"/>
          <a:stretch/>
        </p:blipFill>
        <p:spPr bwMode="auto">
          <a:xfrm>
            <a:off x="245660" y="321733"/>
            <a:ext cx="5293729" cy="20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2D6F-3CC0-4153-8DCF-72E29D60B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630" y="321732"/>
            <a:ext cx="3251710" cy="62145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FFFFFF"/>
                </a:solidFill>
              </a:rPr>
              <a:t>4. When you practice forgiveness in the same manner as Jesus practices it.</a:t>
            </a:r>
          </a:p>
          <a:p>
            <a:r>
              <a:rPr lang="en-NZ" sz="2400" b="1" dirty="0">
                <a:solidFill>
                  <a:srgbClr val="FFFFFF"/>
                </a:solidFill>
              </a:rPr>
              <a:t>Sin is inevitable</a:t>
            </a:r>
          </a:p>
          <a:p>
            <a:r>
              <a:rPr lang="en-NZ" sz="2400" b="1" dirty="0">
                <a:solidFill>
                  <a:srgbClr val="FFFFFF"/>
                </a:solidFill>
              </a:rPr>
              <a:t>Be ever vigilant</a:t>
            </a:r>
          </a:p>
          <a:p>
            <a:r>
              <a:rPr lang="en-NZ" sz="2400" b="1" dirty="0">
                <a:solidFill>
                  <a:srgbClr val="FFFFFF"/>
                </a:solidFill>
              </a:rPr>
              <a:t>Call out sin</a:t>
            </a:r>
          </a:p>
          <a:p>
            <a:r>
              <a:rPr lang="en-NZ" sz="2400" b="1" dirty="0">
                <a:solidFill>
                  <a:srgbClr val="FFFFFF"/>
                </a:solidFill>
              </a:rPr>
              <a:t>Once isn’t enough?</a:t>
            </a:r>
          </a:p>
          <a:p>
            <a:r>
              <a:rPr lang="en-NZ" sz="2400" b="1" dirty="0">
                <a:solidFill>
                  <a:srgbClr val="FFFFFF"/>
                </a:solidFill>
              </a:rPr>
              <a:t>Feeling inadequate?</a:t>
            </a:r>
          </a:p>
          <a:p>
            <a:r>
              <a:rPr lang="en-NZ" sz="2400" b="1" dirty="0">
                <a:solidFill>
                  <a:srgbClr val="FFFFFF"/>
                </a:solidFill>
              </a:rPr>
              <a:t>Tiny amounts of faith do the impossible</a:t>
            </a:r>
          </a:p>
          <a:p>
            <a:r>
              <a:rPr lang="en-NZ" sz="2400" b="1" dirty="0">
                <a:solidFill>
                  <a:srgbClr val="FFFFFF"/>
                </a:solidFill>
              </a:rPr>
              <a:t>Is this faith and forgiveness made easy?</a:t>
            </a:r>
          </a:p>
          <a:p>
            <a:endParaRPr lang="en-NZ" sz="1400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C8913-4037-4923-9CD8-8BE93BAC7099}"/>
              </a:ext>
            </a:extLst>
          </p:cNvPr>
          <p:cNvSpPr/>
          <p:nvPr/>
        </p:nvSpPr>
        <p:spPr>
          <a:xfrm>
            <a:off x="245659" y="2504393"/>
            <a:ext cx="5293730" cy="40318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200" dirty="0"/>
              <a:t>Luke 17:3-6—</a:t>
            </a:r>
            <a:r>
              <a:rPr lang="en-NZ" sz="2200" b="1" baseline="30000" dirty="0"/>
              <a:t>3</a:t>
            </a:r>
            <a:r>
              <a:rPr lang="en-NZ" sz="2200" dirty="0"/>
              <a:t>Be on your guard! If your brother sins, rebuke him; and if he repents, forgive him. </a:t>
            </a:r>
            <a:r>
              <a:rPr lang="en-NZ" sz="2200" b="1" baseline="30000" dirty="0"/>
              <a:t>4</a:t>
            </a:r>
            <a:r>
              <a:rPr lang="en-NZ" sz="2200" dirty="0"/>
              <a:t>And if he sins against you seven times a day, and returns to you seven times, saying, ‘I repent,’ forgive him.”</a:t>
            </a:r>
            <a:r>
              <a:rPr lang="en-NZ" sz="2400" b="1" baseline="30000" dirty="0"/>
              <a:t>  5</a:t>
            </a:r>
            <a:r>
              <a:rPr lang="en-NZ" sz="2400" dirty="0"/>
              <a:t>The apostles said to the Lord, “Increase our faith!” </a:t>
            </a:r>
            <a:r>
              <a:rPr lang="en-NZ" sz="2400" b="1" baseline="30000" dirty="0"/>
              <a:t>6</a:t>
            </a:r>
            <a:r>
              <a:rPr lang="en-NZ" sz="2400" dirty="0"/>
              <a:t>And the Lord said, “If you had faith like a mustard seed, you would say to this mulberry tree, ‘Be uprooted and be planted in the sea’; and it would obey you. (NASB95)</a:t>
            </a:r>
          </a:p>
        </p:txBody>
      </p:sp>
    </p:spTree>
    <p:extLst>
      <p:ext uri="{BB962C8B-B14F-4D97-AF65-F5344CB8AC3E}">
        <p14:creationId xmlns:p14="http://schemas.microsoft.com/office/powerpoint/2010/main" val="160020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C45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gratitude">
            <a:extLst>
              <a:ext uri="{FF2B5EF4-FFF2-40B4-BE49-F238E27FC236}">
                <a16:creationId xmlns:a16="http://schemas.microsoft.com/office/drawing/2014/main" id="{7D2E2F08-60CD-4969-8D47-F7D34456E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r="9395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963E4-FA92-48CD-B474-B7F1C89DC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630" y="321732"/>
            <a:ext cx="3251709" cy="618925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300" b="1" dirty="0">
                <a:solidFill>
                  <a:schemeClr val="bg1"/>
                </a:solidFill>
              </a:rPr>
              <a:t>5. When you are walking the walk…!</a:t>
            </a:r>
          </a:p>
          <a:p>
            <a:r>
              <a:rPr lang="en-NZ" sz="2300" dirty="0">
                <a:solidFill>
                  <a:schemeClr val="bg1"/>
                </a:solidFill>
              </a:rPr>
              <a:t>Received Christ by teaching and example</a:t>
            </a:r>
          </a:p>
          <a:p>
            <a:r>
              <a:rPr lang="en-NZ" sz="2300" dirty="0">
                <a:solidFill>
                  <a:schemeClr val="bg1"/>
                </a:solidFill>
              </a:rPr>
              <a:t>Act out your Christian life accordingly</a:t>
            </a:r>
          </a:p>
          <a:p>
            <a:r>
              <a:rPr lang="en-NZ" sz="2300" dirty="0">
                <a:solidFill>
                  <a:schemeClr val="bg1"/>
                </a:solidFill>
              </a:rPr>
              <a:t>You have been fixed firmly and deeply in Christ</a:t>
            </a:r>
          </a:p>
          <a:p>
            <a:r>
              <a:rPr lang="en-NZ" sz="2300" dirty="0">
                <a:solidFill>
                  <a:schemeClr val="bg1"/>
                </a:solidFill>
              </a:rPr>
              <a:t>Correctly constructed in Christ</a:t>
            </a:r>
          </a:p>
          <a:p>
            <a:r>
              <a:rPr lang="en-NZ" sz="2300" dirty="0">
                <a:solidFill>
                  <a:schemeClr val="bg1"/>
                </a:solidFill>
              </a:rPr>
              <a:t>Your faith is set in place</a:t>
            </a:r>
          </a:p>
          <a:p>
            <a:r>
              <a:rPr lang="en-NZ" sz="2300" dirty="0">
                <a:solidFill>
                  <a:schemeClr val="bg1"/>
                </a:solidFill>
              </a:rPr>
              <a:t>In accordance with the teachings of Christ</a:t>
            </a:r>
          </a:p>
          <a:p>
            <a:r>
              <a:rPr lang="en-NZ" sz="2300" dirty="0">
                <a:solidFill>
                  <a:schemeClr val="bg1"/>
                </a:solidFill>
              </a:rPr>
              <a:t>Thus, gratitude pours forth!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F3AD13-663F-4A78-9F9C-E265197CAF6F}"/>
              </a:ext>
            </a:extLst>
          </p:cNvPr>
          <p:cNvSpPr/>
          <p:nvPr/>
        </p:nvSpPr>
        <p:spPr>
          <a:xfrm>
            <a:off x="241299" y="4572000"/>
            <a:ext cx="5293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>
                <a:solidFill>
                  <a:srgbClr val="FFFFFF"/>
                </a:solidFill>
              </a:rPr>
              <a:t>Colossians 2:6-7—</a:t>
            </a:r>
            <a:r>
              <a:rPr lang="en-NZ" sz="2000" b="1" baseline="30000" dirty="0">
                <a:solidFill>
                  <a:srgbClr val="FFFFFF"/>
                </a:solidFill>
              </a:rPr>
              <a:t>6</a:t>
            </a:r>
            <a:r>
              <a:rPr lang="en-NZ" sz="2000" dirty="0">
                <a:solidFill>
                  <a:srgbClr val="FFFFFF"/>
                </a:solidFill>
              </a:rPr>
              <a:t>Therefore as you have received Christ Jesus the Lord, </a:t>
            </a:r>
            <a:r>
              <a:rPr lang="en-NZ" sz="2000" i="1" dirty="0">
                <a:solidFill>
                  <a:srgbClr val="FFFFFF"/>
                </a:solidFill>
              </a:rPr>
              <a:t>so</a:t>
            </a:r>
            <a:r>
              <a:rPr lang="en-NZ" sz="2000" dirty="0">
                <a:solidFill>
                  <a:srgbClr val="FFFFFF"/>
                </a:solidFill>
              </a:rPr>
              <a:t> walk in Him, </a:t>
            </a:r>
            <a:r>
              <a:rPr lang="en-NZ" sz="2000" b="1" baseline="30000" dirty="0">
                <a:solidFill>
                  <a:srgbClr val="FFFFFF"/>
                </a:solidFill>
              </a:rPr>
              <a:t>7</a:t>
            </a:r>
            <a:r>
              <a:rPr lang="en-NZ" sz="2000" dirty="0">
                <a:solidFill>
                  <a:srgbClr val="FFFFFF"/>
                </a:solidFill>
              </a:rPr>
              <a:t>having been firmly rooted </a:t>
            </a:r>
            <a:r>
              <a:rPr lang="en-NZ" sz="2000" i="1" dirty="0">
                <a:solidFill>
                  <a:srgbClr val="FFFFFF"/>
                </a:solidFill>
              </a:rPr>
              <a:t>and now </a:t>
            </a:r>
            <a:r>
              <a:rPr lang="en-NZ" sz="2000" dirty="0">
                <a:solidFill>
                  <a:srgbClr val="FFFFFF"/>
                </a:solidFill>
              </a:rPr>
              <a:t>being built up in Him and established in your faith, just as you were instructed, </a:t>
            </a:r>
            <a:r>
              <a:rPr lang="en-NZ" sz="2000" i="1" dirty="0">
                <a:solidFill>
                  <a:srgbClr val="FFFFFF"/>
                </a:solidFill>
              </a:rPr>
              <a:t>and</a:t>
            </a:r>
            <a:r>
              <a:rPr lang="en-NZ" sz="2000" dirty="0">
                <a:solidFill>
                  <a:srgbClr val="FFFFFF"/>
                </a:solidFill>
              </a:rPr>
              <a:t> overflowing with gratitude. </a:t>
            </a:r>
            <a:r>
              <a:rPr lang="en-NZ" dirty="0">
                <a:solidFill>
                  <a:srgbClr val="FFFFFF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22812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262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Making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15</cp:revision>
  <dcterms:created xsi:type="dcterms:W3CDTF">2019-04-14T02:58:18Z</dcterms:created>
  <dcterms:modified xsi:type="dcterms:W3CDTF">2019-04-15T11:54:14Z</dcterms:modified>
</cp:coreProperties>
</file>