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6" r:id="rId3"/>
    <p:sldId id="306" r:id="rId4"/>
    <p:sldId id="307" r:id="rId5"/>
    <p:sldId id="323" r:id="rId6"/>
    <p:sldId id="262" r:id="rId7"/>
    <p:sldId id="337" r:id="rId8"/>
    <p:sldId id="309" r:id="rId9"/>
    <p:sldId id="326" r:id="rId10"/>
    <p:sldId id="325" r:id="rId11"/>
    <p:sldId id="310" r:id="rId12"/>
    <p:sldId id="313" r:id="rId13"/>
    <p:sldId id="324" r:id="rId14"/>
    <p:sldId id="308" r:id="rId15"/>
    <p:sldId id="311" r:id="rId16"/>
    <p:sldId id="312" r:id="rId17"/>
    <p:sldId id="328" r:id="rId18"/>
    <p:sldId id="327" r:id="rId19"/>
    <p:sldId id="330" r:id="rId20"/>
    <p:sldId id="314" r:id="rId21"/>
    <p:sldId id="322" r:id="rId22"/>
    <p:sldId id="329" r:id="rId23"/>
    <p:sldId id="331" r:id="rId24"/>
    <p:sldId id="315" r:id="rId25"/>
    <p:sldId id="332" r:id="rId26"/>
    <p:sldId id="316" r:id="rId27"/>
    <p:sldId id="334" r:id="rId28"/>
    <p:sldId id="335" r:id="rId29"/>
    <p:sldId id="333" r:id="rId30"/>
    <p:sldId id="317" r:id="rId31"/>
    <p:sldId id="321" r:id="rId32"/>
    <p:sldId id="336" r:id="rId33"/>
    <p:sldId id="318" r:id="rId34"/>
    <p:sldId id="319" r:id="rId35"/>
    <p:sldId id="26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9/04/2019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22764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9/04/2019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92879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9/04/2019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71001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9/04/2019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4959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3D82F-3027-4339-8300-B0DFFA677BDE}" type="datetimeFigureOut">
              <a:rPr lang="en-NZ" smtClean="0"/>
              <a:t>9/04/2019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4309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3D82F-3027-4339-8300-B0DFFA677BDE}" type="datetimeFigureOut">
              <a:rPr lang="en-NZ" smtClean="0"/>
              <a:t>9/04/2019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121960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3D82F-3027-4339-8300-B0DFFA677BDE}" type="datetimeFigureOut">
              <a:rPr lang="en-NZ" smtClean="0"/>
              <a:t>9/04/2019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00899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3D82F-3027-4339-8300-B0DFFA677BDE}" type="datetimeFigureOut">
              <a:rPr lang="en-NZ" smtClean="0"/>
              <a:t>9/04/2019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152402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3D82F-3027-4339-8300-B0DFFA677BDE}" type="datetimeFigureOut">
              <a:rPr lang="en-NZ" smtClean="0"/>
              <a:t>9/04/2019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93867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3D82F-3027-4339-8300-B0DFFA677BDE}" type="datetimeFigureOut">
              <a:rPr lang="en-NZ" smtClean="0"/>
              <a:t>9/04/2019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71687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3D82F-3027-4339-8300-B0DFFA677BDE}" type="datetimeFigureOut">
              <a:rPr lang="en-NZ" smtClean="0"/>
              <a:t>9/04/2019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8786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3D82F-3027-4339-8300-B0DFFA677BDE}" type="datetimeFigureOut">
              <a:rPr lang="en-NZ" smtClean="0"/>
              <a:t>9/04/2019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DAFFE-784F-4896-B274-62A614D8AE28}" type="slidenum">
              <a:rPr lang="en-NZ" smtClean="0"/>
              <a:t>‹#›</a:t>
            </a:fld>
            <a:endParaRPr lang="en-NZ"/>
          </a:p>
        </p:txBody>
      </p:sp>
    </p:spTree>
    <p:extLst>
      <p:ext uri="{BB962C8B-B14F-4D97-AF65-F5344CB8AC3E}">
        <p14:creationId xmlns:p14="http://schemas.microsoft.com/office/powerpoint/2010/main" val="4041888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BF76C-BE16-46AA-A84E-6854DC0663C6}"/>
              </a:ext>
            </a:extLst>
          </p:cNvPr>
          <p:cNvSpPr>
            <a:spLocks noGrp="1"/>
          </p:cNvSpPr>
          <p:nvPr>
            <p:ph idx="1"/>
          </p:nvPr>
        </p:nvSpPr>
        <p:spPr/>
        <p:txBody>
          <a:bodyPr>
            <a:normAutofit lnSpcReduction="10000"/>
          </a:bodyPr>
          <a:lstStyle/>
          <a:p>
            <a:r>
              <a:rPr lang="en-NZ" dirty="0"/>
              <a:t>Parenthood</a:t>
            </a:r>
          </a:p>
          <a:p>
            <a:endParaRPr lang="en-NZ" dirty="0"/>
          </a:p>
          <a:p>
            <a:r>
              <a:rPr lang="en-NZ" dirty="0"/>
              <a:t>AM Sermon</a:t>
            </a:r>
          </a:p>
          <a:p>
            <a:endParaRPr lang="en-NZ" dirty="0"/>
          </a:p>
          <a:p>
            <a:r>
              <a:rPr lang="en-NZ" dirty="0"/>
              <a:t>Morningside Church of Christ</a:t>
            </a:r>
          </a:p>
          <a:p>
            <a:endParaRPr lang="en-NZ" dirty="0"/>
          </a:p>
          <a:p>
            <a:r>
              <a:rPr lang="en-NZ" dirty="0"/>
              <a:t>Sunday 7 April 2019</a:t>
            </a:r>
          </a:p>
          <a:p>
            <a:endParaRPr lang="en-NZ" dirty="0"/>
          </a:p>
          <a:p>
            <a:r>
              <a:rPr lang="en-NZ" dirty="0"/>
              <a:t>By John Staiger</a:t>
            </a:r>
          </a:p>
        </p:txBody>
      </p:sp>
    </p:spTree>
    <p:extLst>
      <p:ext uri="{BB962C8B-B14F-4D97-AF65-F5344CB8AC3E}">
        <p14:creationId xmlns:p14="http://schemas.microsoft.com/office/powerpoint/2010/main" val="205410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480060"/>
            <a:ext cx="4081719" cy="2948940"/>
          </a:xfrm>
        </p:spPr>
        <p:txBody>
          <a:bodyPr>
            <a:normAutofit lnSpcReduction="10000"/>
          </a:bodyPr>
          <a:lstStyle/>
          <a:p>
            <a:pPr marL="0" indent="0">
              <a:buNone/>
            </a:pPr>
            <a:endParaRPr lang="en-NZ" dirty="0"/>
          </a:p>
          <a:p>
            <a:pPr marL="0" indent="0">
              <a:buNone/>
            </a:pPr>
            <a:r>
              <a:rPr lang="en-NZ" b="1" dirty="0"/>
              <a:t>Parent-Pilot</a:t>
            </a:r>
          </a:p>
          <a:p>
            <a:pPr marL="0" indent="0">
              <a:buNone/>
            </a:pPr>
            <a:endParaRPr lang="en-NZ" dirty="0"/>
          </a:p>
          <a:p>
            <a:r>
              <a:rPr lang="en-NZ" dirty="0"/>
              <a:t>The Bible will guide your family through the depths, currents, and hazards—Know it!</a:t>
            </a:r>
          </a:p>
          <a:p>
            <a:pPr marL="0" indent="0">
              <a:buNone/>
            </a:pPr>
            <a:endParaRPr lang="en-NZ" dirty="0"/>
          </a:p>
        </p:txBody>
      </p:sp>
      <p:pic>
        <p:nvPicPr>
          <p:cNvPr id="2050" name="Picture 2" descr="Related image">
            <a:extLst>
              <a:ext uri="{FF2B5EF4-FFF2-40B4-BE49-F238E27FC236}">
                <a16:creationId xmlns:a16="http://schemas.microsoft.com/office/drawing/2014/main" id="{14292754-A03E-40F0-8749-68C1B4E20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6" t="4637" r="4876" b="22319"/>
          <a:stretch/>
        </p:blipFill>
        <p:spPr bwMode="auto">
          <a:xfrm>
            <a:off x="675861" y="924339"/>
            <a:ext cx="3896139" cy="500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ive As A Believer.jpg">
            <a:extLst>
              <a:ext uri="{FF2B5EF4-FFF2-40B4-BE49-F238E27FC236}">
                <a16:creationId xmlns:a16="http://schemas.microsoft.com/office/drawing/2014/main" id="{28F0CBA0-7D86-4A03-9151-05133205C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582" y="3660920"/>
            <a:ext cx="3725077" cy="248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6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1020417"/>
            <a:ext cx="4081719" cy="5357522"/>
          </a:xfrm>
        </p:spPr>
        <p:txBody>
          <a:bodyPr>
            <a:normAutofit/>
          </a:bodyPr>
          <a:lstStyle/>
          <a:p>
            <a:pPr marL="0" indent="0">
              <a:buNone/>
            </a:pPr>
            <a:endParaRPr lang="en-NZ" b="1" dirty="0"/>
          </a:p>
          <a:p>
            <a:pPr marL="0" indent="0">
              <a:buNone/>
            </a:pPr>
            <a:r>
              <a:rPr lang="en-NZ" b="1" dirty="0"/>
              <a:t>Parent-Pilot</a:t>
            </a:r>
          </a:p>
          <a:p>
            <a:pPr marL="0" indent="0">
              <a:buNone/>
            </a:pPr>
            <a:endParaRPr lang="en-NZ" dirty="0"/>
          </a:p>
          <a:p>
            <a:r>
              <a:rPr lang="en-NZ" dirty="0"/>
              <a:t>Safety means action—Children are precious cargo</a:t>
            </a:r>
          </a:p>
          <a:p>
            <a:r>
              <a:rPr lang="en-NZ" dirty="0"/>
              <a:t>Parents brave the perils to make sure that the schemes of Satan are made known before he shipwrecks the family</a:t>
            </a:r>
          </a:p>
        </p:txBody>
      </p:sp>
      <p:pic>
        <p:nvPicPr>
          <p:cNvPr id="4098" name="Picture 2" descr="early piloting">
            <a:extLst>
              <a:ext uri="{FF2B5EF4-FFF2-40B4-BE49-F238E27FC236}">
                <a16:creationId xmlns:a16="http://schemas.microsoft.com/office/drawing/2014/main" id="{E4F33437-7304-43D3-BEC7-3E1AD5AD2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480060"/>
            <a:ext cx="4244686" cy="5897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903CA49-8C6D-4C4E-9BDE-9C97B0C4B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86" t="4637" r="4876" b="22319"/>
          <a:stretch/>
        </p:blipFill>
        <p:spPr bwMode="auto">
          <a:xfrm>
            <a:off x="6851374" y="480059"/>
            <a:ext cx="1736035" cy="223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0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504013" y="3763618"/>
            <a:ext cx="8282228" cy="2614322"/>
          </a:xfrm>
        </p:spPr>
        <p:txBody>
          <a:bodyPr>
            <a:normAutofit fontScale="92500" lnSpcReduction="10000"/>
          </a:bodyPr>
          <a:lstStyle/>
          <a:p>
            <a:pPr marL="0" indent="0">
              <a:buNone/>
            </a:pPr>
            <a:r>
              <a:rPr lang="en-NZ" b="1" dirty="0"/>
              <a:t>Parent-Pilot</a:t>
            </a:r>
          </a:p>
          <a:p>
            <a:r>
              <a:rPr lang="en-NZ" dirty="0"/>
              <a:t>Parents teach their children to “…flee from youthful lusts and pursue righteousness, faith, love </a:t>
            </a:r>
            <a:r>
              <a:rPr lang="en-NZ" i="1" dirty="0"/>
              <a:t>and</a:t>
            </a:r>
            <a:r>
              <a:rPr lang="en-NZ" dirty="0"/>
              <a:t> peace, with those who call on the Lord from a pure heart. (2Tim.2:22)</a:t>
            </a:r>
          </a:p>
          <a:p>
            <a:r>
              <a:rPr lang="en-NZ" b="1" baseline="30000" dirty="0"/>
              <a:t>“</a:t>
            </a:r>
            <a:r>
              <a:rPr lang="en-NZ" dirty="0"/>
              <a:t>keeping faith and a good conscience, which some have rejected and suffered shipwreck in regard to their faith.  (1Tim.1:19)</a:t>
            </a:r>
          </a:p>
          <a:p>
            <a:endParaRPr lang="en-NZ" dirty="0"/>
          </a:p>
          <a:p>
            <a:endParaRPr lang="en-NZ" dirty="0"/>
          </a:p>
        </p:txBody>
      </p:sp>
      <p:pic>
        <p:nvPicPr>
          <p:cNvPr id="5122" name="Picture 2" descr="Image result for ship wreck">
            <a:extLst>
              <a:ext uri="{FF2B5EF4-FFF2-40B4-BE49-F238E27FC236}">
                <a16:creationId xmlns:a16="http://schemas.microsoft.com/office/drawing/2014/main" id="{0993B055-F48E-4884-8F9E-D5DDC2452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63" b="22503"/>
          <a:stretch/>
        </p:blipFill>
        <p:spPr bwMode="auto">
          <a:xfrm>
            <a:off x="357759" y="480059"/>
            <a:ext cx="8479742" cy="31642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A9D382D-903D-4ADB-8649-A96A90AFE8B3}"/>
              </a:ext>
            </a:extLst>
          </p:cNvPr>
          <p:cNvSpPr/>
          <p:nvPr/>
        </p:nvSpPr>
        <p:spPr>
          <a:xfrm>
            <a:off x="357759" y="407171"/>
            <a:ext cx="8479742" cy="369332"/>
          </a:xfrm>
          <a:prstGeom prst="rect">
            <a:avLst/>
          </a:prstGeom>
        </p:spPr>
        <p:txBody>
          <a:bodyPr wrap="square">
            <a:spAutoFit/>
          </a:bodyPr>
          <a:lstStyle/>
          <a:p>
            <a:r>
              <a:rPr lang="en-NZ" dirty="0"/>
              <a:t>The cruise ship Costa Concordia off the Italian island of Giglio, on Jan. 14, 2012.</a:t>
            </a:r>
            <a:endParaRPr lang="en-NZ" b="1" dirty="0"/>
          </a:p>
        </p:txBody>
      </p:sp>
    </p:spTree>
    <p:extLst>
      <p:ext uri="{BB962C8B-B14F-4D97-AF65-F5344CB8AC3E}">
        <p14:creationId xmlns:p14="http://schemas.microsoft.com/office/powerpoint/2010/main" val="396741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b="1" dirty="0"/>
              <a:t>P</a:t>
            </a:r>
            <a:r>
              <a:rPr lang="en-NZ" dirty="0"/>
              <a:t>ilot</a:t>
            </a:r>
          </a:p>
          <a:p>
            <a:pPr marL="0" indent="0">
              <a:buNone/>
            </a:pPr>
            <a:r>
              <a:rPr lang="en-NZ" sz="4400" b="1" dirty="0"/>
              <a:t>A</a:t>
            </a:r>
            <a:r>
              <a:rPr lang="en-NZ" sz="4400" dirty="0"/>
              <a:t>nchor</a:t>
            </a:r>
          </a:p>
          <a:p>
            <a:pPr marL="0" indent="0">
              <a:buNone/>
            </a:pPr>
            <a:r>
              <a:rPr lang="en-NZ" b="1" dirty="0"/>
              <a:t>R</a:t>
            </a:r>
            <a:r>
              <a:rPr lang="en-NZ" dirty="0"/>
              <a:t>escue crew</a:t>
            </a:r>
          </a:p>
          <a:p>
            <a:pPr marL="0" indent="0">
              <a:buNone/>
            </a:pPr>
            <a:r>
              <a:rPr lang="en-NZ" b="1" dirty="0"/>
              <a:t>E</a:t>
            </a:r>
            <a:r>
              <a:rPr lang="en-NZ" dirty="0"/>
              <a:t>ngineer</a:t>
            </a:r>
          </a:p>
          <a:p>
            <a:pPr marL="0" indent="0">
              <a:buNone/>
            </a:pPr>
            <a:r>
              <a:rPr lang="en-NZ" b="1" dirty="0"/>
              <a:t>N</a:t>
            </a:r>
            <a:r>
              <a:rPr lang="en-NZ" dirty="0"/>
              <a:t>avigator</a:t>
            </a:r>
          </a:p>
          <a:p>
            <a:pPr marL="0" indent="0">
              <a:buNone/>
            </a:pPr>
            <a:r>
              <a:rPr lang="en-NZ" b="1" dirty="0"/>
              <a:t>T</a:t>
            </a:r>
            <a:r>
              <a:rPr lang="en-NZ"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8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675861"/>
            <a:ext cx="4214241" cy="5637933"/>
          </a:xfrm>
        </p:spPr>
        <p:txBody>
          <a:bodyPr>
            <a:normAutofit/>
          </a:bodyPr>
          <a:lstStyle/>
          <a:p>
            <a:pPr marL="0" indent="0">
              <a:buNone/>
            </a:pPr>
            <a:r>
              <a:rPr lang="en-NZ" b="1" dirty="0"/>
              <a:t>A</a:t>
            </a:r>
            <a:r>
              <a:rPr lang="en-NZ" dirty="0"/>
              <a:t>nchor</a:t>
            </a:r>
          </a:p>
          <a:p>
            <a:r>
              <a:rPr lang="en-NZ" dirty="0"/>
              <a:t>Hebrews 6:19  (ESV)</a:t>
            </a:r>
          </a:p>
          <a:p>
            <a:r>
              <a:rPr lang="en-NZ" b="1" baseline="30000" dirty="0"/>
              <a:t>19</a:t>
            </a:r>
            <a:r>
              <a:rPr lang="en-NZ" dirty="0"/>
              <a:t>We have this as a sure and steadfast anchor of the soul,…</a:t>
            </a:r>
          </a:p>
          <a:p>
            <a:endParaRPr lang="en-NZ" dirty="0"/>
          </a:p>
          <a:p>
            <a:r>
              <a:rPr lang="en-NZ" dirty="0"/>
              <a:t>That which anchors mum and dad – Conviction of the Hope of Heaven – Anchors the children. </a:t>
            </a:r>
          </a:p>
          <a:p>
            <a:pPr marL="0" indent="0">
              <a:buNone/>
            </a:pPr>
            <a:endParaRPr lang="en-NZ" dirty="0"/>
          </a:p>
        </p:txBody>
      </p:sp>
      <p:pic>
        <p:nvPicPr>
          <p:cNvPr id="3074" name="Picture 2" descr="Image result for ship's anchor drawings">
            <a:extLst>
              <a:ext uri="{FF2B5EF4-FFF2-40B4-BE49-F238E27FC236}">
                <a16:creationId xmlns:a16="http://schemas.microsoft.com/office/drawing/2014/main" id="{5827212B-C67B-4942-932E-5336F1B8E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30"/>
          <a:stretch/>
        </p:blipFill>
        <p:spPr bwMode="auto">
          <a:xfrm>
            <a:off x="357759" y="544206"/>
            <a:ext cx="4214241" cy="583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5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675861"/>
            <a:ext cx="4214241" cy="5637933"/>
          </a:xfrm>
        </p:spPr>
        <p:txBody>
          <a:bodyPr>
            <a:normAutofit/>
          </a:bodyPr>
          <a:lstStyle/>
          <a:p>
            <a:pPr marL="0" indent="0">
              <a:buNone/>
            </a:pPr>
            <a:r>
              <a:rPr lang="en-NZ" b="1" dirty="0"/>
              <a:t>A</a:t>
            </a:r>
            <a:r>
              <a:rPr lang="en-NZ" dirty="0"/>
              <a:t>nchor</a:t>
            </a:r>
          </a:p>
          <a:p>
            <a:endParaRPr lang="en-NZ" dirty="0"/>
          </a:p>
          <a:p>
            <a:r>
              <a:rPr lang="en-NZ" dirty="0"/>
              <a:t>What happens when anchors fail to hold…?</a:t>
            </a:r>
          </a:p>
        </p:txBody>
      </p:sp>
      <p:pic>
        <p:nvPicPr>
          <p:cNvPr id="3074" name="Picture 2" descr="Image result for ship's anchor drawings">
            <a:extLst>
              <a:ext uri="{FF2B5EF4-FFF2-40B4-BE49-F238E27FC236}">
                <a16:creationId xmlns:a16="http://schemas.microsoft.com/office/drawing/2014/main" id="{5827212B-C67B-4942-932E-5336F1B8E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30"/>
          <a:stretch/>
        </p:blipFill>
        <p:spPr bwMode="auto">
          <a:xfrm>
            <a:off x="357759" y="544206"/>
            <a:ext cx="4214241" cy="583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2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675861"/>
            <a:ext cx="4214241" cy="4055165"/>
          </a:xfrm>
        </p:spPr>
        <p:txBody>
          <a:bodyPr>
            <a:normAutofit/>
          </a:bodyPr>
          <a:lstStyle/>
          <a:p>
            <a:pPr marL="0" indent="0">
              <a:buNone/>
            </a:pPr>
            <a:r>
              <a:rPr lang="en-NZ" b="1" dirty="0"/>
              <a:t>A</a:t>
            </a:r>
            <a:r>
              <a:rPr lang="en-NZ" dirty="0"/>
              <a:t>nchor</a:t>
            </a:r>
          </a:p>
          <a:p>
            <a:pPr marL="0" indent="0">
              <a:buNone/>
            </a:pPr>
            <a:r>
              <a:rPr lang="en-NZ" dirty="0"/>
              <a:t>Anchor-Parents</a:t>
            </a:r>
          </a:p>
          <a:p>
            <a:r>
              <a:rPr lang="en-NZ" dirty="0"/>
              <a:t>Prevent kids from being dragged by the currents of popular opinion</a:t>
            </a:r>
          </a:p>
          <a:p>
            <a:pPr lvl="1"/>
            <a:endParaRPr lang="en-NZ" dirty="0"/>
          </a:p>
          <a:p>
            <a:pPr lvl="1"/>
            <a:endParaRPr lang="en-NZ" dirty="0"/>
          </a:p>
          <a:p>
            <a:endParaRPr lang="en-NZ" dirty="0"/>
          </a:p>
        </p:txBody>
      </p:sp>
      <p:pic>
        <p:nvPicPr>
          <p:cNvPr id="6148" name="Picture 4" descr="Image result for grounded ship anchor">
            <a:extLst>
              <a:ext uri="{FF2B5EF4-FFF2-40B4-BE49-F238E27FC236}">
                <a16:creationId xmlns:a16="http://schemas.microsoft.com/office/drawing/2014/main" id="{A7DCF5B5-C22E-4F34-95E5-D9267EB33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2"/>
          <a:stretch/>
        </p:blipFill>
        <p:spPr bwMode="auto">
          <a:xfrm>
            <a:off x="450574" y="1895060"/>
            <a:ext cx="4121426" cy="31022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6AF274-CCEE-4149-8E01-110039E08C39}"/>
              </a:ext>
            </a:extLst>
          </p:cNvPr>
          <p:cNvSpPr/>
          <p:nvPr/>
        </p:nvSpPr>
        <p:spPr>
          <a:xfrm>
            <a:off x="4929759" y="4130861"/>
            <a:ext cx="3538381" cy="1938992"/>
          </a:xfrm>
          <a:prstGeom prst="rect">
            <a:avLst/>
          </a:prstGeom>
        </p:spPr>
        <p:txBody>
          <a:bodyPr wrap="square">
            <a:spAutoFit/>
          </a:bodyPr>
          <a:lstStyle/>
          <a:p>
            <a:r>
              <a:rPr lang="en-US" sz="2400" b="1" dirty="0">
                <a:solidFill>
                  <a:srgbClr val="B34B2C"/>
                </a:solidFill>
                <a:latin typeface="Helvetica Neue"/>
              </a:rPr>
              <a:t>Colossians 3:20</a:t>
            </a:r>
            <a:endParaRPr lang="en-US" sz="2400" b="1" dirty="0">
              <a:solidFill>
                <a:srgbClr val="000000"/>
              </a:solidFill>
              <a:latin typeface="Helvetica Neue"/>
            </a:endParaRPr>
          </a:p>
          <a:p>
            <a:r>
              <a:rPr lang="en-US" sz="2400" dirty="0">
                <a:solidFill>
                  <a:srgbClr val="000000"/>
                </a:solidFill>
                <a:latin typeface="Helvetica Neue"/>
              </a:rPr>
              <a:t>Children, be obedient to your parents in all things, for this is well-pleasing to the Lord.</a:t>
            </a:r>
            <a:endParaRPr lang="en-US" sz="2400" i="0" dirty="0">
              <a:solidFill>
                <a:srgbClr val="000000"/>
              </a:solidFill>
              <a:effectLst/>
              <a:latin typeface="Helvetica Neue"/>
            </a:endParaRPr>
          </a:p>
        </p:txBody>
      </p:sp>
    </p:spTree>
    <p:extLst>
      <p:ext uri="{BB962C8B-B14F-4D97-AF65-F5344CB8AC3E}">
        <p14:creationId xmlns:p14="http://schemas.microsoft.com/office/powerpoint/2010/main" val="285245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675861"/>
            <a:ext cx="4214241" cy="5637933"/>
          </a:xfrm>
        </p:spPr>
        <p:txBody>
          <a:bodyPr>
            <a:normAutofit/>
          </a:bodyPr>
          <a:lstStyle/>
          <a:p>
            <a:pPr marL="0" indent="0">
              <a:buNone/>
            </a:pPr>
            <a:r>
              <a:rPr lang="en-NZ" b="1" dirty="0"/>
              <a:t>A</a:t>
            </a:r>
            <a:r>
              <a:rPr lang="en-NZ" dirty="0"/>
              <a:t>nchor</a:t>
            </a:r>
          </a:p>
          <a:p>
            <a:pPr marL="0" indent="0">
              <a:buNone/>
            </a:pPr>
            <a:r>
              <a:rPr lang="en-NZ" dirty="0"/>
              <a:t>Anchor-Parents</a:t>
            </a:r>
          </a:p>
          <a:p>
            <a:r>
              <a:rPr lang="en-NZ" dirty="0"/>
              <a:t>Hold fast in the storms—</a:t>
            </a:r>
          </a:p>
          <a:p>
            <a:pPr lvl="1"/>
            <a:r>
              <a:rPr lang="en-NZ" dirty="0"/>
              <a:t>Doubt</a:t>
            </a:r>
          </a:p>
          <a:p>
            <a:pPr lvl="1"/>
            <a:r>
              <a:rPr lang="en-NZ" dirty="0"/>
              <a:t>Temptation</a:t>
            </a:r>
          </a:p>
          <a:p>
            <a:pPr lvl="1"/>
            <a:endParaRPr lang="en-NZ" dirty="0"/>
          </a:p>
          <a:p>
            <a:pPr lvl="1"/>
            <a:endParaRPr lang="en-NZ" dirty="0"/>
          </a:p>
          <a:p>
            <a:endParaRPr lang="en-NZ" dirty="0"/>
          </a:p>
        </p:txBody>
      </p:sp>
      <p:pic>
        <p:nvPicPr>
          <p:cNvPr id="6148" name="Picture 4" descr="Image result for grounded ship anchor">
            <a:extLst>
              <a:ext uri="{FF2B5EF4-FFF2-40B4-BE49-F238E27FC236}">
                <a16:creationId xmlns:a16="http://schemas.microsoft.com/office/drawing/2014/main" id="{A7DCF5B5-C22E-4F34-95E5-D9267EB33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2"/>
          <a:stretch/>
        </p:blipFill>
        <p:spPr bwMode="auto">
          <a:xfrm>
            <a:off x="450574" y="1895060"/>
            <a:ext cx="4121426" cy="310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2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675861"/>
            <a:ext cx="4214241" cy="5637933"/>
          </a:xfrm>
        </p:spPr>
        <p:txBody>
          <a:bodyPr>
            <a:normAutofit lnSpcReduction="10000"/>
          </a:bodyPr>
          <a:lstStyle/>
          <a:p>
            <a:pPr marL="0" indent="0">
              <a:buNone/>
            </a:pPr>
            <a:r>
              <a:rPr lang="en-NZ" b="1" dirty="0"/>
              <a:t>A</a:t>
            </a:r>
            <a:r>
              <a:rPr lang="en-NZ" dirty="0"/>
              <a:t>nchor</a:t>
            </a:r>
          </a:p>
          <a:p>
            <a:pPr marL="0" indent="0">
              <a:buNone/>
            </a:pPr>
            <a:r>
              <a:rPr lang="en-NZ" dirty="0"/>
              <a:t>Anchor-Parents</a:t>
            </a:r>
          </a:p>
          <a:p>
            <a:r>
              <a:rPr lang="en-NZ" dirty="0"/>
              <a:t>Stops kids from drifting—</a:t>
            </a:r>
          </a:p>
          <a:p>
            <a:pPr lvl="1"/>
            <a:r>
              <a:rPr lang="en-NZ" dirty="0"/>
              <a:t>Bad company (1Cor.15:33)</a:t>
            </a:r>
          </a:p>
          <a:p>
            <a:pPr lvl="1"/>
            <a:r>
              <a:rPr lang="en-NZ" dirty="0"/>
              <a:t>Loneliness</a:t>
            </a:r>
          </a:p>
          <a:p>
            <a:pPr lvl="1"/>
            <a:r>
              <a:rPr lang="en-NZ" dirty="0"/>
              <a:t>False doctrines</a:t>
            </a:r>
          </a:p>
          <a:p>
            <a:pPr lvl="1"/>
            <a:r>
              <a:rPr lang="en-NZ" dirty="0"/>
              <a:t>Drifting away from Christ </a:t>
            </a:r>
          </a:p>
          <a:p>
            <a:pPr lvl="1"/>
            <a:endParaRPr lang="en-NZ" dirty="0"/>
          </a:p>
          <a:p>
            <a:r>
              <a:rPr lang="en-NZ" dirty="0"/>
              <a:t>Hebrews 2:1—For this reason we must pay much closer attention to what we have heard, so that we do not drift away </a:t>
            </a:r>
            <a:r>
              <a:rPr lang="en-NZ" i="1" dirty="0"/>
              <a:t>from it. </a:t>
            </a:r>
            <a:r>
              <a:rPr lang="en-NZ" dirty="0"/>
              <a:t>(NASB95)</a:t>
            </a:r>
          </a:p>
          <a:p>
            <a:pPr lvl="1"/>
            <a:endParaRPr lang="en-NZ" dirty="0"/>
          </a:p>
          <a:p>
            <a:endParaRPr lang="en-NZ" dirty="0"/>
          </a:p>
        </p:txBody>
      </p:sp>
      <p:pic>
        <p:nvPicPr>
          <p:cNvPr id="6148" name="Picture 4" descr="Image result for grounded ship anchor">
            <a:extLst>
              <a:ext uri="{FF2B5EF4-FFF2-40B4-BE49-F238E27FC236}">
                <a16:creationId xmlns:a16="http://schemas.microsoft.com/office/drawing/2014/main" id="{A7DCF5B5-C22E-4F34-95E5-D9267EB33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2"/>
          <a:stretch/>
        </p:blipFill>
        <p:spPr bwMode="auto">
          <a:xfrm>
            <a:off x="450574" y="1895060"/>
            <a:ext cx="4121426" cy="310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7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b="1" dirty="0"/>
              <a:t>P</a:t>
            </a:r>
            <a:r>
              <a:rPr lang="en-NZ" dirty="0"/>
              <a:t>ilot</a:t>
            </a:r>
          </a:p>
          <a:p>
            <a:pPr marL="0" indent="0">
              <a:buNone/>
            </a:pPr>
            <a:r>
              <a:rPr lang="en-NZ" b="1" dirty="0"/>
              <a:t>A</a:t>
            </a:r>
            <a:r>
              <a:rPr lang="en-NZ" dirty="0"/>
              <a:t>nchor</a:t>
            </a:r>
          </a:p>
          <a:p>
            <a:pPr marL="0" indent="0">
              <a:buNone/>
            </a:pPr>
            <a:r>
              <a:rPr lang="en-NZ" sz="4400" b="1" dirty="0"/>
              <a:t>R</a:t>
            </a:r>
            <a:r>
              <a:rPr lang="en-NZ" sz="4400" dirty="0"/>
              <a:t>escue crew</a:t>
            </a:r>
          </a:p>
          <a:p>
            <a:pPr marL="0" indent="0">
              <a:buNone/>
            </a:pPr>
            <a:r>
              <a:rPr lang="en-NZ" b="1" dirty="0"/>
              <a:t>E</a:t>
            </a:r>
            <a:r>
              <a:rPr lang="en-NZ" dirty="0"/>
              <a:t>ngineer</a:t>
            </a:r>
          </a:p>
          <a:p>
            <a:pPr marL="0" indent="0">
              <a:buNone/>
            </a:pPr>
            <a:r>
              <a:rPr lang="en-NZ" b="1" dirty="0"/>
              <a:t>N</a:t>
            </a:r>
            <a:r>
              <a:rPr lang="en-NZ" dirty="0"/>
              <a:t>avigator</a:t>
            </a:r>
          </a:p>
          <a:p>
            <a:pPr marL="0" indent="0">
              <a:buNone/>
            </a:pPr>
            <a:r>
              <a:rPr lang="en-NZ" b="1" dirty="0"/>
              <a:t>T</a:t>
            </a:r>
            <a:r>
              <a:rPr lang="en-NZ"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1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07A1-870C-4EA8-AD67-B40394693FE8}"/>
              </a:ext>
            </a:extLst>
          </p:cNvPr>
          <p:cNvSpPr>
            <a:spLocks noGrp="1"/>
          </p:cNvSpPr>
          <p:nvPr>
            <p:ph type="ctrTitle"/>
          </p:nvPr>
        </p:nvSpPr>
        <p:spPr/>
        <p:txBody>
          <a:bodyPr/>
          <a:lstStyle/>
          <a:p>
            <a:r>
              <a:rPr lang="en-NZ" dirty="0"/>
              <a:t>Parenthood </a:t>
            </a:r>
          </a:p>
        </p:txBody>
      </p:sp>
      <p:sp>
        <p:nvSpPr>
          <p:cNvPr id="3" name="Subtitle 2">
            <a:extLst>
              <a:ext uri="{FF2B5EF4-FFF2-40B4-BE49-F238E27FC236}">
                <a16:creationId xmlns:a16="http://schemas.microsoft.com/office/drawing/2014/main" id="{8229DA16-D93D-4450-937D-3D0EE54513E8}"/>
              </a:ext>
            </a:extLst>
          </p:cNvPr>
          <p:cNvSpPr>
            <a:spLocks noGrp="1"/>
          </p:cNvSpPr>
          <p:nvPr>
            <p:ph type="subTitle" idx="1"/>
          </p:nvPr>
        </p:nvSpPr>
        <p:spPr/>
        <p:txBody>
          <a:bodyPr/>
          <a:lstStyle/>
          <a:p>
            <a:endParaRPr lang="en-NZ" dirty="0"/>
          </a:p>
          <a:p>
            <a:endParaRPr lang="en-NZ" dirty="0"/>
          </a:p>
        </p:txBody>
      </p:sp>
    </p:spTree>
    <p:extLst>
      <p:ext uri="{BB962C8B-B14F-4D97-AF65-F5344CB8AC3E}">
        <p14:creationId xmlns:p14="http://schemas.microsoft.com/office/powerpoint/2010/main" val="96023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863547" y="487516"/>
            <a:ext cx="3922693" cy="5780762"/>
          </a:xfrm>
        </p:spPr>
        <p:txBody>
          <a:bodyPr>
            <a:normAutofit fontScale="92500" lnSpcReduction="10000"/>
          </a:bodyPr>
          <a:lstStyle/>
          <a:p>
            <a:pPr marL="0" indent="0">
              <a:buNone/>
            </a:pPr>
            <a:endParaRPr lang="en-NZ" dirty="0"/>
          </a:p>
          <a:p>
            <a:pPr marL="0" indent="0">
              <a:buNone/>
            </a:pPr>
            <a:r>
              <a:rPr lang="en-NZ" b="1" dirty="0"/>
              <a:t>R</a:t>
            </a:r>
            <a:r>
              <a:rPr lang="en-NZ" dirty="0"/>
              <a:t>escue crew—Parents </a:t>
            </a:r>
          </a:p>
          <a:p>
            <a:pPr marL="0" indent="0">
              <a:buNone/>
            </a:pPr>
            <a:endParaRPr lang="en-NZ" dirty="0"/>
          </a:p>
          <a:p>
            <a:r>
              <a:rPr lang="en-NZ" dirty="0"/>
              <a:t>Kids get is trouble…</a:t>
            </a:r>
          </a:p>
          <a:p>
            <a:r>
              <a:rPr lang="en-NZ" dirty="0"/>
              <a:t>Know </a:t>
            </a:r>
            <a:r>
              <a:rPr lang="en-NZ" u="sng" dirty="0"/>
              <a:t>where</a:t>
            </a:r>
            <a:r>
              <a:rPr lang="en-NZ" dirty="0"/>
              <a:t> they are.</a:t>
            </a:r>
          </a:p>
          <a:p>
            <a:r>
              <a:rPr lang="en-NZ" dirty="0"/>
              <a:t>Know </a:t>
            </a:r>
            <a:r>
              <a:rPr lang="en-NZ" u="sng" dirty="0"/>
              <a:t>who</a:t>
            </a:r>
            <a:r>
              <a:rPr lang="en-NZ" dirty="0"/>
              <a:t> they are with.</a:t>
            </a:r>
          </a:p>
          <a:p>
            <a:r>
              <a:rPr lang="en-NZ" dirty="0"/>
              <a:t>Know </a:t>
            </a:r>
            <a:r>
              <a:rPr lang="en-NZ" u="sng" dirty="0"/>
              <a:t>what</a:t>
            </a:r>
            <a:r>
              <a:rPr lang="en-NZ" dirty="0"/>
              <a:t> they are doing.</a:t>
            </a:r>
          </a:p>
          <a:p>
            <a:r>
              <a:rPr lang="en-NZ" dirty="0"/>
              <a:t>Know what they </a:t>
            </a:r>
            <a:r>
              <a:rPr lang="en-NZ" u="sng" dirty="0"/>
              <a:t>like.</a:t>
            </a:r>
          </a:p>
          <a:p>
            <a:r>
              <a:rPr lang="en-NZ" dirty="0"/>
              <a:t>Know what they are </a:t>
            </a:r>
            <a:r>
              <a:rPr lang="en-NZ" u="sng" dirty="0"/>
              <a:t>wearing.</a:t>
            </a:r>
          </a:p>
          <a:p>
            <a:r>
              <a:rPr lang="en-NZ" dirty="0"/>
              <a:t>Know what they are </a:t>
            </a:r>
            <a:r>
              <a:rPr lang="en-NZ" u="sng" dirty="0"/>
              <a:t>watching.</a:t>
            </a:r>
          </a:p>
          <a:p>
            <a:endParaRPr lang="en-NZ" dirty="0"/>
          </a:p>
          <a:p>
            <a:endParaRPr lang="en-NZ" dirty="0"/>
          </a:p>
        </p:txBody>
      </p:sp>
      <p:pic>
        <p:nvPicPr>
          <p:cNvPr id="9218" name="Picture 2" descr="Image result for ship's rescue crew drawing">
            <a:extLst>
              <a:ext uri="{FF2B5EF4-FFF2-40B4-BE49-F238E27FC236}">
                <a16:creationId xmlns:a16="http://schemas.microsoft.com/office/drawing/2014/main" id="{08D9FB1B-2C36-4434-B29D-E99602F8B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9" y="487516"/>
            <a:ext cx="4505789" cy="589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83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863547" y="487516"/>
            <a:ext cx="3922693" cy="5780762"/>
          </a:xfrm>
        </p:spPr>
        <p:txBody>
          <a:bodyPr>
            <a:normAutofit/>
          </a:bodyPr>
          <a:lstStyle/>
          <a:p>
            <a:pPr marL="0" indent="0">
              <a:buNone/>
            </a:pPr>
            <a:endParaRPr lang="en-NZ" dirty="0"/>
          </a:p>
          <a:p>
            <a:pPr marL="0" indent="0">
              <a:buNone/>
            </a:pPr>
            <a:r>
              <a:rPr lang="en-NZ" b="1" dirty="0"/>
              <a:t>R</a:t>
            </a:r>
            <a:r>
              <a:rPr lang="en-NZ" dirty="0"/>
              <a:t>escue crew—Parents </a:t>
            </a:r>
          </a:p>
          <a:p>
            <a:pPr marL="0" indent="0">
              <a:buNone/>
            </a:pPr>
            <a:endParaRPr lang="en-NZ" dirty="0"/>
          </a:p>
          <a:p>
            <a:r>
              <a:rPr lang="en-NZ" dirty="0"/>
              <a:t>Luke 15:4</a:t>
            </a:r>
          </a:p>
          <a:p>
            <a:r>
              <a:rPr lang="en-NZ" dirty="0"/>
              <a:t>“What man among you, if he has a hundred sheep and has lost one of them, does not leave the ninety-nine in the open pasture and go after the one which is lost until he finds it?</a:t>
            </a:r>
          </a:p>
          <a:p>
            <a:endParaRPr lang="en-NZ" dirty="0"/>
          </a:p>
        </p:txBody>
      </p:sp>
      <p:pic>
        <p:nvPicPr>
          <p:cNvPr id="12294" name="Picture 6" descr="Related image">
            <a:extLst>
              <a:ext uri="{FF2B5EF4-FFF2-40B4-BE49-F238E27FC236}">
                <a16:creationId xmlns:a16="http://schemas.microsoft.com/office/drawing/2014/main" id="{B44A858A-F317-4B0E-964C-43C5533A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7" y="487516"/>
            <a:ext cx="3696559"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7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863547" y="487516"/>
            <a:ext cx="3922693" cy="5780762"/>
          </a:xfrm>
        </p:spPr>
        <p:txBody>
          <a:bodyPr>
            <a:normAutofit/>
          </a:bodyPr>
          <a:lstStyle/>
          <a:p>
            <a:pPr marL="0" indent="0">
              <a:buNone/>
            </a:pPr>
            <a:endParaRPr lang="en-NZ" dirty="0"/>
          </a:p>
          <a:p>
            <a:pPr marL="0" indent="0">
              <a:buNone/>
            </a:pPr>
            <a:r>
              <a:rPr lang="en-NZ" b="1" dirty="0"/>
              <a:t>R</a:t>
            </a:r>
            <a:r>
              <a:rPr lang="en-NZ" dirty="0"/>
              <a:t>escue crew—Parents </a:t>
            </a:r>
          </a:p>
          <a:p>
            <a:pPr marL="0" indent="0">
              <a:buNone/>
            </a:pPr>
            <a:endParaRPr lang="en-NZ" dirty="0"/>
          </a:p>
          <a:p>
            <a:pPr marL="0" indent="0">
              <a:buNone/>
            </a:pPr>
            <a:r>
              <a:rPr lang="en-NZ" dirty="0"/>
              <a:t>Peter’s act of faith turned into doubt</a:t>
            </a:r>
          </a:p>
          <a:p>
            <a:r>
              <a:rPr lang="en-NZ" b="1" dirty="0"/>
              <a:t>Matthew 14:30</a:t>
            </a:r>
          </a:p>
          <a:p>
            <a:r>
              <a:rPr lang="en-NZ" dirty="0"/>
              <a:t>But seeing the wind, he became frightened, and beginning to </a:t>
            </a:r>
            <a:r>
              <a:rPr lang="en-NZ" b="1" dirty="0"/>
              <a:t>sink</a:t>
            </a:r>
            <a:r>
              <a:rPr lang="en-NZ" dirty="0"/>
              <a:t>, he cried out, “Lord, save me!”</a:t>
            </a:r>
          </a:p>
        </p:txBody>
      </p:sp>
      <p:pic>
        <p:nvPicPr>
          <p:cNvPr id="1026" name="Picture 2" descr="Related image">
            <a:extLst>
              <a:ext uri="{FF2B5EF4-FFF2-40B4-BE49-F238E27FC236}">
                <a16:creationId xmlns:a16="http://schemas.microsoft.com/office/drawing/2014/main" id="{70280DEC-7E07-4636-B1EA-3847187AB8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79" r="27412"/>
          <a:stretch/>
        </p:blipFill>
        <p:spPr bwMode="auto">
          <a:xfrm>
            <a:off x="357758" y="480060"/>
            <a:ext cx="4386520"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6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b="1" dirty="0"/>
              <a:t>P</a:t>
            </a:r>
            <a:r>
              <a:rPr lang="en-NZ" dirty="0"/>
              <a:t>ilot</a:t>
            </a:r>
          </a:p>
          <a:p>
            <a:pPr marL="0" indent="0">
              <a:buNone/>
            </a:pPr>
            <a:r>
              <a:rPr lang="en-NZ" b="1" dirty="0"/>
              <a:t>A</a:t>
            </a:r>
            <a:r>
              <a:rPr lang="en-NZ" dirty="0"/>
              <a:t>nchor</a:t>
            </a:r>
          </a:p>
          <a:p>
            <a:pPr marL="0" indent="0">
              <a:buNone/>
            </a:pPr>
            <a:r>
              <a:rPr lang="en-NZ" b="1" dirty="0"/>
              <a:t>R</a:t>
            </a:r>
            <a:r>
              <a:rPr lang="en-NZ" dirty="0"/>
              <a:t>escue crew</a:t>
            </a:r>
          </a:p>
          <a:p>
            <a:pPr marL="0" indent="0">
              <a:buNone/>
            </a:pPr>
            <a:r>
              <a:rPr lang="en-NZ" sz="4400" b="1" dirty="0"/>
              <a:t>E</a:t>
            </a:r>
            <a:r>
              <a:rPr lang="en-NZ" sz="4400" dirty="0"/>
              <a:t>ngineer</a:t>
            </a:r>
          </a:p>
          <a:p>
            <a:pPr marL="0" indent="0">
              <a:buNone/>
            </a:pPr>
            <a:r>
              <a:rPr lang="en-NZ" b="1" dirty="0"/>
              <a:t>N</a:t>
            </a:r>
            <a:r>
              <a:rPr lang="en-NZ" dirty="0"/>
              <a:t>avigator</a:t>
            </a:r>
          </a:p>
          <a:p>
            <a:pPr marL="0" indent="0">
              <a:buNone/>
            </a:pPr>
            <a:r>
              <a:rPr lang="en-NZ" b="1" dirty="0"/>
              <a:t>T</a:t>
            </a:r>
            <a:r>
              <a:rPr lang="en-NZ"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6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4028710" cy="4981988"/>
          </a:xfrm>
        </p:spPr>
        <p:txBody>
          <a:bodyPr>
            <a:normAutofit/>
          </a:bodyPr>
          <a:lstStyle/>
          <a:p>
            <a:pPr marL="0" indent="0">
              <a:buNone/>
            </a:pPr>
            <a:endParaRPr lang="en-NZ" dirty="0"/>
          </a:p>
          <a:p>
            <a:pPr marL="0" indent="0">
              <a:buNone/>
            </a:pPr>
            <a:r>
              <a:rPr lang="en-NZ" b="1" dirty="0"/>
              <a:t>E</a:t>
            </a:r>
            <a:r>
              <a:rPr lang="en-NZ" dirty="0"/>
              <a:t>ngineer—Parents</a:t>
            </a:r>
          </a:p>
          <a:p>
            <a:r>
              <a:rPr lang="en-NZ" dirty="0"/>
              <a:t>Home</a:t>
            </a:r>
          </a:p>
          <a:p>
            <a:pPr lvl="1"/>
            <a:r>
              <a:rPr lang="en-NZ" dirty="0"/>
              <a:t>Forever maintaining</a:t>
            </a:r>
          </a:p>
          <a:p>
            <a:pPr lvl="1"/>
            <a:r>
              <a:rPr lang="en-NZ" dirty="0"/>
              <a:t>Fixing</a:t>
            </a:r>
          </a:p>
          <a:p>
            <a:pPr lvl="1"/>
            <a:r>
              <a:rPr lang="en-NZ" dirty="0"/>
              <a:t>Designing</a:t>
            </a:r>
          </a:p>
          <a:p>
            <a:pPr lvl="1"/>
            <a:r>
              <a:rPr lang="en-NZ" dirty="0"/>
              <a:t>Building</a:t>
            </a:r>
          </a:p>
        </p:txBody>
      </p:sp>
      <p:pic>
        <p:nvPicPr>
          <p:cNvPr id="2050" name="Picture 2" descr="Image result for engineer">
            <a:extLst>
              <a:ext uri="{FF2B5EF4-FFF2-40B4-BE49-F238E27FC236}">
                <a16:creationId xmlns:a16="http://schemas.microsoft.com/office/drawing/2014/main" id="{43F4C6FD-256D-4E91-84A5-D6AC2FFAA2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93"/>
          <a:stretch/>
        </p:blipFill>
        <p:spPr bwMode="auto">
          <a:xfrm>
            <a:off x="340001" y="480060"/>
            <a:ext cx="4311512"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7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b="1" dirty="0"/>
              <a:t>P</a:t>
            </a:r>
            <a:r>
              <a:rPr lang="en-NZ" dirty="0"/>
              <a:t>ilot</a:t>
            </a:r>
          </a:p>
          <a:p>
            <a:pPr marL="0" indent="0">
              <a:buNone/>
            </a:pPr>
            <a:r>
              <a:rPr lang="en-NZ" b="1" dirty="0"/>
              <a:t>A</a:t>
            </a:r>
            <a:r>
              <a:rPr lang="en-NZ" dirty="0"/>
              <a:t>nchor</a:t>
            </a:r>
          </a:p>
          <a:p>
            <a:pPr marL="0" indent="0">
              <a:buNone/>
            </a:pPr>
            <a:r>
              <a:rPr lang="en-NZ" b="1" dirty="0"/>
              <a:t>R</a:t>
            </a:r>
            <a:r>
              <a:rPr lang="en-NZ" dirty="0"/>
              <a:t>escue crew</a:t>
            </a:r>
          </a:p>
          <a:p>
            <a:pPr marL="0" indent="0">
              <a:buNone/>
            </a:pPr>
            <a:r>
              <a:rPr lang="en-NZ" b="1" dirty="0"/>
              <a:t>E</a:t>
            </a:r>
            <a:r>
              <a:rPr lang="en-NZ" dirty="0"/>
              <a:t>ngineer</a:t>
            </a:r>
          </a:p>
          <a:p>
            <a:pPr marL="0" indent="0">
              <a:buNone/>
            </a:pPr>
            <a:r>
              <a:rPr lang="en-NZ" sz="4400" b="1" dirty="0"/>
              <a:t>N</a:t>
            </a:r>
            <a:r>
              <a:rPr lang="en-NZ" sz="4400" dirty="0"/>
              <a:t>avigator</a:t>
            </a:r>
          </a:p>
          <a:p>
            <a:pPr marL="0" indent="0">
              <a:buNone/>
            </a:pPr>
            <a:r>
              <a:rPr lang="en-NZ" b="1" dirty="0"/>
              <a:t>T</a:t>
            </a:r>
            <a:r>
              <a:rPr lang="en-NZ"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480060"/>
            <a:ext cx="4081719" cy="5897880"/>
          </a:xfrm>
        </p:spPr>
        <p:txBody>
          <a:bodyPr>
            <a:normAutofit/>
          </a:bodyPr>
          <a:lstStyle/>
          <a:p>
            <a:pPr marL="0" indent="0">
              <a:buNone/>
            </a:pPr>
            <a:endParaRPr lang="en-NZ" dirty="0"/>
          </a:p>
          <a:p>
            <a:pPr marL="0" indent="0">
              <a:buNone/>
            </a:pPr>
            <a:r>
              <a:rPr lang="en-NZ" b="1" dirty="0"/>
              <a:t>N</a:t>
            </a:r>
            <a:r>
              <a:rPr lang="en-NZ" dirty="0"/>
              <a:t>avigator—Parents </a:t>
            </a:r>
          </a:p>
          <a:p>
            <a:pPr marL="0" indent="0">
              <a:buNone/>
            </a:pPr>
            <a:endParaRPr lang="en-NZ" dirty="0"/>
          </a:p>
          <a:p>
            <a:r>
              <a:rPr lang="en-NZ" dirty="0"/>
              <a:t>Setting a course for our eternal home</a:t>
            </a:r>
          </a:p>
          <a:p>
            <a:r>
              <a:rPr lang="en-NZ" dirty="0"/>
              <a:t>They go in the same direction as their parents</a:t>
            </a:r>
          </a:p>
          <a:p>
            <a:r>
              <a:rPr lang="en-NZ" dirty="0"/>
              <a:t>Where are you going?</a:t>
            </a:r>
          </a:p>
          <a:p>
            <a:r>
              <a:rPr lang="en-NZ" dirty="0"/>
              <a:t>Ever correcting the course</a:t>
            </a:r>
          </a:p>
          <a:p>
            <a:endParaRPr lang="en-NZ" dirty="0"/>
          </a:p>
        </p:txBody>
      </p:sp>
      <p:pic>
        <p:nvPicPr>
          <p:cNvPr id="11266" name="Picture 2" descr="Image result for sailing ship fix">
            <a:extLst>
              <a:ext uri="{FF2B5EF4-FFF2-40B4-BE49-F238E27FC236}">
                <a16:creationId xmlns:a16="http://schemas.microsoft.com/office/drawing/2014/main" id="{93010135-2389-4389-B031-EDCFB96E8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9" y="480060"/>
            <a:ext cx="4132612"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3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480060"/>
            <a:ext cx="4081719" cy="5897880"/>
          </a:xfrm>
        </p:spPr>
        <p:txBody>
          <a:bodyPr>
            <a:normAutofit/>
          </a:bodyPr>
          <a:lstStyle/>
          <a:p>
            <a:pPr marL="0" indent="0">
              <a:buNone/>
            </a:pPr>
            <a:endParaRPr lang="en-NZ" dirty="0"/>
          </a:p>
          <a:p>
            <a:pPr marL="0" indent="0">
              <a:buNone/>
            </a:pPr>
            <a:r>
              <a:rPr lang="en-NZ" b="1" dirty="0"/>
              <a:t>N</a:t>
            </a:r>
            <a:r>
              <a:rPr lang="en-NZ" dirty="0"/>
              <a:t>avigator—Parents </a:t>
            </a:r>
          </a:p>
          <a:p>
            <a:pPr marL="0" indent="0">
              <a:buNone/>
            </a:pPr>
            <a:endParaRPr lang="en-NZ" dirty="0"/>
          </a:p>
          <a:p>
            <a:r>
              <a:rPr lang="en-NZ" dirty="0"/>
              <a:t>Hannah set the course for Samuel when she gave him to Eli to be raised as a man of God.</a:t>
            </a:r>
          </a:p>
          <a:p>
            <a:pPr lvl="1"/>
            <a:r>
              <a:rPr lang="en-NZ" dirty="0"/>
              <a:t>Priest</a:t>
            </a:r>
          </a:p>
          <a:p>
            <a:pPr lvl="1"/>
            <a:r>
              <a:rPr lang="en-NZ" dirty="0"/>
              <a:t>Prophet</a:t>
            </a:r>
          </a:p>
          <a:p>
            <a:pPr lvl="1"/>
            <a:r>
              <a:rPr lang="en-NZ" dirty="0"/>
              <a:t>Judge</a:t>
            </a:r>
          </a:p>
          <a:p>
            <a:endParaRPr lang="en-NZ" dirty="0"/>
          </a:p>
          <a:p>
            <a:endParaRPr lang="en-NZ" dirty="0"/>
          </a:p>
        </p:txBody>
      </p:sp>
      <p:pic>
        <p:nvPicPr>
          <p:cNvPr id="3074" name="Picture 2" descr="Image result for hannah samuel">
            <a:extLst>
              <a:ext uri="{FF2B5EF4-FFF2-40B4-BE49-F238E27FC236}">
                <a16:creationId xmlns:a16="http://schemas.microsoft.com/office/drawing/2014/main" id="{0692E21B-CF12-40A9-B517-BF15831AE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480060"/>
            <a:ext cx="4228179"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5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480060"/>
            <a:ext cx="4081719" cy="5897880"/>
          </a:xfrm>
        </p:spPr>
        <p:txBody>
          <a:bodyPr>
            <a:normAutofit/>
          </a:bodyPr>
          <a:lstStyle/>
          <a:p>
            <a:pPr marL="0" indent="0">
              <a:buNone/>
            </a:pPr>
            <a:endParaRPr lang="en-NZ" dirty="0"/>
          </a:p>
          <a:p>
            <a:pPr marL="0" indent="0">
              <a:buNone/>
            </a:pPr>
            <a:r>
              <a:rPr lang="en-NZ" b="1" dirty="0"/>
              <a:t>N</a:t>
            </a:r>
            <a:r>
              <a:rPr lang="en-NZ" dirty="0"/>
              <a:t>avigator—Parents </a:t>
            </a:r>
          </a:p>
          <a:p>
            <a:pPr marL="0" indent="0">
              <a:buNone/>
            </a:pPr>
            <a:endParaRPr lang="en-NZ" dirty="0"/>
          </a:p>
          <a:p>
            <a:r>
              <a:rPr lang="en-NZ" dirty="0"/>
              <a:t>Lois and Eunice set the course for Timothy when they raised him according to the Word of God.</a:t>
            </a:r>
          </a:p>
          <a:p>
            <a:pPr lvl="1"/>
            <a:r>
              <a:rPr lang="en-NZ" dirty="0"/>
              <a:t>Man of God</a:t>
            </a:r>
          </a:p>
          <a:p>
            <a:pPr lvl="1"/>
            <a:r>
              <a:rPr lang="en-NZ" dirty="0"/>
              <a:t>Missionary</a:t>
            </a:r>
          </a:p>
          <a:p>
            <a:pPr lvl="1"/>
            <a:r>
              <a:rPr lang="en-NZ" dirty="0"/>
              <a:t>Preacher</a:t>
            </a:r>
          </a:p>
        </p:txBody>
      </p:sp>
      <p:pic>
        <p:nvPicPr>
          <p:cNvPr id="1026" name="Picture 2" descr="Image result for timothy lois">
            <a:extLst>
              <a:ext uri="{FF2B5EF4-FFF2-40B4-BE49-F238E27FC236}">
                <a16:creationId xmlns:a16="http://schemas.microsoft.com/office/drawing/2014/main" id="{BDC41C5F-FDD2-4EDD-9699-681C49051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20" r="14523"/>
          <a:stretch/>
        </p:blipFill>
        <p:spPr bwMode="auto">
          <a:xfrm>
            <a:off x="357758" y="1297679"/>
            <a:ext cx="429370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8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b="1" dirty="0"/>
              <a:t>P</a:t>
            </a:r>
            <a:r>
              <a:rPr lang="en-NZ" dirty="0"/>
              <a:t>ilot</a:t>
            </a:r>
          </a:p>
          <a:p>
            <a:pPr marL="0" indent="0">
              <a:buNone/>
            </a:pPr>
            <a:r>
              <a:rPr lang="en-NZ" b="1" dirty="0"/>
              <a:t>A</a:t>
            </a:r>
            <a:r>
              <a:rPr lang="en-NZ" dirty="0"/>
              <a:t>nchor</a:t>
            </a:r>
          </a:p>
          <a:p>
            <a:pPr marL="0" indent="0">
              <a:buNone/>
            </a:pPr>
            <a:r>
              <a:rPr lang="en-NZ" b="1" dirty="0"/>
              <a:t>R</a:t>
            </a:r>
            <a:r>
              <a:rPr lang="en-NZ" dirty="0"/>
              <a:t>escue crew</a:t>
            </a:r>
          </a:p>
          <a:p>
            <a:pPr marL="0" indent="0">
              <a:buNone/>
            </a:pPr>
            <a:r>
              <a:rPr lang="en-NZ" b="1" dirty="0"/>
              <a:t>E</a:t>
            </a:r>
            <a:r>
              <a:rPr lang="en-NZ" dirty="0"/>
              <a:t>ngineer</a:t>
            </a:r>
          </a:p>
          <a:p>
            <a:pPr marL="0" indent="0">
              <a:buNone/>
            </a:pPr>
            <a:r>
              <a:rPr lang="en-NZ" b="1" dirty="0"/>
              <a:t>N</a:t>
            </a:r>
            <a:r>
              <a:rPr lang="en-NZ" dirty="0"/>
              <a:t>avigator</a:t>
            </a:r>
          </a:p>
          <a:p>
            <a:pPr marL="0" indent="0">
              <a:buNone/>
            </a:pPr>
            <a:r>
              <a:rPr lang="en-NZ" sz="4400" b="1" dirty="0"/>
              <a:t>T</a:t>
            </a:r>
            <a:r>
              <a:rPr lang="en-NZ" sz="4400"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8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357759" y="2107096"/>
            <a:ext cx="8428482" cy="4270844"/>
          </a:xfrm>
        </p:spPr>
        <p:txBody>
          <a:bodyPr>
            <a:normAutofit/>
          </a:bodyPr>
          <a:lstStyle/>
          <a:p>
            <a:r>
              <a:rPr lang="en-NZ" dirty="0"/>
              <a:t>The preacher was visiting the 10 year old’s Sunday School class to talk about marriage as part of the lesson. He asked the class, ''What does the Bible say about marriage?'' Immediately, one little boy replied,... </a:t>
            </a:r>
          </a:p>
        </p:txBody>
      </p:sp>
    </p:spTree>
    <p:extLst>
      <p:ext uri="{BB962C8B-B14F-4D97-AF65-F5344CB8AC3E}">
        <p14:creationId xmlns:p14="http://schemas.microsoft.com/office/powerpoint/2010/main" val="239619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357759" y="5741088"/>
            <a:ext cx="8110429" cy="584588"/>
          </a:xfrm>
        </p:spPr>
        <p:txBody>
          <a:bodyPr>
            <a:normAutofit fontScale="92500" lnSpcReduction="10000"/>
          </a:bodyPr>
          <a:lstStyle/>
          <a:p>
            <a:pPr marL="0" indent="0">
              <a:buNone/>
            </a:pPr>
            <a:r>
              <a:rPr lang="en-NZ" sz="4000" b="1" dirty="0"/>
              <a:t>T</a:t>
            </a:r>
            <a:r>
              <a:rPr lang="en-NZ" dirty="0"/>
              <a:t>raining School—Parents</a:t>
            </a:r>
          </a:p>
        </p:txBody>
      </p:sp>
      <p:pic>
        <p:nvPicPr>
          <p:cNvPr id="10242" name="Picture 2" descr="Image result for naval academy training sailing ship">
            <a:extLst>
              <a:ext uri="{FF2B5EF4-FFF2-40B4-BE49-F238E27FC236}">
                <a16:creationId xmlns:a16="http://schemas.microsoft.com/office/drawing/2014/main" id="{906D1E5E-00C7-4D09-BCF2-0F921A2E5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480060"/>
            <a:ext cx="8428481" cy="507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84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Jesus and disciples">
            <a:extLst>
              <a:ext uri="{FF2B5EF4-FFF2-40B4-BE49-F238E27FC236}">
                <a16:creationId xmlns:a16="http://schemas.microsoft.com/office/drawing/2014/main" id="{1FC358B2-8451-441B-A7A0-4BF6A6DF2F4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2524" r="25677" b="2"/>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242" name="Picture 2" descr="Image result for naval academy training sailing ship">
            <a:extLst>
              <a:ext uri="{FF2B5EF4-FFF2-40B4-BE49-F238E27FC236}">
                <a16:creationId xmlns:a16="http://schemas.microsoft.com/office/drawing/2014/main" id="{906D1E5E-00C7-4D09-BCF2-0F921A2E5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81" r="15408"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603747" y="2272143"/>
            <a:ext cx="3602728" cy="3788830"/>
          </a:xfrm>
        </p:spPr>
        <p:txBody>
          <a:bodyPr anchor="ctr">
            <a:normAutofit/>
          </a:bodyPr>
          <a:lstStyle/>
          <a:p>
            <a:pPr marL="0" indent="0">
              <a:buNone/>
            </a:pPr>
            <a:r>
              <a:rPr lang="en-NZ" b="1" dirty="0">
                <a:solidFill>
                  <a:srgbClr val="000000"/>
                </a:solidFill>
              </a:rPr>
              <a:t>Training School—On the Job!</a:t>
            </a:r>
          </a:p>
          <a:p>
            <a:pPr marL="0" indent="0">
              <a:buNone/>
            </a:pPr>
            <a:endParaRPr lang="en-NZ" dirty="0">
              <a:solidFill>
                <a:srgbClr val="000000"/>
              </a:solidFill>
            </a:endParaRPr>
          </a:p>
          <a:p>
            <a:pPr marL="0" indent="0">
              <a:buNone/>
            </a:pPr>
            <a:r>
              <a:rPr lang="en-NZ" dirty="0">
                <a:solidFill>
                  <a:srgbClr val="000000"/>
                </a:solidFill>
              </a:rPr>
              <a:t>Jesus invented “Management by walking around’ long before the 1980s.</a:t>
            </a:r>
          </a:p>
          <a:p>
            <a:pPr marL="0" indent="0">
              <a:buNone/>
            </a:pPr>
            <a:endParaRPr lang="en-NZ" sz="1700" dirty="0">
              <a:solidFill>
                <a:srgbClr val="000000"/>
              </a:solidFill>
            </a:endParaRPr>
          </a:p>
        </p:txBody>
      </p:sp>
    </p:spTree>
    <p:extLst>
      <p:ext uri="{BB962C8B-B14F-4D97-AF65-F5344CB8AC3E}">
        <p14:creationId xmlns:p14="http://schemas.microsoft.com/office/powerpoint/2010/main" val="2206205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Jesus and disciples">
            <a:extLst>
              <a:ext uri="{FF2B5EF4-FFF2-40B4-BE49-F238E27FC236}">
                <a16:creationId xmlns:a16="http://schemas.microsoft.com/office/drawing/2014/main" id="{1FC358B2-8451-441B-A7A0-4BF6A6DF2F4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2524" r="25677" b="2"/>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242" name="Picture 2" descr="Image result for naval academy training sailing ship">
            <a:extLst>
              <a:ext uri="{FF2B5EF4-FFF2-40B4-BE49-F238E27FC236}">
                <a16:creationId xmlns:a16="http://schemas.microsoft.com/office/drawing/2014/main" id="{906D1E5E-00C7-4D09-BCF2-0F921A2E5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81" r="15408"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603747" y="2272143"/>
            <a:ext cx="3602728" cy="3788830"/>
          </a:xfrm>
        </p:spPr>
        <p:txBody>
          <a:bodyPr anchor="ctr">
            <a:normAutofit fontScale="92500"/>
          </a:bodyPr>
          <a:lstStyle/>
          <a:p>
            <a:pPr marL="0" indent="0">
              <a:buNone/>
            </a:pPr>
            <a:r>
              <a:rPr lang="en-NZ" b="1" dirty="0">
                <a:solidFill>
                  <a:srgbClr val="000000"/>
                </a:solidFill>
              </a:rPr>
              <a:t>Training School—On the Job!</a:t>
            </a:r>
          </a:p>
          <a:p>
            <a:pPr marL="0" indent="0">
              <a:buNone/>
            </a:pPr>
            <a:endParaRPr lang="en-NZ" dirty="0">
              <a:solidFill>
                <a:srgbClr val="000000"/>
              </a:solidFill>
            </a:endParaRPr>
          </a:p>
          <a:p>
            <a:r>
              <a:rPr lang="en-NZ" dirty="0"/>
              <a:t>Mark 3:14</a:t>
            </a:r>
          </a:p>
          <a:p>
            <a:r>
              <a:rPr lang="en-NZ" dirty="0"/>
              <a:t>And He appointed twelve, so that they would be with Him and that He </a:t>
            </a:r>
            <a:r>
              <a:rPr lang="en-NZ" i="1" dirty="0"/>
              <a:t>could</a:t>
            </a:r>
            <a:r>
              <a:rPr lang="en-NZ" dirty="0"/>
              <a:t> send them out to preach,</a:t>
            </a:r>
          </a:p>
        </p:txBody>
      </p:sp>
    </p:spTree>
    <p:extLst>
      <p:ext uri="{BB962C8B-B14F-4D97-AF65-F5344CB8AC3E}">
        <p14:creationId xmlns:p14="http://schemas.microsoft.com/office/powerpoint/2010/main" val="366311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naval academy training sailing ship">
            <a:extLst>
              <a:ext uri="{FF2B5EF4-FFF2-40B4-BE49-F238E27FC236}">
                <a16:creationId xmlns:a16="http://schemas.microsoft.com/office/drawing/2014/main" id="{906D1E5E-00C7-4D09-BCF2-0F921A2E5BB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828" r="12756" b="-1"/>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6148" name="Picture 4" descr="Image result for Proverbs 22:6">
            <a:extLst>
              <a:ext uri="{FF2B5EF4-FFF2-40B4-BE49-F238E27FC236}">
                <a16:creationId xmlns:a16="http://schemas.microsoft.com/office/drawing/2014/main" id="{1EE89B65-DA8C-4D73-9ABB-3449C34A9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5" r="11111"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603747" y="2272143"/>
            <a:ext cx="3602728" cy="3788830"/>
          </a:xfrm>
        </p:spPr>
        <p:txBody>
          <a:bodyPr anchor="ctr">
            <a:noAutofit/>
          </a:bodyPr>
          <a:lstStyle/>
          <a:p>
            <a:pPr marL="0" indent="0">
              <a:buNone/>
            </a:pPr>
            <a:r>
              <a:rPr lang="en-NZ" b="1" dirty="0">
                <a:solidFill>
                  <a:srgbClr val="000000"/>
                </a:solidFill>
              </a:rPr>
              <a:t>Training School—On the Job!</a:t>
            </a:r>
          </a:p>
          <a:p>
            <a:pPr marL="0" indent="0">
              <a:buNone/>
            </a:pPr>
            <a:endParaRPr lang="en-NZ" dirty="0">
              <a:solidFill>
                <a:srgbClr val="000000"/>
              </a:solidFill>
            </a:endParaRPr>
          </a:p>
          <a:p>
            <a:r>
              <a:rPr lang="en-NZ" dirty="0">
                <a:solidFill>
                  <a:srgbClr val="000000"/>
                </a:solidFill>
              </a:rPr>
              <a:t>Proverbs 22:6</a:t>
            </a:r>
            <a:br>
              <a:rPr lang="en-NZ" dirty="0">
                <a:solidFill>
                  <a:srgbClr val="000000"/>
                </a:solidFill>
              </a:rPr>
            </a:br>
            <a:r>
              <a:rPr lang="en-NZ" dirty="0">
                <a:solidFill>
                  <a:srgbClr val="000000"/>
                </a:solidFill>
              </a:rPr>
              <a:t>Train up a child in the way he should go, Even when he is old he will not depart from it.</a:t>
            </a:r>
          </a:p>
        </p:txBody>
      </p:sp>
    </p:spTree>
    <p:extLst>
      <p:ext uri="{BB962C8B-B14F-4D97-AF65-F5344CB8AC3E}">
        <p14:creationId xmlns:p14="http://schemas.microsoft.com/office/powerpoint/2010/main" val="777539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naval academy training sailing ship">
            <a:extLst>
              <a:ext uri="{FF2B5EF4-FFF2-40B4-BE49-F238E27FC236}">
                <a16:creationId xmlns:a16="http://schemas.microsoft.com/office/drawing/2014/main" id="{906D1E5E-00C7-4D09-BCF2-0F921A2E5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 r="8131"/>
          <a:stretch/>
        </p:blipFill>
        <p:spPr bwMode="auto">
          <a:xfrm>
            <a:off x="-1" y="0"/>
            <a:ext cx="9144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72886" y="2956381"/>
            <a:ext cx="4367104" cy="4087139"/>
          </a:xfrm>
        </p:spPr>
        <p:txBody>
          <a:bodyPr anchor="ctr">
            <a:normAutofit/>
          </a:bodyPr>
          <a:lstStyle/>
          <a:p>
            <a:pPr marL="0" indent="0">
              <a:buNone/>
            </a:pPr>
            <a:r>
              <a:rPr lang="en-NZ" sz="2400" b="1" dirty="0"/>
              <a:t>Training School—On the Job!</a:t>
            </a:r>
          </a:p>
          <a:p>
            <a:pPr marL="0" indent="0">
              <a:buNone/>
            </a:pPr>
            <a:endParaRPr lang="en-NZ" sz="2400" dirty="0"/>
          </a:p>
          <a:p>
            <a:pPr fontAlgn="base"/>
            <a:r>
              <a:rPr lang="en-NZ" sz="2400" b="1" dirty="0"/>
              <a:t>Ephesians 5:1-2</a:t>
            </a:r>
            <a:endParaRPr lang="en-NZ" sz="2400" dirty="0"/>
          </a:p>
          <a:p>
            <a:pPr fontAlgn="base"/>
            <a:r>
              <a:rPr lang="en-NZ" sz="2400" dirty="0"/>
              <a:t>Therefore be imitators of God, as beloved children; and walk in love, just as Christ also loved you and gave Himself up for us,</a:t>
            </a:r>
          </a:p>
          <a:p>
            <a:pPr marL="0" indent="0">
              <a:buNone/>
            </a:pPr>
            <a:endParaRPr lang="en-NZ" sz="2400" dirty="0"/>
          </a:p>
        </p:txBody>
      </p:sp>
    </p:spTree>
    <p:extLst>
      <p:ext uri="{BB962C8B-B14F-4D97-AF65-F5344CB8AC3E}">
        <p14:creationId xmlns:p14="http://schemas.microsoft.com/office/powerpoint/2010/main" val="2588872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baptism church of christ">
            <a:extLst>
              <a:ext uri="{FF2B5EF4-FFF2-40B4-BE49-F238E27FC236}">
                <a16:creationId xmlns:a16="http://schemas.microsoft.com/office/drawing/2014/main" id="{B25AD88D-F76B-4F51-9558-200E3769D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5" r="186"/>
          <a:stretch/>
        </p:blipFill>
        <p:spPr bwMode="auto">
          <a:xfrm>
            <a:off x="357759" y="1263580"/>
            <a:ext cx="8428482" cy="43308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4DDF676-0F82-421E-9922-5D75F00766C4}"/>
              </a:ext>
            </a:extLst>
          </p:cNvPr>
          <p:cNvSpPr txBox="1">
            <a:spLocks/>
          </p:cNvSpPr>
          <p:nvPr/>
        </p:nvSpPr>
        <p:spPr>
          <a:xfrm>
            <a:off x="5035826" y="1550504"/>
            <a:ext cx="3511827" cy="39226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200" b="1" dirty="0"/>
              <a:t>John 3:5</a:t>
            </a:r>
          </a:p>
          <a:p>
            <a:pPr marL="0" indent="0">
              <a:buNone/>
            </a:pPr>
            <a:r>
              <a:rPr lang="en-NZ" sz="3200" b="1" baseline="30000" dirty="0"/>
              <a:t>5</a:t>
            </a:r>
            <a:r>
              <a:rPr lang="en-NZ" sz="3200" b="1" dirty="0"/>
              <a:t>Jesus answered, “Truly, truly, I say to you, unless one is born of water and the Spirit, he cannot enter the kingdom of God. </a:t>
            </a:r>
            <a:r>
              <a:rPr lang="en-NZ" sz="1600" b="1" dirty="0"/>
              <a:t>(ESV)</a:t>
            </a:r>
          </a:p>
        </p:txBody>
      </p:sp>
    </p:spTree>
    <p:extLst>
      <p:ext uri="{BB962C8B-B14F-4D97-AF65-F5344CB8AC3E}">
        <p14:creationId xmlns:p14="http://schemas.microsoft.com/office/powerpoint/2010/main" val="296494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357759" y="2464904"/>
            <a:ext cx="8428482" cy="3913036"/>
          </a:xfrm>
        </p:spPr>
        <p:txBody>
          <a:bodyPr>
            <a:normAutofit/>
          </a:bodyPr>
          <a:lstStyle/>
          <a:p>
            <a:pPr marL="0" indent="0" algn="ctr">
              <a:buNone/>
            </a:pPr>
            <a:r>
              <a:rPr lang="en-NZ" dirty="0"/>
              <a:t>`Father forgive them, </a:t>
            </a:r>
          </a:p>
          <a:p>
            <a:pPr marL="0" indent="0" algn="ctr">
              <a:buNone/>
            </a:pPr>
            <a:r>
              <a:rPr lang="en-NZ" dirty="0"/>
              <a:t>for they know not what they do.' </a:t>
            </a:r>
          </a:p>
        </p:txBody>
      </p:sp>
    </p:spTree>
    <p:extLst>
      <p:ext uri="{BB962C8B-B14F-4D97-AF65-F5344CB8AC3E}">
        <p14:creationId xmlns:p14="http://schemas.microsoft.com/office/powerpoint/2010/main" val="362855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357759" y="715617"/>
            <a:ext cx="8428482" cy="5662323"/>
          </a:xfrm>
        </p:spPr>
        <p:txBody>
          <a:bodyPr>
            <a:normAutofit/>
          </a:bodyPr>
          <a:lstStyle/>
          <a:p>
            <a:pPr marL="0" indent="0" algn="ctr">
              <a:buNone/>
            </a:pPr>
            <a:r>
              <a:rPr lang="en-NZ" b="1" dirty="0"/>
              <a:t>Spiritual Parents</a:t>
            </a:r>
          </a:p>
          <a:p>
            <a:pPr marL="514350" indent="-514350" algn="ctr">
              <a:buAutoNum type="arabicPeriod"/>
            </a:pPr>
            <a:r>
              <a:rPr lang="en-NZ" dirty="0"/>
              <a:t>Paul spoke of Timothy as “…</a:t>
            </a:r>
            <a:r>
              <a:rPr lang="en-NZ" i="1" dirty="0"/>
              <a:t>my</a:t>
            </a:r>
            <a:r>
              <a:rPr lang="en-NZ" dirty="0"/>
              <a:t> true child in </a:t>
            </a:r>
            <a:r>
              <a:rPr lang="en-NZ" i="1" dirty="0"/>
              <a:t>the</a:t>
            </a:r>
            <a:r>
              <a:rPr lang="en-NZ" dirty="0"/>
              <a:t> faith” (1Tim.1:2).</a:t>
            </a:r>
          </a:p>
          <a:p>
            <a:pPr marL="514350" indent="-514350" algn="ctr">
              <a:buAutoNum type="arabicPeriod"/>
            </a:pPr>
            <a:r>
              <a:rPr lang="en-NZ" dirty="0"/>
              <a:t>Paul had spiritual mothers: Rufus’ mother—</a:t>
            </a:r>
          </a:p>
          <a:p>
            <a:pPr algn="ctr"/>
            <a:r>
              <a:rPr lang="en-US" dirty="0"/>
              <a:t>Romans 16:13</a:t>
            </a:r>
          </a:p>
          <a:p>
            <a:pPr marL="0" indent="0" algn="ctr">
              <a:buNone/>
            </a:pPr>
            <a:r>
              <a:rPr lang="en-US" dirty="0"/>
              <a:t>Greet Rufus, a choice man in the Lord, also his mother and mine.</a:t>
            </a:r>
          </a:p>
          <a:p>
            <a:pPr marL="0" indent="0" algn="ctr">
              <a:buNone/>
            </a:pPr>
            <a:r>
              <a:rPr lang="en-US" dirty="0"/>
              <a:t>3. Paul and the churches—</a:t>
            </a:r>
          </a:p>
          <a:p>
            <a:pPr algn="ctr"/>
            <a:r>
              <a:rPr lang="en-US" dirty="0"/>
              <a:t>1 Corinthians 4:15</a:t>
            </a:r>
          </a:p>
          <a:p>
            <a:pPr marL="0" indent="0" algn="ctr">
              <a:buNone/>
            </a:pPr>
            <a:r>
              <a:rPr lang="en-US" dirty="0"/>
              <a:t>For if you were to have countless tutors in Christ, yet </a:t>
            </a:r>
            <a:r>
              <a:rPr lang="en-US" i="1" dirty="0"/>
              <a:t>you would</a:t>
            </a:r>
            <a:r>
              <a:rPr lang="en-US" dirty="0"/>
              <a:t> not </a:t>
            </a:r>
            <a:r>
              <a:rPr lang="en-US" i="1" dirty="0"/>
              <a:t>have</a:t>
            </a:r>
            <a:r>
              <a:rPr lang="en-US" dirty="0"/>
              <a:t> many fathers, for in Christ Jesus I became your father through the gospel.</a:t>
            </a:r>
          </a:p>
        </p:txBody>
      </p:sp>
    </p:spTree>
    <p:extLst>
      <p:ext uri="{BB962C8B-B14F-4D97-AF65-F5344CB8AC3E}">
        <p14:creationId xmlns:p14="http://schemas.microsoft.com/office/powerpoint/2010/main" val="42431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a:bodyPr>
          <a:lstStyle/>
          <a:p>
            <a:pPr marL="0" indent="0">
              <a:buNone/>
            </a:pPr>
            <a:r>
              <a:rPr lang="en-US" b="1" dirty="0"/>
              <a:t>A nautical theme</a:t>
            </a:r>
            <a:endParaRPr lang="en-NZ" b="1" dirty="0"/>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4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2" y="1395952"/>
            <a:ext cx="3763666" cy="3641366"/>
          </a:xfrm>
        </p:spPr>
        <p:txBody>
          <a:bodyPr>
            <a:normAutofit lnSpcReduction="10000"/>
          </a:bodyPr>
          <a:lstStyle/>
          <a:p>
            <a:pPr marL="0" indent="0">
              <a:buNone/>
            </a:pPr>
            <a:endParaRPr lang="en-NZ" dirty="0"/>
          </a:p>
          <a:p>
            <a:pPr marL="0" indent="0">
              <a:buNone/>
            </a:pPr>
            <a:r>
              <a:rPr lang="en-NZ" sz="4400" b="1" dirty="0"/>
              <a:t>P</a:t>
            </a:r>
            <a:r>
              <a:rPr lang="en-NZ" sz="4400" dirty="0"/>
              <a:t>ilot</a:t>
            </a:r>
          </a:p>
          <a:p>
            <a:pPr marL="0" indent="0">
              <a:buNone/>
            </a:pPr>
            <a:r>
              <a:rPr lang="en-NZ" b="1" dirty="0"/>
              <a:t>A</a:t>
            </a:r>
            <a:r>
              <a:rPr lang="en-NZ" dirty="0"/>
              <a:t>nchor</a:t>
            </a:r>
          </a:p>
          <a:p>
            <a:pPr marL="0" indent="0">
              <a:buNone/>
            </a:pPr>
            <a:r>
              <a:rPr lang="en-NZ" b="1" dirty="0"/>
              <a:t>R</a:t>
            </a:r>
            <a:r>
              <a:rPr lang="en-NZ" dirty="0"/>
              <a:t>escue crew</a:t>
            </a:r>
          </a:p>
          <a:p>
            <a:pPr marL="0" indent="0">
              <a:buNone/>
            </a:pPr>
            <a:r>
              <a:rPr lang="en-NZ" b="1" dirty="0"/>
              <a:t>E</a:t>
            </a:r>
            <a:r>
              <a:rPr lang="en-NZ" dirty="0"/>
              <a:t>ngineer</a:t>
            </a:r>
          </a:p>
          <a:p>
            <a:pPr marL="0" indent="0">
              <a:buNone/>
            </a:pPr>
            <a:r>
              <a:rPr lang="en-NZ" b="1" dirty="0"/>
              <a:t>N</a:t>
            </a:r>
            <a:r>
              <a:rPr lang="en-NZ" dirty="0"/>
              <a:t>avigator</a:t>
            </a:r>
          </a:p>
          <a:p>
            <a:pPr marL="0" indent="0">
              <a:buNone/>
            </a:pPr>
            <a:r>
              <a:rPr lang="en-NZ" b="1" dirty="0"/>
              <a:t>T</a:t>
            </a:r>
            <a:r>
              <a:rPr lang="en-NZ" dirty="0"/>
              <a:t>raining School</a:t>
            </a:r>
          </a:p>
        </p:txBody>
      </p:sp>
      <p:pic>
        <p:nvPicPr>
          <p:cNvPr id="1026" name="Picture 2" descr="Image result for old time sailing ship drawing">
            <a:extLst>
              <a:ext uri="{FF2B5EF4-FFF2-40B4-BE49-F238E27FC236}">
                <a16:creationId xmlns:a16="http://schemas.microsoft.com/office/drawing/2014/main" id="{28AEBF4A-45AF-425E-915D-4CCEBC3A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556795"/>
            <a:ext cx="4028711" cy="582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0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704521" y="480060"/>
            <a:ext cx="4081719" cy="5897880"/>
          </a:xfrm>
        </p:spPr>
        <p:txBody>
          <a:bodyPr>
            <a:normAutofit lnSpcReduction="10000"/>
          </a:bodyPr>
          <a:lstStyle/>
          <a:p>
            <a:pPr marL="0" indent="0">
              <a:buNone/>
            </a:pPr>
            <a:endParaRPr lang="en-NZ" dirty="0"/>
          </a:p>
          <a:p>
            <a:pPr marL="0" indent="0">
              <a:buNone/>
            </a:pPr>
            <a:r>
              <a:rPr lang="en-NZ" b="1" dirty="0"/>
              <a:t>Pilot</a:t>
            </a:r>
          </a:p>
          <a:p>
            <a:endParaRPr lang="en-NZ" dirty="0"/>
          </a:p>
          <a:p>
            <a:r>
              <a:rPr lang="en-NZ" dirty="0"/>
              <a:t>The ship’s pilot is an expert on local knowledge.</a:t>
            </a:r>
          </a:p>
          <a:p>
            <a:r>
              <a:rPr lang="en-NZ" dirty="0"/>
              <a:t>Conditions of the coast and harbour—Avoiding the DANGERS!</a:t>
            </a:r>
          </a:p>
          <a:p>
            <a:r>
              <a:rPr lang="en-NZ" dirty="0"/>
              <a:t>Rocks, sandbars, traffic lanes, wrecks, currents, wind, rocks, how shallow, how deep, what size ship could go where…</a:t>
            </a:r>
          </a:p>
        </p:txBody>
      </p:sp>
      <p:pic>
        <p:nvPicPr>
          <p:cNvPr id="2050" name="Picture 2" descr="Related image">
            <a:extLst>
              <a:ext uri="{FF2B5EF4-FFF2-40B4-BE49-F238E27FC236}">
                <a16:creationId xmlns:a16="http://schemas.microsoft.com/office/drawing/2014/main" id="{14292754-A03E-40F0-8749-68C1B4E20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6" t="4637" r="4876" b="22319"/>
          <a:stretch/>
        </p:blipFill>
        <p:spPr bwMode="auto">
          <a:xfrm>
            <a:off x="675861" y="924339"/>
            <a:ext cx="3896139" cy="50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8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4572000" y="480060"/>
            <a:ext cx="4214241" cy="5897880"/>
          </a:xfrm>
        </p:spPr>
        <p:txBody>
          <a:bodyPr>
            <a:normAutofit fontScale="77500" lnSpcReduction="20000"/>
          </a:bodyPr>
          <a:lstStyle/>
          <a:p>
            <a:pPr marL="0" indent="0">
              <a:buNone/>
            </a:pPr>
            <a:endParaRPr lang="en-NZ" dirty="0"/>
          </a:p>
          <a:p>
            <a:pPr marL="0" indent="0">
              <a:buNone/>
            </a:pPr>
            <a:r>
              <a:rPr lang="en-NZ" b="1" dirty="0"/>
              <a:t>Parent – P</a:t>
            </a:r>
            <a:r>
              <a:rPr lang="en-NZ" dirty="0"/>
              <a:t>ilots</a:t>
            </a:r>
          </a:p>
          <a:p>
            <a:pPr marL="0" indent="0">
              <a:buNone/>
            </a:pPr>
            <a:endParaRPr lang="en-NZ" dirty="0"/>
          </a:p>
          <a:p>
            <a:r>
              <a:rPr lang="en-NZ" dirty="0"/>
              <a:t>Parents must become experts on local knowledge.</a:t>
            </a:r>
          </a:p>
          <a:p>
            <a:r>
              <a:rPr lang="en-NZ" dirty="0"/>
              <a:t>Spiritual conditions of the churches, homes and neighbourhoods and nations—Avoiding the DANGERS by…</a:t>
            </a:r>
          </a:p>
          <a:p>
            <a:r>
              <a:rPr lang="en-NZ" dirty="0"/>
              <a:t>…Following Jesus’ instruction guide</a:t>
            </a:r>
          </a:p>
          <a:p>
            <a:r>
              <a:rPr lang="en-NZ" dirty="0"/>
              <a:t>…Having godly friends who stick closer than a brother (Pro.18:24)</a:t>
            </a:r>
          </a:p>
          <a:p>
            <a:r>
              <a:rPr lang="en-NZ" dirty="0"/>
              <a:t>…Guiding internet content and traffic</a:t>
            </a:r>
          </a:p>
          <a:p>
            <a:r>
              <a:rPr lang="en-NZ" dirty="0"/>
              <a:t>Ever steering into the spiritual depths</a:t>
            </a:r>
          </a:p>
          <a:p>
            <a:r>
              <a:rPr lang="en-NZ" dirty="0"/>
              <a:t>…Where you go, they go!</a:t>
            </a:r>
          </a:p>
        </p:txBody>
      </p:sp>
      <p:pic>
        <p:nvPicPr>
          <p:cNvPr id="2050" name="Picture 2" descr="Related image">
            <a:extLst>
              <a:ext uri="{FF2B5EF4-FFF2-40B4-BE49-F238E27FC236}">
                <a16:creationId xmlns:a16="http://schemas.microsoft.com/office/drawing/2014/main" id="{14292754-A03E-40F0-8749-68C1B4E20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6" t="4637" r="4876" b="22319"/>
          <a:stretch/>
        </p:blipFill>
        <p:spPr bwMode="auto">
          <a:xfrm>
            <a:off x="675861" y="924339"/>
            <a:ext cx="3896139" cy="50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691</Words>
  <Application>Microsoft Office PowerPoint</Application>
  <PresentationFormat>On-screen Show (4:3)</PresentationFormat>
  <Paragraphs>188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Helvetica Neue</vt:lpstr>
      <vt:lpstr>Office Theme</vt:lpstr>
      <vt:lpstr>PowerPoint Presentation</vt:lpstr>
      <vt:lpstr>Parenthood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5</cp:revision>
  <dcterms:created xsi:type="dcterms:W3CDTF">2019-04-06T21:19:48Z</dcterms:created>
  <dcterms:modified xsi:type="dcterms:W3CDTF">2019-04-08T22:20:28Z</dcterms:modified>
</cp:coreProperties>
</file>