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1" r:id="rId5"/>
    <p:sldId id="266" r:id="rId6"/>
    <p:sldId id="262" r:id="rId7"/>
    <p:sldId id="263" r:id="rId8"/>
    <p:sldId id="267" r:id="rId9"/>
    <p:sldId id="279" r:id="rId10"/>
    <p:sldId id="292" r:id="rId11"/>
    <p:sldId id="278" r:id="rId12"/>
    <p:sldId id="294" r:id="rId13"/>
    <p:sldId id="295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80" r:id="rId26"/>
    <p:sldId id="271" r:id="rId27"/>
    <p:sldId id="274" r:id="rId28"/>
    <p:sldId id="277" r:id="rId29"/>
    <p:sldId id="276" r:id="rId30"/>
    <p:sldId id="272" r:id="rId31"/>
    <p:sldId id="273" r:id="rId32"/>
    <p:sldId id="282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75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464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54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983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3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4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81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80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38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68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641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025E-C4C7-4811-8A6B-9AA07EEF3519}" type="datetimeFigureOut">
              <a:rPr lang="en-NZ" smtClean="0"/>
              <a:pPr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668B-841D-419E-803C-BAC712EF64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10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A2EE-B302-462B-86B6-094F0D2D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9113"/>
            <a:ext cx="7886700" cy="5487850"/>
          </a:xfrm>
        </p:spPr>
        <p:txBody>
          <a:bodyPr/>
          <a:lstStyle/>
          <a:p>
            <a:r>
              <a:rPr lang="en-NZ" dirty="0"/>
              <a:t>Teachers—Where to Begin </a:t>
            </a:r>
          </a:p>
          <a:p>
            <a:endParaRPr lang="en-NZ" dirty="0"/>
          </a:p>
          <a:p>
            <a:r>
              <a:rPr lang="en-NZ" dirty="0"/>
              <a:t>PM Sermon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24 March 2018</a:t>
            </a:r>
          </a:p>
          <a:p>
            <a:endParaRPr lang="en-NZ" dirty="0"/>
          </a:p>
          <a:p>
            <a:r>
              <a:rPr lang="en-NZ" dirty="0"/>
              <a:t>By John Staiger</a:t>
            </a:r>
          </a:p>
        </p:txBody>
      </p:sp>
    </p:spTree>
    <p:extLst>
      <p:ext uri="{BB962C8B-B14F-4D97-AF65-F5344CB8AC3E}">
        <p14:creationId xmlns:p14="http://schemas.microsoft.com/office/powerpoint/2010/main" val="312325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1"/>
            <a:ext cx="7886700" cy="1007166"/>
          </a:xfrm>
        </p:spPr>
        <p:txBody>
          <a:bodyPr/>
          <a:lstStyle/>
          <a:p>
            <a:r>
              <a:rPr lang="en-US" dirty="0"/>
              <a:t>Have you ever heard someone say that they don’t believe in using ILLUSTRATIONS in sermons?</a:t>
            </a:r>
          </a:p>
        </p:txBody>
      </p:sp>
      <p:pic>
        <p:nvPicPr>
          <p:cNvPr id="15362" name="Picture 2" descr="Image result for absolutely not">
            <a:extLst>
              <a:ext uri="{FF2B5EF4-FFF2-40B4-BE49-F238E27FC236}">
                <a16:creationId xmlns:a16="http://schemas.microsoft.com/office/drawing/2014/main" id="{E9DD446F-8E13-4E3D-AB6A-09A605333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7193"/>
          <a:stretch/>
        </p:blipFill>
        <p:spPr bwMode="auto">
          <a:xfrm>
            <a:off x="1555888" y="2117368"/>
            <a:ext cx="5653295" cy="36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6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0"/>
            <a:ext cx="7886700" cy="1616766"/>
          </a:xfrm>
        </p:spPr>
        <p:txBody>
          <a:bodyPr/>
          <a:lstStyle/>
          <a:p>
            <a:r>
              <a:rPr lang="en-US" dirty="0"/>
              <a:t>Why would someone be against ILLUSTRATIONS?</a:t>
            </a:r>
          </a:p>
        </p:txBody>
      </p:sp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6437" r="11498" b="3479"/>
          <a:stretch/>
        </p:blipFill>
        <p:spPr bwMode="auto">
          <a:xfrm>
            <a:off x="4050986" y="1749287"/>
            <a:ext cx="4735255" cy="46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61CB596F-774A-4884-8D5C-1FA88092D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5230" r="9062" b="41566"/>
          <a:stretch/>
        </p:blipFill>
        <p:spPr bwMode="auto">
          <a:xfrm>
            <a:off x="927652" y="2305877"/>
            <a:ext cx="3187896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0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0"/>
            <a:ext cx="7886700" cy="1616766"/>
          </a:xfrm>
        </p:spPr>
        <p:txBody>
          <a:bodyPr/>
          <a:lstStyle/>
          <a:p>
            <a:r>
              <a:rPr lang="en-US" dirty="0"/>
              <a:t>Why would someone be against ILLUSTRATIONS?</a:t>
            </a:r>
          </a:p>
          <a:p>
            <a:r>
              <a:rPr lang="en-US" dirty="0"/>
              <a:t>Do they have an aversion to creativity? </a:t>
            </a:r>
            <a:endParaRPr lang="en-NZ" dirty="0"/>
          </a:p>
        </p:txBody>
      </p:sp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6437" r="11498" b="3479"/>
          <a:stretch/>
        </p:blipFill>
        <p:spPr bwMode="auto">
          <a:xfrm>
            <a:off x="4050986" y="1749287"/>
            <a:ext cx="4735255" cy="46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61CB596F-774A-4884-8D5C-1FA88092D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5230" r="9062" b="41566"/>
          <a:stretch/>
        </p:blipFill>
        <p:spPr bwMode="auto">
          <a:xfrm>
            <a:off x="927652" y="2305877"/>
            <a:ext cx="3187896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0"/>
            <a:ext cx="7886700" cy="1616766"/>
          </a:xfrm>
        </p:spPr>
        <p:txBody>
          <a:bodyPr/>
          <a:lstStyle/>
          <a:p>
            <a:r>
              <a:rPr lang="en-US" dirty="0"/>
              <a:t>Why would someone be against ILLUSTRATIONS?</a:t>
            </a:r>
          </a:p>
          <a:p>
            <a:r>
              <a:rPr lang="en-US" dirty="0"/>
              <a:t>Do they have an aversion to creativity? </a:t>
            </a:r>
          </a:p>
          <a:p>
            <a:r>
              <a:rPr lang="en-US" dirty="0"/>
              <a:t>Some reasons why “Creativity” might not help…</a:t>
            </a:r>
            <a:endParaRPr lang="en-NZ" dirty="0"/>
          </a:p>
        </p:txBody>
      </p:sp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6437" r="11498" b="3479"/>
          <a:stretch/>
        </p:blipFill>
        <p:spPr bwMode="auto">
          <a:xfrm>
            <a:off x="4685441" y="2369459"/>
            <a:ext cx="4100800" cy="40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61CB596F-774A-4884-8D5C-1FA88092D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5230" r="9062" b="41566"/>
          <a:stretch/>
        </p:blipFill>
        <p:spPr bwMode="auto">
          <a:xfrm>
            <a:off x="927652" y="2305877"/>
            <a:ext cx="3187896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</p:txBody>
      </p:sp>
    </p:spTree>
    <p:extLst>
      <p:ext uri="{BB962C8B-B14F-4D97-AF65-F5344CB8AC3E}">
        <p14:creationId xmlns:p14="http://schemas.microsoft.com/office/powerpoint/2010/main" val="14300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</p:txBody>
      </p:sp>
    </p:spTree>
    <p:extLst>
      <p:ext uri="{BB962C8B-B14F-4D97-AF65-F5344CB8AC3E}">
        <p14:creationId xmlns:p14="http://schemas.microsoft.com/office/powerpoint/2010/main" val="59986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</p:txBody>
      </p:sp>
    </p:spTree>
    <p:extLst>
      <p:ext uri="{BB962C8B-B14F-4D97-AF65-F5344CB8AC3E}">
        <p14:creationId xmlns:p14="http://schemas.microsoft.com/office/powerpoint/2010/main" val="237547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</p:txBody>
      </p:sp>
    </p:spTree>
    <p:extLst>
      <p:ext uri="{BB962C8B-B14F-4D97-AF65-F5344CB8AC3E}">
        <p14:creationId xmlns:p14="http://schemas.microsoft.com/office/powerpoint/2010/main" val="112816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</p:txBody>
      </p:sp>
    </p:spTree>
    <p:extLst>
      <p:ext uri="{BB962C8B-B14F-4D97-AF65-F5344CB8AC3E}">
        <p14:creationId xmlns:p14="http://schemas.microsoft.com/office/powerpoint/2010/main" val="164215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</p:txBody>
      </p:sp>
    </p:spTree>
    <p:extLst>
      <p:ext uri="{BB962C8B-B14F-4D97-AF65-F5344CB8AC3E}">
        <p14:creationId xmlns:p14="http://schemas.microsoft.com/office/powerpoint/2010/main" val="18645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0E42-DCC6-4BBB-8093-151A61E58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Teachers—Where to Begin </a:t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3C883-10A8-45B1-BDCB-BC172160E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492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Forced</a:t>
            </a:r>
          </a:p>
        </p:txBody>
      </p:sp>
    </p:spTree>
    <p:extLst>
      <p:ext uri="{BB962C8B-B14F-4D97-AF65-F5344CB8AC3E}">
        <p14:creationId xmlns:p14="http://schemas.microsoft.com/office/powerpoint/2010/main" val="146443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Forced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Veiled gossip</a:t>
            </a:r>
          </a:p>
        </p:txBody>
      </p:sp>
    </p:spTree>
    <p:extLst>
      <p:ext uri="{BB962C8B-B14F-4D97-AF65-F5344CB8AC3E}">
        <p14:creationId xmlns:p14="http://schemas.microsoft.com/office/powerpoint/2010/main" val="282882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Forced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Veiled gossip</a:t>
            </a:r>
          </a:p>
          <a:p>
            <a:r>
              <a:rPr lang="en-NZ" sz="2400" dirty="0">
                <a:solidFill>
                  <a:srgbClr val="000000"/>
                </a:solidFill>
              </a:rPr>
              <a:t>Manipulation of emotions</a:t>
            </a:r>
          </a:p>
        </p:txBody>
      </p:sp>
    </p:spTree>
    <p:extLst>
      <p:ext uri="{BB962C8B-B14F-4D97-AF65-F5344CB8AC3E}">
        <p14:creationId xmlns:p14="http://schemas.microsoft.com/office/powerpoint/2010/main" val="347578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Forced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Veiled gossip</a:t>
            </a:r>
          </a:p>
          <a:p>
            <a:r>
              <a:rPr lang="en-NZ" sz="2400" dirty="0">
                <a:solidFill>
                  <a:srgbClr val="000000"/>
                </a:solidFill>
              </a:rPr>
              <a:t>Manipulation of emotions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Worldly</a:t>
            </a:r>
          </a:p>
        </p:txBody>
      </p:sp>
    </p:spTree>
    <p:extLst>
      <p:ext uri="{BB962C8B-B14F-4D97-AF65-F5344CB8AC3E}">
        <p14:creationId xmlns:p14="http://schemas.microsoft.com/office/powerpoint/2010/main" val="75254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A9A1DE88-E7AB-4FBF-934A-AEC9241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1974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6130"/>
            <a:ext cx="4135514" cy="61202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Distracting from main point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Long……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Irrelevant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Insensitive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Poorly presented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Too many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Forced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Veiled gossip</a:t>
            </a:r>
          </a:p>
          <a:p>
            <a:r>
              <a:rPr lang="en-NZ" sz="2400" dirty="0">
                <a:solidFill>
                  <a:srgbClr val="000000"/>
                </a:solidFill>
              </a:rPr>
              <a:t>Manipulation of emotions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Worldly</a:t>
            </a:r>
          </a:p>
          <a:p>
            <a:r>
              <a:rPr lang="en-NZ" sz="2400" dirty="0">
                <a:solidFill>
                  <a:srgbClr val="000000"/>
                </a:solidFill>
              </a:rPr>
              <a:t>Repetitive</a:t>
            </a:r>
          </a:p>
          <a:p>
            <a:endParaRPr lang="en-N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8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1"/>
            <a:ext cx="7886700" cy="596348"/>
          </a:xfrm>
        </p:spPr>
        <p:txBody>
          <a:bodyPr/>
          <a:lstStyle/>
          <a:p>
            <a:r>
              <a:rPr lang="en-US" dirty="0"/>
              <a:t>Then why use ILLUSTRATIONS? </a:t>
            </a:r>
            <a:endParaRPr lang="en-NZ" dirty="0"/>
          </a:p>
        </p:txBody>
      </p:sp>
      <p:pic>
        <p:nvPicPr>
          <p:cNvPr id="17410" name="Picture 2" descr="Image result for jesus the master teacher">
            <a:extLst>
              <a:ext uri="{FF2B5EF4-FFF2-40B4-BE49-F238E27FC236}">
                <a16:creationId xmlns:a16="http://schemas.microsoft.com/office/drawing/2014/main" id="{E43506E5-C180-465A-88B7-A4FA5F29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3" y="1391479"/>
            <a:ext cx="7730434" cy="43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4F327D-67DC-437A-9FA9-B43FEBDD54EA}"/>
              </a:ext>
            </a:extLst>
          </p:cNvPr>
          <p:cNvSpPr txBox="1">
            <a:spLocks/>
          </p:cNvSpPr>
          <p:nvPr/>
        </p:nvSpPr>
        <p:spPr>
          <a:xfrm>
            <a:off x="899541" y="5802464"/>
            <a:ext cx="7886700" cy="59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Allow me to ILLUSTRATE…!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986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parables">
            <a:extLst>
              <a:ext uri="{FF2B5EF4-FFF2-40B4-BE49-F238E27FC236}">
                <a16:creationId xmlns:a16="http://schemas.microsoft.com/office/drawing/2014/main" id="{D514700A-D2B6-4DF3-BBEA-1A605C006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" y="1066489"/>
            <a:ext cx="8412502" cy="47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24619A-6E73-4A16-97D6-CAE9C4096086}"/>
              </a:ext>
            </a:extLst>
          </p:cNvPr>
          <p:cNvSpPr txBox="1">
            <a:spLocks/>
          </p:cNvSpPr>
          <p:nvPr/>
        </p:nvSpPr>
        <p:spPr>
          <a:xfrm>
            <a:off x="628650" y="528285"/>
            <a:ext cx="7886700" cy="59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parable?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744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parable of the talents">
            <a:extLst>
              <a:ext uri="{FF2B5EF4-FFF2-40B4-BE49-F238E27FC236}">
                <a16:creationId xmlns:a16="http://schemas.microsoft.com/office/drawing/2014/main" id="{4736CC40-D815-443F-B06F-F4670113F7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0"/>
          <a:stretch/>
        </p:blipFill>
        <p:spPr bwMode="auto">
          <a:xfrm>
            <a:off x="433419" y="920687"/>
            <a:ext cx="8277161" cy="50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51A37A-2C5B-4412-AB92-3275D9336F7A}"/>
              </a:ext>
            </a:extLst>
          </p:cNvPr>
          <p:cNvSpPr txBox="1">
            <a:spLocks/>
          </p:cNvSpPr>
          <p:nvPr/>
        </p:nvSpPr>
        <p:spPr>
          <a:xfrm>
            <a:off x="628650" y="528285"/>
            <a:ext cx="7886700" cy="59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parable?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2536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 result for parable of the prodigal son">
            <a:extLst>
              <a:ext uri="{FF2B5EF4-FFF2-40B4-BE49-F238E27FC236}">
                <a16:creationId xmlns:a16="http://schemas.microsoft.com/office/drawing/2014/main" id="{8A19675B-5465-451E-84E0-C086824A92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5" y="635675"/>
            <a:ext cx="7453510" cy="55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7FE452-83A7-4809-B958-8103B7B3759E}"/>
              </a:ext>
            </a:extLst>
          </p:cNvPr>
          <p:cNvSpPr txBox="1">
            <a:spLocks/>
          </p:cNvSpPr>
          <p:nvPr/>
        </p:nvSpPr>
        <p:spPr>
          <a:xfrm>
            <a:off x="628650" y="528285"/>
            <a:ext cx="7886700" cy="59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parable?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857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parable of the lost sheep">
            <a:extLst>
              <a:ext uri="{FF2B5EF4-FFF2-40B4-BE49-F238E27FC236}">
                <a16:creationId xmlns:a16="http://schemas.microsoft.com/office/drawing/2014/main" id="{D118C4A6-C5B0-409E-9594-7ADC2DBF8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/>
          <a:stretch/>
        </p:blipFill>
        <p:spPr bwMode="auto">
          <a:xfrm>
            <a:off x="1804453" y="571437"/>
            <a:ext cx="5535093" cy="5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B817D0-9D58-4C6D-978C-3D8FE1BB802A}"/>
              </a:ext>
            </a:extLst>
          </p:cNvPr>
          <p:cNvSpPr txBox="1">
            <a:spLocks/>
          </p:cNvSpPr>
          <p:nvPr/>
        </p:nvSpPr>
        <p:spPr>
          <a:xfrm>
            <a:off x="628650" y="528285"/>
            <a:ext cx="7886700" cy="59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parable?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08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2209"/>
            <a:ext cx="3886200" cy="185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b="1" dirty="0"/>
              <a:t>Who is Jesus that we should listen to him?</a:t>
            </a:r>
          </a:p>
          <a:p>
            <a:r>
              <a:rPr lang="en-NZ" sz="2400" dirty="0"/>
              <a:t>The Chosen one</a:t>
            </a:r>
          </a:p>
          <a:p>
            <a:r>
              <a:rPr lang="en-NZ" sz="2400" dirty="0"/>
              <a:t>Verbal affirmation</a:t>
            </a:r>
          </a:p>
          <a:p>
            <a:r>
              <a:rPr lang="en-NZ" sz="2400" dirty="0"/>
              <a:t>Herald of God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BC8E-EC46-41FD-99DF-5528701A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72209"/>
            <a:ext cx="3886200" cy="1987826"/>
          </a:xfrm>
        </p:spPr>
        <p:txBody>
          <a:bodyPr>
            <a:normAutofit fontScale="92500" lnSpcReduction="20000"/>
          </a:bodyPr>
          <a:lstStyle/>
          <a:p>
            <a:r>
              <a:rPr lang="en-NZ" sz="2400" dirty="0"/>
              <a:t>Luke 9:35</a:t>
            </a:r>
          </a:p>
          <a:p>
            <a:r>
              <a:rPr lang="en-NZ" sz="2400" dirty="0"/>
              <a:t>Then a voice came out of the cloud, saying, “This is My Son, </a:t>
            </a:r>
            <a:r>
              <a:rPr lang="en-NZ" sz="2400" i="1" dirty="0"/>
              <a:t>My</a:t>
            </a:r>
            <a:r>
              <a:rPr lang="en-NZ" sz="2400" dirty="0"/>
              <a:t> Chosen One; listen to Him!” </a:t>
            </a:r>
            <a:r>
              <a:rPr lang="en-NZ" sz="1600" dirty="0"/>
              <a:t>(NASB95)</a:t>
            </a:r>
          </a:p>
          <a:p>
            <a:endParaRPr lang="en-NZ" dirty="0"/>
          </a:p>
        </p:txBody>
      </p:sp>
      <p:pic>
        <p:nvPicPr>
          <p:cNvPr id="2050" name="Picture 2" descr="Image result for mount of transfiguration">
            <a:extLst>
              <a:ext uri="{FF2B5EF4-FFF2-40B4-BE49-F238E27FC236}">
                <a16:creationId xmlns:a16="http://schemas.microsoft.com/office/drawing/2014/main" id="{50AEE264-7CD6-444E-AA60-430C9786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6" y="3123588"/>
            <a:ext cx="5711687" cy="37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parables">
            <a:extLst>
              <a:ext uri="{FF2B5EF4-FFF2-40B4-BE49-F238E27FC236}">
                <a16:creationId xmlns:a16="http://schemas.microsoft.com/office/drawing/2014/main" id="{8D12266D-79C1-4088-8845-F6EE29E54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3" y="643467"/>
            <a:ext cx="711957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82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parables">
            <a:extLst>
              <a:ext uri="{FF2B5EF4-FFF2-40B4-BE49-F238E27FC236}">
                <a16:creationId xmlns:a16="http://schemas.microsoft.com/office/drawing/2014/main" id="{9170DEE6-7375-4A87-B453-4438C1BF7B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57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E1F3E-185B-4EF5-A858-32371B6A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9827"/>
            <a:ext cx="3943350" cy="1881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Parables </a:t>
            </a:r>
          </a:p>
          <a:p>
            <a:r>
              <a:rPr lang="en-NZ" sz="2400" dirty="0"/>
              <a:t> Not only a means of enlightenment, but a means of hiding the truth from the unbelieving.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481631-F62D-403A-A25D-7FBEE57B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87813"/>
          </a:xfrm>
        </p:spPr>
        <p:txBody>
          <a:bodyPr>
            <a:normAutofit/>
          </a:bodyPr>
          <a:lstStyle/>
          <a:p>
            <a:r>
              <a:rPr lang="en-NZ" dirty="0"/>
              <a:t>Stories, stories and more stories…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23A51B-0D84-4D11-8D2E-B1B7052409EA}"/>
              </a:ext>
            </a:extLst>
          </p:cNvPr>
          <p:cNvSpPr txBox="1">
            <a:spLocks/>
          </p:cNvSpPr>
          <p:nvPr/>
        </p:nvSpPr>
        <p:spPr>
          <a:xfrm>
            <a:off x="4629150" y="1468850"/>
            <a:ext cx="3886200" cy="2484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Matthew 13:13</a:t>
            </a:r>
          </a:p>
          <a:p>
            <a:r>
              <a:rPr lang="en-NZ" sz="2400" dirty="0"/>
              <a:t>Therefore I speak to them in parables; because while seeing they do not see, and while hearing they do not hear, nor do they understand. (NASB95)</a:t>
            </a:r>
          </a:p>
        </p:txBody>
      </p:sp>
      <p:pic>
        <p:nvPicPr>
          <p:cNvPr id="18434" name="Picture 2" descr="Image result for blinded by the light">
            <a:extLst>
              <a:ext uri="{FF2B5EF4-FFF2-40B4-BE49-F238E27FC236}">
                <a16:creationId xmlns:a16="http://schemas.microsoft.com/office/drawing/2014/main" id="{A9C83467-2684-48B6-BB95-7C62378A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3517966"/>
            <a:ext cx="4271391" cy="28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6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E1F3E-185B-4EF5-A858-32371B6A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9827"/>
            <a:ext cx="7886700" cy="422739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Parables </a:t>
            </a:r>
          </a:p>
          <a:p>
            <a:r>
              <a:rPr lang="en-NZ" dirty="0"/>
              <a:t>They seem simple.</a:t>
            </a:r>
          </a:p>
          <a:p>
            <a:r>
              <a:rPr lang="en-NZ" dirty="0"/>
              <a:t>The messages they convey are, in fact, deep.</a:t>
            </a:r>
          </a:p>
          <a:p>
            <a:r>
              <a:rPr lang="en-NZ" dirty="0"/>
              <a:t>Central to the teachings of Jesus. </a:t>
            </a:r>
          </a:p>
          <a:p>
            <a:endParaRPr lang="en-NZ" dirty="0"/>
          </a:p>
          <a:p>
            <a:r>
              <a:rPr lang="en-NZ" dirty="0"/>
              <a:t>If Jesus used stories so powerfully in his teaching and preaching…</a:t>
            </a:r>
          </a:p>
          <a:p>
            <a:pPr marL="0" indent="0" algn="ctr">
              <a:buNone/>
            </a:pPr>
            <a:r>
              <a:rPr lang="en-NZ" sz="4400" b="1" dirty="0"/>
              <a:t>So must we!</a:t>
            </a:r>
          </a:p>
          <a:p>
            <a:endParaRPr lang="en-NZ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481631-F62D-403A-A25D-7FBEE57B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87813"/>
          </a:xfrm>
        </p:spPr>
        <p:txBody>
          <a:bodyPr>
            <a:normAutofit/>
          </a:bodyPr>
          <a:lstStyle/>
          <a:p>
            <a:r>
              <a:rPr lang="en-NZ" dirty="0"/>
              <a:t>Stories, stories and more stories…</a:t>
            </a:r>
          </a:p>
        </p:txBody>
      </p:sp>
    </p:spTree>
    <p:extLst>
      <p:ext uri="{BB962C8B-B14F-4D97-AF65-F5344CB8AC3E}">
        <p14:creationId xmlns:p14="http://schemas.microsoft.com/office/powerpoint/2010/main" val="10530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2209"/>
            <a:ext cx="3886200" cy="490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Who is Jesus that we should listen to him?</a:t>
            </a:r>
          </a:p>
          <a:p>
            <a:r>
              <a:rPr lang="en-NZ" sz="2400" dirty="0"/>
              <a:t>Jesus knew what he was.</a:t>
            </a:r>
          </a:p>
          <a:p>
            <a:pPr lvl="1"/>
            <a:r>
              <a:rPr lang="en-NZ" b="1" dirty="0"/>
              <a:t>Lord!</a:t>
            </a:r>
          </a:p>
          <a:p>
            <a:pPr lvl="1"/>
            <a:r>
              <a:rPr lang="en-NZ" b="1" dirty="0"/>
              <a:t>Teacher!</a:t>
            </a:r>
          </a:p>
          <a:p>
            <a:r>
              <a:rPr lang="en-NZ" sz="2400" dirty="0"/>
              <a:t>Didn’t shy away from what that meant in its practical outworking.</a:t>
            </a:r>
          </a:p>
          <a:p>
            <a:pPr lvl="1"/>
            <a:r>
              <a:rPr lang="en-NZ" b="1" dirty="0"/>
              <a:t>Servant</a:t>
            </a:r>
          </a:p>
          <a:p>
            <a:r>
              <a:rPr lang="en-NZ" sz="2400" dirty="0"/>
              <a:t>Expected them to do likewise.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BC8E-EC46-41FD-99DF-5528701A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272209"/>
            <a:ext cx="4011267" cy="2531165"/>
          </a:xfrm>
        </p:spPr>
        <p:txBody>
          <a:bodyPr>
            <a:normAutofit/>
          </a:bodyPr>
          <a:lstStyle/>
          <a:p>
            <a:r>
              <a:rPr lang="en-NZ" sz="2400" dirty="0"/>
              <a:t>John 13:13-14—</a:t>
            </a:r>
            <a:r>
              <a:rPr lang="en-NZ" sz="2400" b="1" baseline="30000" dirty="0"/>
              <a:t>13</a:t>
            </a:r>
            <a:r>
              <a:rPr lang="en-NZ" sz="2400" dirty="0"/>
              <a:t>You call Me Teacher and Lord; and you are right, for </a:t>
            </a:r>
            <a:r>
              <a:rPr lang="en-NZ" sz="2400" i="1" dirty="0"/>
              <a:t>so</a:t>
            </a:r>
            <a:r>
              <a:rPr lang="en-NZ" sz="2400" dirty="0"/>
              <a:t> I am. </a:t>
            </a:r>
            <a:r>
              <a:rPr lang="en-NZ" sz="2400" b="1" baseline="30000" dirty="0"/>
              <a:t>14</a:t>
            </a:r>
            <a:r>
              <a:rPr lang="en-NZ" sz="2400" dirty="0"/>
              <a:t>If I then, the Lord and the Teacher, washed your feet, you also ought to wash one another’s feet. </a:t>
            </a:r>
            <a:r>
              <a:rPr lang="en-NZ" sz="1600" dirty="0"/>
              <a:t>(NASB95)</a:t>
            </a:r>
          </a:p>
        </p:txBody>
      </p:sp>
      <p:pic>
        <p:nvPicPr>
          <p:cNvPr id="1026" name="Picture 2" descr="Image result for jesus wash feet">
            <a:extLst>
              <a:ext uri="{FF2B5EF4-FFF2-40B4-BE49-F238E27FC236}">
                <a16:creationId xmlns:a16="http://schemas.microsoft.com/office/drawing/2014/main" id="{403EB8EC-E50F-496C-82A0-3951734D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27" y="3631096"/>
            <a:ext cx="5378173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52938"/>
            <a:ext cx="9144000" cy="21733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NZ" b="1" dirty="0"/>
              <a:t>Who is Jesus that we should listen to him?</a:t>
            </a:r>
          </a:p>
          <a:p>
            <a:r>
              <a:rPr lang="en-US" dirty="0">
                <a:solidFill>
                  <a:schemeClr val="tx1"/>
                </a:solidFill>
              </a:rPr>
              <a:t>Matthew 28:18-20—</a:t>
            </a:r>
            <a:r>
              <a:rPr lang="en-US" b="1" baseline="30000" dirty="0">
                <a:solidFill>
                  <a:schemeClr val="tx1"/>
                </a:solidFill>
              </a:rPr>
              <a:t>18</a:t>
            </a:r>
            <a:r>
              <a:rPr lang="en-US" dirty="0">
                <a:solidFill>
                  <a:schemeClr val="tx1"/>
                </a:solidFill>
              </a:rPr>
              <a:t>And Jesus came up and spoke to them, saying, “All authority has been given to Me in heaven and on earth. </a:t>
            </a:r>
            <a:r>
              <a:rPr lang="en-US" b="1" baseline="30000" dirty="0">
                <a:solidFill>
                  <a:schemeClr val="tx1"/>
                </a:solidFill>
              </a:rPr>
              <a:t>19</a:t>
            </a:r>
            <a:r>
              <a:rPr lang="en-US" dirty="0">
                <a:solidFill>
                  <a:schemeClr val="tx1"/>
                </a:solidFill>
              </a:rPr>
              <a:t>Go therefore and make disciples of all the nations, baptizing them in the name of the Father and the Son and the Holy Spirit, </a:t>
            </a:r>
            <a:r>
              <a:rPr lang="en-US" b="1" baseline="30000" dirty="0">
                <a:solidFill>
                  <a:schemeClr val="tx1"/>
                </a:solidFill>
              </a:rPr>
              <a:t>20</a:t>
            </a:r>
            <a:r>
              <a:rPr lang="en-US" dirty="0">
                <a:solidFill>
                  <a:schemeClr val="tx1"/>
                </a:solidFill>
              </a:rPr>
              <a:t>teaching them to observe all that I commanded you; and lo, I am with you always, even to the end of the age.” </a:t>
            </a:r>
            <a:r>
              <a:rPr lang="en-US" sz="2100" dirty="0">
                <a:solidFill>
                  <a:schemeClr val="tx1"/>
                </a:solidFill>
              </a:rPr>
              <a:t>(NASB95)</a:t>
            </a:r>
            <a:endParaRPr lang="en-NZ" sz="21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Matthew 28:18">
            <a:extLst>
              <a:ext uri="{FF2B5EF4-FFF2-40B4-BE49-F238E27FC236}">
                <a16:creationId xmlns:a16="http://schemas.microsoft.com/office/drawing/2014/main" id="{B849800F-199E-45F3-A63F-BB8CF977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1" y="3133323"/>
            <a:ext cx="5234609" cy="37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sus all authority">
            <a:extLst>
              <a:ext uri="{FF2B5EF4-FFF2-40B4-BE49-F238E27FC236}">
                <a16:creationId xmlns:a16="http://schemas.microsoft.com/office/drawing/2014/main" id="{5FED50DC-A271-4446-9D77-06756B9C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3323"/>
            <a:ext cx="4139900" cy="37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2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2209"/>
            <a:ext cx="3886200" cy="21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Jesus’ impact upon people:</a:t>
            </a:r>
          </a:p>
          <a:p>
            <a:r>
              <a:rPr lang="en-NZ" sz="2400" dirty="0"/>
              <a:t>Disobeyed orders</a:t>
            </a:r>
          </a:p>
          <a:p>
            <a:r>
              <a:rPr lang="en-NZ" sz="2400" dirty="0"/>
              <a:t>Walked away in amazement</a:t>
            </a:r>
          </a:p>
          <a:p>
            <a:r>
              <a:rPr lang="en-NZ" sz="2400" dirty="0"/>
              <a:t>Singled Jesus out as being extraordinary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BC8E-EC46-41FD-99DF-5528701A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72210"/>
            <a:ext cx="4037772" cy="14179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John 7:46—</a:t>
            </a:r>
            <a:r>
              <a:rPr lang="en-NZ" sz="2400" baseline="30000" dirty="0">
                <a:solidFill>
                  <a:schemeClr val="tx1"/>
                </a:solidFill>
              </a:rPr>
              <a:t>46</a:t>
            </a:r>
            <a:r>
              <a:rPr lang="en-NZ" sz="2400" dirty="0">
                <a:solidFill>
                  <a:schemeClr val="tx1"/>
                </a:solidFill>
              </a:rPr>
              <a:t>The officers answered, “Never has a man spoken the way this man speaks.” </a:t>
            </a:r>
            <a:r>
              <a:rPr lang="en-NZ" sz="1800" dirty="0">
                <a:solidFill>
                  <a:schemeClr val="tx1"/>
                </a:solidFill>
              </a:rPr>
              <a:t>(NASB95)</a:t>
            </a:r>
          </a:p>
        </p:txBody>
      </p:sp>
      <p:pic>
        <p:nvPicPr>
          <p:cNvPr id="4100" name="Picture 4" descr="Image result for never a man spoke like this man">
            <a:extLst>
              <a:ext uri="{FF2B5EF4-FFF2-40B4-BE49-F238E27FC236}">
                <a16:creationId xmlns:a16="http://schemas.microsoft.com/office/drawing/2014/main" id="{84BA1A5E-A42E-4AFE-A738-CBB65601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9" y="3346173"/>
            <a:ext cx="7023652" cy="35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2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2209"/>
            <a:ext cx="3886200" cy="1987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400" b="1" dirty="0"/>
              <a:t>Jesus’ impact upon people:</a:t>
            </a:r>
          </a:p>
          <a:p>
            <a:r>
              <a:rPr lang="en-NZ" sz="2400" dirty="0"/>
              <a:t>Jesus’ authority was evident in his teachings.</a:t>
            </a:r>
          </a:p>
          <a:p>
            <a:r>
              <a:rPr lang="en-NZ" sz="2400" dirty="0"/>
              <a:t>In contrast to the teachers of the law.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BC8E-EC46-41FD-99DF-5528701A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72209"/>
            <a:ext cx="3886200" cy="149749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Matthew 7:29—</a:t>
            </a:r>
            <a:r>
              <a:rPr lang="en-NZ" sz="2400" b="1" baseline="30000" dirty="0">
                <a:solidFill>
                  <a:schemeClr val="tx1"/>
                </a:solidFill>
              </a:rPr>
              <a:t>29</a:t>
            </a:r>
            <a:r>
              <a:rPr lang="en-NZ" sz="2400" dirty="0">
                <a:solidFill>
                  <a:schemeClr val="tx1"/>
                </a:solidFill>
              </a:rPr>
              <a:t>for He was teaching them as </a:t>
            </a:r>
            <a:r>
              <a:rPr lang="en-NZ" sz="2400" i="1" dirty="0">
                <a:solidFill>
                  <a:schemeClr val="tx1"/>
                </a:solidFill>
              </a:rPr>
              <a:t>one</a:t>
            </a:r>
            <a:r>
              <a:rPr lang="en-NZ" sz="2400" dirty="0">
                <a:solidFill>
                  <a:schemeClr val="tx1"/>
                </a:solidFill>
              </a:rPr>
              <a:t> having authority, and not as their scribes. </a:t>
            </a:r>
            <a:r>
              <a:rPr lang="en-NZ" sz="1600" dirty="0">
                <a:solidFill>
                  <a:schemeClr val="tx1"/>
                </a:solidFill>
              </a:rPr>
              <a:t>(NASB95)</a:t>
            </a:r>
          </a:p>
        </p:txBody>
      </p:sp>
      <p:pic>
        <p:nvPicPr>
          <p:cNvPr id="5122" name="Picture 2" descr="Image result for Matthew 7:29">
            <a:extLst>
              <a:ext uri="{FF2B5EF4-FFF2-40B4-BE49-F238E27FC236}">
                <a16:creationId xmlns:a16="http://schemas.microsoft.com/office/drawing/2014/main" id="{E8413146-2194-4F77-8391-FAA41D48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2859985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E9-B612-4F76-9341-7BC40357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/>
          <a:lstStyle/>
          <a:p>
            <a:r>
              <a:rPr lang="en-NZ" dirty="0"/>
              <a:t>Jesus, the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041-E467-479F-8E5F-8532AC1D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2208"/>
            <a:ext cx="3886200" cy="522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dirty="0"/>
              <a:t>Jesus’ purpose</a:t>
            </a:r>
          </a:p>
          <a:p>
            <a:r>
              <a:rPr lang="en-NZ" sz="2400" dirty="0"/>
              <a:t>Jesus’ own glorification by the Father was to bring glory to the Father.</a:t>
            </a:r>
          </a:p>
          <a:p>
            <a:r>
              <a:rPr lang="en-NZ" sz="2400" dirty="0"/>
              <a:t>Given authority over everyone</a:t>
            </a:r>
          </a:p>
          <a:p>
            <a:r>
              <a:rPr lang="en-NZ" sz="2400" dirty="0"/>
              <a:t>Lost sinners are given to Jesus, by the Father, for Jesus to save for eternity.</a:t>
            </a:r>
          </a:p>
          <a:p>
            <a:r>
              <a:rPr lang="en-NZ" sz="2400" dirty="0"/>
              <a:t>Eternal life is knowing the Father and the Son.</a:t>
            </a:r>
          </a:p>
          <a:p>
            <a:r>
              <a:rPr lang="en-NZ" sz="2400" dirty="0"/>
              <a:t>The Son reveals the Father to us (John 1:18)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BC8E-EC46-41FD-99DF-5528701A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72209"/>
            <a:ext cx="3886200" cy="42804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NZ" sz="3100" dirty="0">
                <a:solidFill>
                  <a:schemeClr val="tx1"/>
                </a:solidFill>
              </a:rPr>
              <a:t>John 17:1-3 </a:t>
            </a:r>
          </a:p>
          <a:p>
            <a:r>
              <a:rPr lang="en-NZ" sz="3100" b="1" baseline="30000" dirty="0">
                <a:solidFill>
                  <a:schemeClr val="tx1"/>
                </a:solidFill>
              </a:rPr>
              <a:t>1</a:t>
            </a:r>
            <a:r>
              <a:rPr lang="en-NZ" sz="3100" dirty="0">
                <a:solidFill>
                  <a:schemeClr val="tx1"/>
                </a:solidFill>
              </a:rPr>
              <a:t>Jesus spoke these things; and lifting up His eyes to heaven, He said, “Father, the hour has come; glorify Your Son, that the Son may glorify You, </a:t>
            </a:r>
            <a:r>
              <a:rPr lang="en-NZ" sz="3100" b="1" baseline="30000" dirty="0">
                <a:solidFill>
                  <a:schemeClr val="tx1"/>
                </a:solidFill>
              </a:rPr>
              <a:t>2</a:t>
            </a:r>
            <a:r>
              <a:rPr lang="en-NZ" sz="3100" dirty="0">
                <a:solidFill>
                  <a:schemeClr val="tx1"/>
                </a:solidFill>
              </a:rPr>
              <a:t>even as You gave Him authority over all flesh, that to all whom You have given Him, He may give eternal life. </a:t>
            </a:r>
            <a:r>
              <a:rPr lang="en-NZ" sz="3100" b="1" baseline="30000" dirty="0">
                <a:solidFill>
                  <a:schemeClr val="tx1"/>
                </a:solidFill>
              </a:rPr>
              <a:t>3</a:t>
            </a:r>
            <a:r>
              <a:rPr lang="en-NZ" sz="3100" dirty="0">
                <a:solidFill>
                  <a:schemeClr val="tx1"/>
                </a:solidFill>
              </a:rPr>
              <a:t>This is eternal life, that they may know You, the only true God, and Jesus Christ whom You have sent. </a:t>
            </a:r>
            <a:r>
              <a:rPr lang="en-NZ" sz="2100" dirty="0">
                <a:solidFill>
                  <a:schemeClr val="tx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72276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E9BA-01AA-4B30-A104-EA2D62F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5131"/>
            <a:ext cx="7886700" cy="2478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Communicating the truth</a:t>
            </a:r>
          </a:p>
        </p:txBody>
      </p:sp>
      <p:pic>
        <p:nvPicPr>
          <p:cNvPr id="15364" name="Picture 4" descr="Image result for preaching">
            <a:extLst>
              <a:ext uri="{FF2B5EF4-FFF2-40B4-BE49-F238E27FC236}">
                <a16:creationId xmlns:a16="http://schemas.microsoft.com/office/drawing/2014/main" id="{EA0D0302-BEC0-46C1-A2D7-4BC8A47C8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"/>
          <a:stretch/>
        </p:blipFill>
        <p:spPr bwMode="auto">
          <a:xfrm>
            <a:off x="1816388" y="3116044"/>
            <a:ext cx="5511224" cy="31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570</Words>
  <Application>Microsoft Office PowerPoint</Application>
  <PresentationFormat>On-screen Show (4:3)</PresentationFormat>
  <Paragraphs>142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Teachers—Where to Begin  </vt:lpstr>
      <vt:lpstr>Jesus, the Master Teacher</vt:lpstr>
      <vt:lpstr>Jesus, the Master Teacher</vt:lpstr>
      <vt:lpstr>Jesus, the Master Teacher</vt:lpstr>
      <vt:lpstr>Jesus, the Master Teacher</vt:lpstr>
      <vt:lpstr>Jesus, the Master Teacher</vt:lpstr>
      <vt:lpstr>Jesus, the Master 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Stories, stories and more stories…</vt:lpstr>
      <vt:lpstr>Stories, stories and more stories…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 Church of Christ</dc:creator>
  <cp:lastModifiedBy>John</cp:lastModifiedBy>
  <cp:revision>14</cp:revision>
  <dcterms:created xsi:type="dcterms:W3CDTF">2019-03-24T03:30:26Z</dcterms:created>
  <dcterms:modified xsi:type="dcterms:W3CDTF">2019-04-06T00:06:49Z</dcterms:modified>
</cp:coreProperties>
</file>