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6" r:id="rId3"/>
    <p:sldId id="266" r:id="rId4"/>
    <p:sldId id="278" r:id="rId5"/>
    <p:sldId id="279" r:id="rId6"/>
    <p:sldId id="280" r:id="rId7"/>
    <p:sldId id="281" r:id="rId8"/>
    <p:sldId id="282" r:id="rId9"/>
    <p:sldId id="298" r:id="rId10"/>
    <p:sldId id="283" r:id="rId11"/>
    <p:sldId id="284" r:id="rId12"/>
    <p:sldId id="297" r:id="rId13"/>
    <p:sldId id="287" r:id="rId14"/>
    <p:sldId id="288" r:id="rId15"/>
    <p:sldId id="289" r:id="rId16"/>
    <p:sldId id="285" r:id="rId17"/>
    <p:sldId id="291" r:id="rId18"/>
    <p:sldId id="292" r:id="rId19"/>
    <p:sldId id="293" r:id="rId20"/>
    <p:sldId id="286" r:id="rId21"/>
    <p:sldId id="294" r:id="rId22"/>
    <p:sldId id="295" r:id="rId23"/>
    <p:sldId id="296" r:id="rId24"/>
    <p:sldId id="290" r:id="rId25"/>
    <p:sldId id="275" r:id="rId26"/>
    <p:sldId id="276" r:id="rId27"/>
    <p:sldId id="272" r:id="rId28"/>
    <p:sldId id="273" r:id="rId29"/>
    <p:sldId id="267" r:id="rId30"/>
    <p:sldId id="270" r:id="rId31"/>
    <p:sldId id="271" r:id="rId32"/>
    <p:sldId id="268" r:id="rId33"/>
    <p:sldId id="269" r:id="rId34"/>
    <p:sldId id="259" r:id="rId35"/>
    <p:sldId id="263" r:id="rId36"/>
    <p:sldId id="265" r:id="rId37"/>
    <p:sldId id="264" r:id="rId38"/>
    <p:sldId id="260" r:id="rId39"/>
    <p:sldId id="261" r:id="rId40"/>
    <p:sldId id="262" r:id="rId41"/>
    <p:sldId id="25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385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48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6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1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956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032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255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001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47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010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109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6B57-537B-4ACB-9C6D-4281FA8BDC08}" type="datetimeFigureOut">
              <a:rPr lang="en-NZ" smtClean="0"/>
              <a:t>19/03/2019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D110-3228-4255-A616-1854F28A1E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921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QImu0Z7poFZHZJQkloCxBu8-TqgS-K1C/view?usp=drivesd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3663-1015-4B52-8B38-2DD4CDD9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75861"/>
            <a:ext cx="7886700" cy="5501102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Teachers 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17 March 2018</a:t>
            </a:r>
          </a:p>
          <a:p>
            <a:endParaRPr lang="en-NZ" dirty="0"/>
          </a:p>
          <a:p>
            <a:r>
              <a:rPr lang="en-NZ" dirty="0"/>
              <a:t>By John Staiger</a:t>
            </a:r>
          </a:p>
          <a:p>
            <a:endParaRPr lang="en-NZ" dirty="0"/>
          </a:p>
          <a:p>
            <a:r>
              <a:rPr lang="en-NZ" dirty="0"/>
              <a:t>A recording of this sermon is available. </a:t>
            </a:r>
            <a:r>
              <a:rPr lang="en-NZ"/>
              <a:t>Click here:</a:t>
            </a:r>
            <a:endParaRPr lang="en-NZ" dirty="0"/>
          </a:p>
          <a:p>
            <a:r>
              <a:rPr lang="en-NZ" dirty="0">
                <a:hlinkClick r:id="rId2"/>
              </a:rPr>
              <a:t>https://drive.google.com/file/d/1QImu0Z7poFZHZJQkloCxBu8-TqgS-K1C/view?usp=drivesdk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532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Image result for think">
            <a:extLst>
              <a:ext uri="{FF2B5EF4-FFF2-40B4-BE49-F238E27FC236}">
                <a16:creationId xmlns:a16="http://schemas.microsoft.com/office/drawing/2014/main" id="{247C8BCC-CAC2-4EF1-9889-1C127E215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42536" b="-1"/>
          <a:stretch/>
        </p:blipFill>
        <p:spPr bwMode="auto">
          <a:xfrm>
            <a:off x="20" y="-5228"/>
            <a:ext cx="6427930" cy="68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1"/>
          <a:stretch/>
        </p:blipFill>
        <p:spPr>
          <a:xfrm>
            <a:off x="229" y="-5229"/>
            <a:ext cx="9143543" cy="6863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4AA459-36DA-46DA-AD45-9E3B65196B2D}"/>
              </a:ext>
            </a:extLst>
          </p:cNvPr>
          <p:cNvSpPr txBox="1">
            <a:spLocks/>
          </p:cNvSpPr>
          <p:nvPr/>
        </p:nvSpPr>
        <p:spPr>
          <a:xfrm>
            <a:off x="5445262" y="857247"/>
            <a:ext cx="3128895" cy="3211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Should </a:t>
            </a:r>
          </a:p>
          <a:p>
            <a:pPr>
              <a:spcAft>
                <a:spcPts val="600"/>
              </a:spcAft>
            </a:pP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 </a:t>
            </a:r>
          </a:p>
          <a:p>
            <a:pPr>
              <a:spcAft>
                <a:spcPts val="600"/>
              </a:spcAft>
            </a:pP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 a Teacher?</a:t>
            </a:r>
          </a:p>
        </p:txBody>
      </p:sp>
      <p:pic>
        <p:nvPicPr>
          <p:cNvPr id="10242" name="Picture 2" descr="Image result for yes, no, maybe">
            <a:extLst>
              <a:ext uri="{FF2B5EF4-FFF2-40B4-BE49-F238E27FC236}">
                <a16:creationId xmlns:a16="http://schemas.microsoft.com/office/drawing/2014/main" id="{01342E11-0385-471C-9CB4-09082CB6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3" y="5048672"/>
            <a:ext cx="3017518" cy="16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6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34817"/>
            <a:ext cx="3886200" cy="4242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800" dirty="0"/>
              <a:t>When is the answer a definite </a:t>
            </a:r>
          </a:p>
          <a:p>
            <a:pPr marL="0" indent="0" algn="ctr">
              <a:buNone/>
            </a:pPr>
            <a:r>
              <a:rPr lang="en-NZ" sz="4800" dirty="0"/>
              <a:t>NO?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0"/>
          <a:stretch/>
        </p:blipFill>
        <p:spPr bwMode="auto">
          <a:xfrm>
            <a:off x="651042" y="596348"/>
            <a:ext cx="3423712" cy="56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yes, no, maybe">
            <a:extLst>
              <a:ext uri="{FF2B5EF4-FFF2-40B4-BE49-F238E27FC236}">
                <a16:creationId xmlns:a16="http://schemas.microsoft.com/office/drawing/2014/main" id="{E850A7B9-420A-4B76-B52E-2B2AC1039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 b="30643"/>
          <a:stretch/>
        </p:blipFill>
        <p:spPr bwMode="auto">
          <a:xfrm>
            <a:off x="4537242" y="596348"/>
            <a:ext cx="4048125" cy="11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0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fontScale="92500" lnSpcReduction="2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34817"/>
            <a:ext cx="3886200" cy="4242146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This must never be an OPINION ZONE.</a:t>
            </a:r>
          </a:p>
          <a:p>
            <a:r>
              <a:rPr lang="en-NZ" dirty="0"/>
              <a:t>An ‘I don’t like you so that must make you unfit to teach’ zone </a:t>
            </a:r>
          </a:p>
          <a:p>
            <a:r>
              <a:rPr lang="en-NZ" dirty="0"/>
              <a:t>This is a ‘NO-WAY!’ because it is not GOD’S WAY’ zone.</a:t>
            </a:r>
          </a:p>
          <a:p>
            <a:r>
              <a:rPr lang="en-NZ" dirty="0"/>
              <a:t>It is heart-breaking, difficult and life-and-death stuff.</a:t>
            </a:r>
          </a:p>
          <a:p>
            <a:r>
              <a:rPr lang="en-NZ" dirty="0"/>
              <a:t>Souls depend on it.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0"/>
          <a:stretch/>
        </p:blipFill>
        <p:spPr bwMode="auto">
          <a:xfrm>
            <a:off x="651042" y="596348"/>
            <a:ext cx="3423712" cy="56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yes, no, maybe">
            <a:extLst>
              <a:ext uri="{FF2B5EF4-FFF2-40B4-BE49-F238E27FC236}">
                <a16:creationId xmlns:a16="http://schemas.microsoft.com/office/drawing/2014/main" id="{E850A7B9-420A-4B76-B52E-2B2AC1039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 b="30643"/>
          <a:stretch/>
        </p:blipFill>
        <p:spPr bwMode="auto">
          <a:xfrm>
            <a:off x="4537242" y="596348"/>
            <a:ext cx="4048125" cy="11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fontScale="92500" lnSpcReduction="1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47646"/>
            <a:ext cx="3886200" cy="51738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When teaching God’s word will bring you </a:t>
            </a:r>
            <a:r>
              <a:rPr lang="en-NZ" u="sng" dirty="0"/>
              <a:t>condemnation</a:t>
            </a:r>
            <a:r>
              <a:rPr lang="en-NZ" dirty="0"/>
              <a:t>.</a:t>
            </a:r>
          </a:p>
          <a:p>
            <a:pPr marL="514350" indent="-514350">
              <a:buAutoNum type="alphaLcPeriod"/>
            </a:pPr>
            <a:r>
              <a:rPr lang="en-NZ" dirty="0"/>
              <a:t>James 3:1—Not many of you should become teachers, my brothers, for you know that we who teach will be judged with greater strictness. (ESV)</a:t>
            </a:r>
          </a:p>
          <a:p>
            <a:r>
              <a:rPr lang="en-NZ" dirty="0"/>
              <a:t>False teaching</a:t>
            </a:r>
          </a:p>
          <a:p>
            <a:r>
              <a:rPr lang="en-NZ" dirty="0"/>
              <a:t>Divisiveness</a:t>
            </a:r>
          </a:p>
          <a:p>
            <a:r>
              <a:rPr lang="en-NZ" dirty="0"/>
              <a:t>Judgemental spirit</a:t>
            </a:r>
          </a:p>
          <a:p>
            <a:r>
              <a:rPr lang="en-NZ" dirty="0"/>
              <a:t>Heartless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0"/>
          <a:stretch/>
        </p:blipFill>
        <p:spPr bwMode="auto">
          <a:xfrm>
            <a:off x="651042" y="596348"/>
            <a:ext cx="3423712" cy="56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yes, no, maybe">
            <a:extLst>
              <a:ext uri="{FF2B5EF4-FFF2-40B4-BE49-F238E27FC236}">
                <a16:creationId xmlns:a16="http://schemas.microsoft.com/office/drawing/2014/main" id="{E850A7B9-420A-4B76-B52E-2B2AC1039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 r="45820" b="30643"/>
          <a:stretch/>
        </p:blipFill>
        <p:spPr bwMode="auto">
          <a:xfrm>
            <a:off x="4537242" y="596347"/>
            <a:ext cx="1412984" cy="7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judgment">
            <a:extLst>
              <a:ext uri="{FF2B5EF4-FFF2-40B4-BE49-F238E27FC236}">
                <a16:creationId xmlns:a16="http://schemas.microsoft.com/office/drawing/2014/main" id="{D5793C51-716D-4A95-81EB-E60372E0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4156779"/>
            <a:ext cx="3800475" cy="23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8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fontScale="92500" lnSpcReduction="2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47646"/>
            <a:ext cx="3886200" cy="482931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NZ" dirty="0"/>
              <a:t>When external behaviour is a to mask to hide internal ungodliness.</a:t>
            </a:r>
          </a:p>
          <a:p>
            <a:pPr marL="514350" indent="-514350">
              <a:buAutoNum type="alphaLcPeriod"/>
            </a:pPr>
            <a:r>
              <a:rPr lang="en-NZ" dirty="0"/>
              <a:t>Hypocrisy.</a:t>
            </a:r>
          </a:p>
          <a:p>
            <a:pPr marL="514350" indent="-514350">
              <a:buAutoNum type="alphaLcPeriod"/>
            </a:pPr>
            <a:r>
              <a:rPr lang="en-NZ" dirty="0"/>
              <a:t>Man can be fooled—God can’t.</a:t>
            </a:r>
          </a:p>
          <a:p>
            <a:pPr marL="514350" indent="-514350">
              <a:buAutoNum type="alphaLcPeriod"/>
            </a:pPr>
            <a:r>
              <a:rPr lang="en-NZ" dirty="0"/>
              <a:t>Hebrews 4:13—</a:t>
            </a:r>
            <a:r>
              <a:rPr lang="en-NZ" b="1" baseline="30000" dirty="0"/>
              <a:t>13 </a:t>
            </a:r>
            <a:r>
              <a:rPr lang="en-NZ" dirty="0"/>
              <a:t>And no creature is hidden from his sight, but all are naked and exposed to the eyes of him to whom we must give account. (ESV)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0"/>
          <a:stretch/>
        </p:blipFill>
        <p:spPr bwMode="auto">
          <a:xfrm>
            <a:off x="651042" y="596348"/>
            <a:ext cx="3423712" cy="56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yes, no, maybe">
            <a:extLst>
              <a:ext uri="{FF2B5EF4-FFF2-40B4-BE49-F238E27FC236}">
                <a16:creationId xmlns:a16="http://schemas.microsoft.com/office/drawing/2014/main" id="{E850A7B9-420A-4B76-B52E-2B2AC1039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 r="45820" b="30643"/>
          <a:stretch/>
        </p:blipFill>
        <p:spPr bwMode="auto">
          <a:xfrm>
            <a:off x="4537242" y="596347"/>
            <a:ext cx="1412984" cy="7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scontent.fakl1-2.fna.fbcdn.net/v/t45.1600-4/cp0/q75/spS444/c0.23.479.251a/p320x320/55503532_6114797149499_3912506982346522624_n.jpg?_nc_cat=105&amp;efg=eyJxZV9ncm91cHMiOlsibm9fc2FmZV9pbWFnZV9mb3JfYWRzX2ltYWdlIl19&amp;_nc_ht=scontent.fakl1-2.fna&amp;oh=c7edc27661637371d331275db3abb93f&amp;oe=5D21819B">
            <a:extLst>
              <a:ext uri="{FF2B5EF4-FFF2-40B4-BE49-F238E27FC236}">
                <a16:creationId xmlns:a16="http://schemas.microsoft.com/office/drawing/2014/main" id="{BB7236B2-F7A6-44B9-BCB7-1D7251BF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98469"/>
            <a:ext cx="3886200" cy="20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lnSpcReduction="1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47646"/>
            <a:ext cx="3886200" cy="482931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NZ" dirty="0"/>
              <a:t>When your life is a mess:</a:t>
            </a:r>
          </a:p>
          <a:p>
            <a:pPr marL="514350" indent="-514350">
              <a:buAutoNum type="alphaLcPeriod"/>
            </a:pPr>
            <a:r>
              <a:rPr lang="en-NZ" dirty="0"/>
              <a:t>You find yourself apologizing for swearing, explicit jokes, flirting,… </a:t>
            </a:r>
          </a:p>
          <a:p>
            <a:pPr marL="514350" indent="-514350">
              <a:buAutoNum type="alphaLcPeriod"/>
            </a:pPr>
            <a:r>
              <a:rPr lang="en-NZ" dirty="0"/>
              <a:t>You are unreliable.</a:t>
            </a:r>
          </a:p>
          <a:p>
            <a:pPr marL="514350" indent="-514350">
              <a:buAutoNum type="alphaLcPeriod"/>
            </a:pPr>
            <a:r>
              <a:rPr lang="en-NZ" dirty="0"/>
              <a:t>Hidden sins.</a:t>
            </a:r>
          </a:p>
          <a:p>
            <a:pPr marL="514350" indent="-514350">
              <a:buAutoNum type="alphaLcPeriod"/>
            </a:pPr>
            <a:r>
              <a:rPr lang="en-NZ" dirty="0"/>
              <a:t>You are rebellious.</a:t>
            </a:r>
          </a:p>
          <a:p>
            <a:pPr marL="514350" indent="-514350">
              <a:buAutoNum type="alphaLcPeriod"/>
            </a:pPr>
            <a:r>
              <a:rPr lang="en-NZ" dirty="0"/>
              <a:t>You are unrepentant.</a:t>
            </a:r>
          </a:p>
          <a:p>
            <a:pPr marL="514350" indent="-514350">
              <a:buAutoNum type="alphaLcPeriod"/>
            </a:pPr>
            <a:r>
              <a:rPr lang="en-NZ" dirty="0"/>
              <a:t>You are destructive</a:t>
            </a:r>
          </a:p>
          <a:p>
            <a:pPr marL="514350" indent="-514350">
              <a:buAutoNum type="alphaLcPeriod"/>
            </a:pPr>
            <a:endParaRPr lang="en-NZ" dirty="0"/>
          </a:p>
          <a:p>
            <a:pPr marL="514350" indent="-514350">
              <a:buAutoNum type="alphaLcPeriod"/>
            </a:pPr>
            <a:endParaRPr lang="en-NZ" dirty="0"/>
          </a:p>
          <a:p>
            <a:pPr marL="514350" indent="-514350">
              <a:buFont typeface="+mj-lt"/>
              <a:buAutoNum type="alphaLcPeriod"/>
            </a:pPr>
            <a:endParaRPr lang="en-NZ" dirty="0"/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0"/>
          <a:stretch/>
        </p:blipFill>
        <p:spPr bwMode="auto">
          <a:xfrm>
            <a:off x="651042" y="596348"/>
            <a:ext cx="3423712" cy="56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yes, no, maybe">
            <a:extLst>
              <a:ext uri="{FF2B5EF4-FFF2-40B4-BE49-F238E27FC236}">
                <a16:creationId xmlns:a16="http://schemas.microsoft.com/office/drawing/2014/main" id="{E850A7B9-420A-4B76-B52E-2B2AC1039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 r="45820" b="30643"/>
          <a:stretch/>
        </p:blipFill>
        <p:spPr bwMode="auto">
          <a:xfrm>
            <a:off x="4537242" y="596347"/>
            <a:ext cx="1412984" cy="7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scontent.fakl1-1.fna.fbcdn.net/v/t45.1600-4/cp0/q75/spS444/c174.0.1552.813a/s526x296/50608487_6109918503499_7883823203825483776_n.jpg?_nc_cat=106&amp;efg=eyJxZV9ncm91cHMiOlsibm9fc2FmZV9pbWFnZV9mb3JfYWRzX2ltYWdlIl19&amp;_nc_ht=scontent.fakl1-1.fna&amp;oh=affdbcae8108fc39aa67a1c7579160d7&amp;oe=5D21AD95">
            <a:extLst>
              <a:ext uri="{FF2B5EF4-FFF2-40B4-BE49-F238E27FC236}">
                <a16:creationId xmlns:a16="http://schemas.microsoft.com/office/drawing/2014/main" id="{57BF87FF-7DFE-46B2-BA4E-E63BFB18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227170"/>
            <a:ext cx="447056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4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r="32573"/>
          <a:stretch/>
        </p:blipFill>
        <p:spPr bwMode="auto">
          <a:xfrm>
            <a:off x="628650" y="596348"/>
            <a:ext cx="3567397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yes, no, maybe">
            <a:extLst>
              <a:ext uri="{FF2B5EF4-FFF2-40B4-BE49-F238E27FC236}">
                <a16:creationId xmlns:a16="http://schemas.microsoft.com/office/drawing/2014/main" id="{E350C778-4FE6-4946-86DC-2F1B116C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1"/>
          <a:stretch/>
        </p:blipFill>
        <p:spPr bwMode="auto">
          <a:xfrm>
            <a:off x="4548187" y="2856775"/>
            <a:ext cx="4048125" cy="10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E5A9FD-EEE9-404D-AD4E-C3369B796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962400"/>
            <a:ext cx="3886200" cy="2214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800" dirty="0"/>
              <a:t>When is the answer </a:t>
            </a:r>
          </a:p>
          <a:p>
            <a:pPr marL="0" indent="0" algn="ctr">
              <a:buNone/>
            </a:pPr>
            <a:r>
              <a:rPr lang="en-NZ" sz="4800" dirty="0"/>
              <a:t>MAYBE?</a:t>
            </a:r>
          </a:p>
        </p:txBody>
      </p:sp>
    </p:spTree>
    <p:extLst>
      <p:ext uri="{BB962C8B-B14F-4D97-AF65-F5344CB8AC3E}">
        <p14:creationId xmlns:p14="http://schemas.microsoft.com/office/powerpoint/2010/main" val="329522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fontScale="92500" lnSpcReduction="2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96348"/>
            <a:ext cx="3886200" cy="55806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When life’s burdens are getting the better of you:</a:t>
            </a:r>
          </a:p>
          <a:p>
            <a:pPr marL="514350" indent="-514350">
              <a:buAutoNum type="alphaLcPeriod"/>
            </a:pPr>
            <a:r>
              <a:rPr lang="en-NZ" dirty="0"/>
              <a:t>Grief</a:t>
            </a:r>
          </a:p>
          <a:p>
            <a:pPr marL="514350" indent="-514350">
              <a:buAutoNum type="alphaLcPeriod"/>
            </a:pPr>
            <a:r>
              <a:rPr lang="en-NZ" dirty="0"/>
              <a:t>Sickness</a:t>
            </a:r>
          </a:p>
          <a:p>
            <a:pPr marL="514350" indent="-514350">
              <a:buAutoNum type="alphaLcPeriod"/>
            </a:pPr>
            <a:r>
              <a:rPr lang="en-NZ" dirty="0"/>
              <a:t>Struggles </a:t>
            </a:r>
          </a:p>
          <a:p>
            <a:pPr marL="514350" indent="-514350">
              <a:buAutoNum type="alphaLcPeriod"/>
            </a:pPr>
            <a:r>
              <a:rPr lang="en-NZ" dirty="0"/>
              <a:t>Discouragement</a:t>
            </a:r>
          </a:p>
          <a:p>
            <a:pPr marL="514350" indent="-514350">
              <a:buAutoNum type="alphaLcPeriod"/>
            </a:pPr>
            <a:endParaRPr lang="en-NZ" dirty="0"/>
          </a:p>
          <a:p>
            <a:r>
              <a:rPr lang="en-NZ" dirty="0"/>
              <a:t>Life crowds in on you.</a:t>
            </a:r>
          </a:p>
          <a:p>
            <a:r>
              <a:rPr lang="en-NZ" dirty="0"/>
              <a:t>You need to be spiritually re-charged</a:t>
            </a:r>
          </a:p>
          <a:p>
            <a:r>
              <a:rPr lang="en-NZ" dirty="0"/>
              <a:t>Step back</a:t>
            </a:r>
          </a:p>
          <a:p>
            <a:r>
              <a:rPr lang="en-NZ" dirty="0"/>
              <a:t>Taking a break is wisdom, not shame.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r="32573"/>
          <a:stretch/>
        </p:blipFill>
        <p:spPr bwMode="auto">
          <a:xfrm>
            <a:off x="628650" y="596348"/>
            <a:ext cx="3567397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yes, no, maybe">
            <a:extLst>
              <a:ext uri="{FF2B5EF4-FFF2-40B4-BE49-F238E27FC236}">
                <a16:creationId xmlns:a16="http://schemas.microsoft.com/office/drawing/2014/main" id="{E350C778-4FE6-4946-86DC-2F1B116C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1" r="9713"/>
          <a:stretch/>
        </p:blipFill>
        <p:spPr bwMode="auto">
          <a:xfrm>
            <a:off x="584893" y="1322111"/>
            <a:ext cx="3654909" cy="10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2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fontScale="92500" lnSpcReduction="1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96348"/>
            <a:ext cx="3886200" cy="558061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NZ" dirty="0"/>
              <a:t>When temptation is getting the better of us:</a:t>
            </a:r>
          </a:p>
          <a:p>
            <a:pPr marL="514350" indent="-514350">
              <a:buAutoNum type="alphaLcPeriod"/>
            </a:pPr>
            <a:r>
              <a:rPr lang="en-NZ" dirty="0"/>
              <a:t>Beset by weakness.</a:t>
            </a:r>
          </a:p>
          <a:p>
            <a:pPr marL="514350" indent="-514350">
              <a:buAutoNum type="alphaLcPeriod"/>
            </a:pPr>
            <a:r>
              <a:rPr lang="en-NZ" dirty="0"/>
              <a:t>Doubt</a:t>
            </a:r>
          </a:p>
          <a:p>
            <a:pPr marL="514350" indent="-514350">
              <a:buAutoNum type="alphaLcPeriod"/>
            </a:pPr>
            <a:r>
              <a:rPr lang="en-NZ" dirty="0"/>
              <a:t>Evil influence</a:t>
            </a:r>
          </a:p>
          <a:p>
            <a:pPr marL="514350" indent="-514350">
              <a:buAutoNum type="alphaLcPeriod"/>
            </a:pPr>
            <a:endParaRPr lang="en-NZ" dirty="0"/>
          </a:p>
          <a:p>
            <a:pPr marL="0" indent="0">
              <a:buNone/>
            </a:pPr>
            <a:r>
              <a:rPr lang="en-NZ" dirty="0"/>
              <a:t>Everyone is tempted.</a:t>
            </a:r>
          </a:p>
          <a:p>
            <a:pPr marL="0" indent="0">
              <a:buNone/>
            </a:pPr>
            <a:r>
              <a:rPr lang="en-NZ" dirty="0"/>
              <a:t>Everyone is a sinner.</a:t>
            </a:r>
          </a:p>
          <a:p>
            <a:pPr marL="0" indent="0">
              <a:buNone/>
            </a:pPr>
            <a:r>
              <a:rPr lang="en-NZ" dirty="0"/>
              <a:t>Grow in:</a:t>
            </a:r>
          </a:p>
          <a:p>
            <a:r>
              <a:rPr lang="en-NZ" dirty="0"/>
              <a:t>Strength</a:t>
            </a:r>
          </a:p>
          <a:p>
            <a:r>
              <a:rPr lang="en-NZ" dirty="0"/>
              <a:t>Accountability (Jm.5:16)</a:t>
            </a:r>
          </a:p>
          <a:p>
            <a:r>
              <a:rPr lang="en-NZ" dirty="0"/>
              <a:t>Godly habits</a:t>
            </a:r>
          </a:p>
          <a:p>
            <a:pPr marL="514350" indent="-514350">
              <a:buAutoNum type="alphaLcPeriod"/>
            </a:pPr>
            <a:endParaRPr lang="en-NZ" dirty="0"/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r="32573"/>
          <a:stretch/>
        </p:blipFill>
        <p:spPr bwMode="auto">
          <a:xfrm>
            <a:off x="628650" y="596348"/>
            <a:ext cx="3567397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yes, no, maybe">
            <a:extLst>
              <a:ext uri="{FF2B5EF4-FFF2-40B4-BE49-F238E27FC236}">
                <a16:creationId xmlns:a16="http://schemas.microsoft.com/office/drawing/2014/main" id="{E350C778-4FE6-4946-86DC-2F1B116C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1" r="9713"/>
          <a:stretch/>
        </p:blipFill>
        <p:spPr bwMode="auto">
          <a:xfrm>
            <a:off x="584893" y="1322111"/>
            <a:ext cx="3654909" cy="10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7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>
            <a:normAutofit fontScale="92500" lnSpcReduction="10000"/>
          </a:bodyPr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96348"/>
            <a:ext cx="3886200" cy="558061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NZ" dirty="0"/>
              <a:t>Not ready, yet:</a:t>
            </a:r>
          </a:p>
          <a:p>
            <a:pPr marL="514350" indent="-514350">
              <a:buAutoNum type="alphaLcPeriod"/>
            </a:pPr>
            <a:r>
              <a:rPr lang="en-NZ" dirty="0"/>
              <a:t>New in the faith</a:t>
            </a:r>
          </a:p>
          <a:p>
            <a:pPr marL="514350" indent="-514350">
              <a:buAutoNum type="alphaLcPeriod"/>
            </a:pPr>
            <a:r>
              <a:rPr lang="en-NZ" dirty="0"/>
              <a:t>Stage fright</a:t>
            </a:r>
          </a:p>
          <a:p>
            <a:pPr marL="514350" indent="-514350">
              <a:buAutoNum type="alphaLcPeriod"/>
            </a:pPr>
            <a:r>
              <a:rPr lang="en-NZ" dirty="0"/>
              <a:t>Lacking knowledge</a:t>
            </a:r>
          </a:p>
          <a:p>
            <a:pPr marL="514350" indent="-514350">
              <a:buAutoNum type="alphaLcPeriod"/>
            </a:pPr>
            <a:endParaRPr lang="en-NZ" dirty="0"/>
          </a:p>
          <a:p>
            <a:pPr marL="0" indent="0">
              <a:buNone/>
            </a:pPr>
            <a:r>
              <a:rPr lang="en-NZ" dirty="0"/>
              <a:t>These things are not insurmountable</a:t>
            </a:r>
          </a:p>
          <a:p>
            <a:r>
              <a:rPr lang="en-NZ" dirty="0"/>
              <a:t>Prayer.</a:t>
            </a:r>
          </a:p>
          <a:p>
            <a:r>
              <a:rPr lang="en-NZ" dirty="0"/>
              <a:t>Time in the word.</a:t>
            </a:r>
          </a:p>
          <a:p>
            <a:r>
              <a:rPr lang="en-NZ" dirty="0"/>
              <a:t>Encouragement.</a:t>
            </a:r>
          </a:p>
          <a:p>
            <a:r>
              <a:rPr lang="en-NZ" dirty="0"/>
              <a:t>These move us toward the goal of effective teaching.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r="32573"/>
          <a:stretch/>
        </p:blipFill>
        <p:spPr bwMode="auto">
          <a:xfrm>
            <a:off x="628650" y="596348"/>
            <a:ext cx="3567397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yes, no, maybe">
            <a:extLst>
              <a:ext uri="{FF2B5EF4-FFF2-40B4-BE49-F238E27FC236}">
                <a16:creationId xmlns:a16="http://schemas.microsoft.com/office/drawing/2014/main" id="{E350C778-4FE6-4946-86DC-2F1B116C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1" r="9713"/>
          <a:stretch/>
        </p:blipFill>
        <p:spPr bwMode="auto">
          <a:xfrm>
            <a:off x="584893" y="1322111"/>
            <a:ext cx="3654909" cy="10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6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Image result for think">
            <a:extLst>
              <a:ext uri="{FF2B5EF4-FFF2-40B4-BE49-F238E27FC236}">
                <a16:creationId xmlns:a16="http://schemas.microsoft.com/office/drawing/2014/main" id="{247C8BCC-CAC2-4EF1-9889-1C127E215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42536" b="-1"/>
          <a:stretch/>
        </p:blipFill>
        <p:spPr bwMode="auto">
          <a:xfrm>
            <a:off x="20" y="-5228"/>
            <a:ext cx="6427930" cy="68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1"/>
          <a:stretch/>
        </p:blipFill>
        <p:spPr>
          <a:xfrm>
            <a:off x="229" y="-5229"/>
            <a:ext cx="9143543" cy="6863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4AA459-36DA-46DA-AD45-9E3B65196B2D}"/>
              </a:ext>
            </a:extLst>
          </p:cNvPr>
          <p:cNvSpPr txBox="1">
            <a:spLocks/>
          </p:cNvSpPr>
          <p:nvPr/>
        </p:nvSpPr>
        <p:spPr>
          <a:xfrm>
            <a:off x="5445262" y="857248"/>
            <a:ext cx="3600196" cy="1233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135906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/>
          <a:stretch/>
        </p:blipFill>
        <p:spPr bwMode="auto">
          <a:xfrm>
            <a:off x="408333" y="596348"/>
            <a:ext cx="3507910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yes, no, maybe">
            <a:extLst>
              <a:ext uri="{FF2B5EF4-FFF2-40B4-BE49-F238E27FC236}">
                <a16:creationId xmlns:a16="http://schemas.microsoft.com/office/drawing/2014/main" id="{E72CADF7-85C5-4607-AB02-5004A1A0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0"/>
          <a:stretch/>
        </p:blipFill>
        <p:spPr bwMode="auto">
          <a:xfrm>
            <a:off x="4467225" y="5004560"/>
            <a:ext cx="4048125" cy="11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5041560-EA49-4C25-BC10-153BD2A76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34817"/>
            <a:ext cx="3886200" cy="4242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800" dirty="0"/>
              <a:t>When is the answer a definite </a:t>
            </a:r>
          </a:p>
          <a:p>
            <a:pPr marL="0" indent="0" algn="ctr">
              <a:buNone/>
            </a:pPr>
            <a:r>
              <a:rPr lang="en-NZ" sz="48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6037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96348"/>
            <a:ext cx="3886200" cy="55806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When you and everyone else knows you are spiritually ready:</a:t>
            </a:r>
          </a:p>
          <a:p>
            <a:pPr marL="514350" indent="-514350">
              <a:buAutoNum type="alphaLcPeriod"/>
            </a:pPr>
            <a:r>
              <a:rPr lang="en-NZ" dirty="0"/>
              <a:t>You know the Lord.</a:t>
            </a:r>
          </a:p>
          <a:p>
            <a:pPr marL="514350" indent="-514350">
              <a:buAutoNum type="alphaLcPeriod"/>
            </a:pPr>
            <a:r>
              <a:rPr lang="en-NZ" dirty="0"/>
              <a:t>You know the Bible.</a:t>
            </a:r>
          </a:p>
          <a:p>
            <a:pPr marL="514350" indent="-514350">
              <a:buAutoNum type="alphaLcPeriod"/>
            </a:pPr>
            <a:r>
              <a:rPr lang="en-NZ" dirty="0"/>
              <a:t>You know the subject.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/>
          <a:stretch/>
        </p:blipFill>
        <p:spPr bwMode="auto">
          <a:xfrm>
            <a:off x="408333" y="596348"/>
            <a:ext cx="3507910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yes, no, maybe">
            <a:extLst>
              <a:ext uri="{FF2B5EF4-FFF2-40B4-BE49-F238E27FC236}">
                <a16:creationId xmlns:a16="http://schemas.microsoft.com/office/drawing/2014/main" id="{E72CADF7-85C5-4607-AB02-5004A1A0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4" b="65230"/>
          <a:stretch/>
        </p:blipFill>
        <p:spPr bwMode="auto">
          <a:xfrm>
            <a:off x="939756" y="3149255"/>
            <a:ext cx="2582932" cy="11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96348"/>
            <a:ext cx="3886200" cy="558061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NZ" dirty="0"/>
              <a:t>It is your talent:</a:t>
            </a:r>
          </a:p>
          <a:p>
            <a:pPr marL="514350" indent="-514350">
              <a:buAutoNum type="alphaLcPeriod"/>
            </a:pPr>
            <a:r>
              <a:rPr lang="en-NZ" dirty="0"/>
              <a:t>Dig it up!</a:t>
            </a:r>
          </a:p>
          <a:p>
            <a:pPr marL="514350" indent="-514350">
              <a:buAutoNum type="alphaLcPeriod"/>
            </a:pPr>
            <a:r>
              <a:rPr lang="en-NZ" dirty="0"/>
              <a:t>Use it or lose it!</a:t>
            </a:r>
          </a:p>
          <a:p>
            <a:pPr marL="514350" indent="-514350">
              <a:buAutoNum type="alphaLcPeriod"/>
            </a:pPr>
            <a:r>
              <a:rPr lang="en-NZ" dirty="0"/>
              <a:t>This is not your talent, it is God’s, and is to be used for his purposes.</a:t>
            </a:r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/>
          <a:stretch/>
        </p:blipFill>
        <p:spPr bwMode="auto">
          <a:xfrm>
            <a:off x="408333" y="596348"/>
            <a:ext cx="3507910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yes, no, maybe">
            <a:extLst>
              <a:ext uri="{FF2B5EF4-FFF2-40B4-BE49-F238E27FC236}">
                <a16:creationId xmlns:a16="http://schemas.microsoft.com/office/drawing/2014/main" id="{E72CADF7-85C5-4607-AB02-5004A1A0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4" b="65230"/>
          <a:stretch/>
        </p:blipFill>
        <p:spPr bwMode="auto">
          <a:xfrm>
            <a:off x="939756" y="3149255"/>
            <a:ext cx="2582932" cy="11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2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4CE-84F5-4756-8861-F5EA9DE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96348"/>
            <a:ext cx="3886200" cy="558061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0FDA5-882F-4522-8916-F9E8558A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96348"/>
            <a:ext cx="3886200" cy="558061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NZ" dirty="0"/>
              <a:t>The Need is ever before you:</a:t>
            </a:r>
          </a:p>
          <a:p>
            <a:pPr marL="514350" indent="-514350">
              <a:buAutoNum type="alphaLcPeriod"/>
            </a:pPr>
            <a:r>
              <a:rPr lang="en-NZ" sz="2400" dirty="0"/>
              <a:t>The lost</a:t>
            </a:r>
          </a:p>
          <a:p>
            <a:pPr marL="514350" indent="-514350">
              <a:buAutoNum type="alphaLcPeriod"/>
            </a:pPr>
            <a:r>
              <a:rPr lang="en-NZ" sz="2400" dirty="0"/>
              <a:t>The growing</a:t>
            </a:r>
          </a:p>
          <a:p>
            <a:pPr marL="514350" indent="-514350">
              <a:buAutoNum type="alphaLcPeriod"/>
            </a:pPr>
            <a:r>
              <a:rPr lang="en-NZ" sz="2400" dirty="0"/>
              <a:t>The tired</a:t>
            </a:r>
          </a:p>
          <a:p>
            <a:pPr marL="514350" indent="-514350">
              <a:buAutoNum type="alphaLcPeriod"/>
            </a:pPr>
            <a:r>
              <a:rPr lang="en-NZ" sz="2400" dirty="0"/>
              <a:t>The wayward</a:t>
            </a:r>
          </a:p>
          <a:p>
            <a:pPr marL="514350" indent="-514350">
              <a:buAutoNum type="alphaLcPeriod"/>
            </a:pPr>
            <a:r>
              <a:rPr lang="en-NZ" sz="2400" dirty="0"/>
              <a:t>The ignorant</a:t>
            </a:r>
          </a:p>
          <a:p>
            <a:pPr marL="514350" indent="-514350">
              <a:buAutoNum type="alphaLcPeriod"/>
            </a:pPr>
            <a:endParaRPr lang="en-NZ" sz="2400" dirty="0"/>
          </a:p>
        </p:txBody>
      </p:sp>
      <p:pic>
        <p:nvPicPr>
          <p:cNvPr id="17412" name="Picture 4" descr="Image result for red traffic lights">
            <a:extLst>
              <a:ext uri="{FF2B5EF4-FFF2-40B4-BE49-F238E27FC236}">
                <a16:creationId xmlns:a16="http://schemas.microsoft.com/office/drawing/2014/main" id="{F5770067-1B91-4418-A413-5E376CA4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/>
          <a:stretch/>
        </p:blipFill>
        <p:spPr bwMode="auto">
          <a:xfrm>
            <a:off x="408333" y="596348"/>
            <a:ext cx="3507910" cy="55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yes, no, maybe">
            <a:extLst>
              <a:ext uri="{FF2B5EF4-FFF2-40B4-BE49-F238E27FC236}">
                <a16:creationId xmlns:a16="http://schemas.microsoft.com/office/drawing/2014/main" id="{E72CADF7-85C5-4607-AB02-5004A1A0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4" b="65230"/>
          <a:stretch/>
        </p:blipFill>
        <p:spPr bwMode="auto">
          <a:xfrm>
            <a:off x="939756" y="3149255"/>
            <a:ext cx="2582932" cy="11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s://scontent.fakl1-2.fna.fbcdn.net/v/t45.1600-4/cp0/q75/spS444/c0.17.512.268a/p320x320/50072122_6109021373699_3532125312605224960_n.jpg?_nc_cat=102&amp;efg=eyJxZV9ncm91cHMiOlsibm9fc2FmZV9pbWFnZV9mb3JfYWRzX2ltYWdlIl19&amp;_nc_ht=scontent.fakl1-2.fna&amp;oh=29a642d5b1a1b8a38a89d1ad01362e29&amp;oe=5D056748">
            <a:extLst>
              <a:ext uri="{FF2B5EF4-FFF2-40B4-BE49-F238E27FC236}">
                <a16:creationId xmlns:a16="http://schemas.microsoft.com/office/drawing/2014/main" id="{9D99B1EA-9D72-44BC-AD4C-FEFD3AA0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15217"/>
          <a:stretch/>
        </p:blipFill>
        <p:spPr bwMode="auto">
          <a:xfrm>
            <a:off x="5149298" y="3735456"/>
            <a:ext cx="3366052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6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2521A-5A31-4F04-897B-30564E38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969565"/>
            <a:ext cx="9144000" cy="1888434"/>
          </a:xfrm>
        </p:spPr>
        <p:txBody>
          <a:bodyPr>
            <a:normAutofit/>
          </a:bodyPr>
          <a:lstStyle/>
          <a:p>
            <a:r>
              <a:rPr lang="en-NZ" dirty="0"/>
              <a:t>Mark 16:15-16—</a:t>
            </a:r>
            <a:r>
              <a:rPr lang="en-NZ" b="1" baseline="30000" dirty="0"/>
              <a:t>15</a:t>
            </a:r>
            <a:r>
              <a:rPr lang="en-NZ" dirty="0"/>
              <a:t>And He said to them, “Go into all the world and preach the gospel to all creation. </a:t>
            </a:r>
            <a:r>
              <a:rPr lang="en-NZ" b="1" baseline="30000" dirty="0"/>
              <a:t>16 </a:t>
            </a:r>
            <a:r>
              <a:rPr lang="en-NZ" dirty="0"/>
              <a:t>He who has believed and has been baptized shall be saved; but he who has disbelieved shall be condemned. (NASB95)</a:t>
            </a:r>
          </a:p>
        </p:txBody>
      </p:sp>
      <p:pic>
        <p:nvPicPr>
          <p:cNvPr id="23554" name="Picture 2" descr="https://scontent.fakl1-1.fna.fbcdn.net/v/t45.1600-4/cp0/q75/spS444/c0.17.512.268a/p320x320/51249683_6110690303899_4613707461965119488_n.jpg?_nc_cat=100&amp;efg=eyJxZV9ncm91cHMiOlsibm9fc2FmZV9pbWFnZV9mb3JfYWRzX2ltYWdlIl19&amp;_nc_ht=scontent.fakl1-1.fna&amp;oh=a7046fdf5646164f7e7fd0ad0eb98204&amp;oe=5D25E466">
            <a:extLst>
              <a:ext uri="{FF2B5EF4-FFF2-40B4-BE49-F238E27FC236}">
                <a16:creationId xmlns:a16="http://schemas.microsoft.com/office/drawing/2014/main" id="{24EC4C28-69CF-42B6-828B-16AC7BD55E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7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5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FFB4-AA91-41E6-8A7A-0AB1439CB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83096"/>
            <a:ext cx="3886200" cy="5751443"/>
          </a:xfrm>
        </p:spPr>
        <p:txBody>
          <a:bodyPr/>
          <a:lstStyle/>
          <a:p>
            <a:r>
              <a:rPr lang="en-NZ" dirty="0"/>
              <a:t>Don’t let the devil in:</a:t>
            </a:r>
          </a:p>
          <a:p>
            <a:r>
              <a:rPr lang="en-NZ" dirty="0"/>
              <a:t>Repent</a:t>
            </a:r>
          </a:p>
          <a:p>
            <a:r>
              <a:rPr lang="en-NZ" dirty="0"/>
              <a:t>Confess your sins</a:t>
            </a:r>
          </a:p>
          <a:p>
            <a:r>
              <a:rPr lang="en-NZ" dirty="0"/>
              <a:t>Be Accountable</a:t>
            </a:r>
          </a:p>
          <a:p>
            <a:r>
              <a:rPr lang="en-NZ" dirty="0"/>
              <a:t>Study</a:t>
            </a:r>
          </a:p>
          <a:p>
            <a:r>
              <a:rPr lang="en-NZ" dirty="0"/>
              <a:t>Start small</a:t>
            </a:r>
          </a:p>
          <a:p>
            <a:r>
              <a:rPr lang="en-NZ" dirty="0"/>
              <a:t>Have something good to say</a:t>
            </a:r>
          </a:p>
          <a:p>
            <a:r>
              <a:rPr lang="en-NZ" dirty="0"/>
              <a:t>Write it out—word for word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8194" name="Picture 2" descr="Image result for think">
            <a:extLst>
              <a:ext uri="{FF2B5EF4-FFF2-40B4-BE49-F238E27FC236}">
                <a16:creationId xmlns:a16="http://schemas.microsoft.com/office/drawing/2014/main" id="{0259CDA0-A895-4C4D-BD1F-3772CC941C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1" y="0"/>
            <a:ext cx="4800600" cy="56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3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EEBAE-4B24-46DB-B45F-E5F1BAE0F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87" y="2623929"/>
            <a:ext cx="8110330" cy="3898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Be Careful</a:t>
            </a:r>
          </a:p>
          <a:p>
            <a:pPr marL="514350" indent="-514350">
              <a:buAutoNum type="arabicPeriod"/>
            </a:pPr>
            <a:r>
              <a:rPr lang="en-NZ" dirty="0"/>
              <a:t>Proverbs 16:18— Pride </a:t>
            </a:r>
            <a:r>
              <a:rPr lang="en-NZ" dirty="0" err="1"/>
              <a:t>goeth</a:t>
            </a:r>
            <a:r>
              <a:rPr lang="en-NZ" dirty="0"/>
              <a:t> before destruction, and an haughty spirit before a fall. (KJV)</a:t>
            </a:r>
          </a:p>
          <a:p>
            <a:pPr marL="514350" indent="-514350">
              <a:buAutoNum type="arabicPeriod"/>
            </a:pPr>
            <a:r>
              <a:rPr lang="en-NZ" dirty="0"/>
              <a:t>1 Corinthians 8:1b—…This “knowledge” puffs up, but love builds up. (ESV)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Luke 6:26—Woe </a:t>
            </a:r>
            <a:r>
              <a:rPr lang="en-NZ" i="1" dirty="0"/>
              <a:t>to you</a:t>
            </a:r>
            <a:r>
              <a:rPr lang="en-NZ" dirty="0"/>
              <a:t> when all men speak well of you, for their fathers used to treat the false prophets in the same way. (NASB95)</a:t>
            </a:r>
          </a:p>
          <a:p>
            <a:endParaRPr lang="en-NZ" dirty="0"/>
          </a:p>
        </p:txBody>
      </p:sp>
      <p:pic>
        <p:nvPicPr>
          <p:cNvPr id="9218" name="Picture 2" descr="Image result for getting into the saddle cartoon">
            <a:extLst>
              <a:ext uri="{FF2B5EF4-FFF2-40B4-BE49-F238E27FC236}">
                <a16:creationId xmlns:a16="http://schemas.microsoft.com/office/drawing/2014/main" id="{7329DC48-3B46-4861-9D1A-172F85EA27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6"/>
          <a:stretch/>
        </p:blipFill>
        <p:spPr bwMode="auto">
          <a:xfrm>
            <a:off x="628650" y="335495"/>
            <a:ext cx="3886200" cy="2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2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5260736"/>
            <a:ext cx="9143999" cy="1597264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16A7EFA-293B-49E1-9881-B1BFAD9538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4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 descr="Image result for think">
            <a:extLst>
              <a:ext uri="{FF2B5EF4-FFF2-40B4-BE49-F238E27FC236}">
                <a16:creationId xmlns:a16="http://schemas.microsoft.com/office/drawing/2014/main" id="{6F5A8369-8AB2-4DE8-891F-7D79AE44E2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04" y="1825625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53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FB1-C7FE-4EAC-AEC4-8C8053A99E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75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2073966"/>
            <a:ext cx="915604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2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661" y="403881"/>
            <a:ext cx="4992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In every congregation of the Lord’s church the Word of God is to be:</a:t>
            </a:r>
          </a:p>
          <a:p>
            <a:pPr lvl="2"/>
            <a:r>
              <a:rPr lang="en-NZ" sz="2800" dirty="0"/>
              <a:t>Read</a:t>
            </a:r>
          </a:p>
          <a:p>
            <a:pPr lvl="2"/>
            <a:r>
              <a:rPr lang="en-NZ" sz="2800" dirty="0"/>
              <a:t>Taught</a:t>
            </a:r>
          </a:p>
          <a:p>
            <a:pPr lvl="2"/>
            <a:r>
              <a:rPr lang="en-NZ" sz="2800" dirty="0"/>
              <a:t>Displayed (Lived)</a:t>
            </a:r>
          </a:p>
          <a:p>
            <a:pPr lvl="2"/>
            <a:r>
              <a:rPr lang="en-NZ" sz="2800" dirty="0"/>
              <a:t>Encouraged.</a:t>
            </a:r>
          </a:p>
        </p:txBody>
      </p:sp>
    </p:spTree>
    <p:extLst>
      <p:ext uri="{BB962C8B-B14F-4D97-AF65-F5344CB8AC3E}">
        <p14:creationId xmlns:p14="http://schemas.microsoft.com/office/powerpoint/2010/main" val="129708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FB1-C7FE-4EAC-AEC4-8C8053A99E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4538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FB1-C7FE-4EAC-AEC4-8C8053A99E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001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FB1-C7FE-4EAC-AEC4-8C8053A99E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024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FB1-C7FE-4EAC-AEC4-8C8053A99E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57BA-15C3-4557-9EB9-6D7B4932B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765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4CEBA-1EFC-40CF-B3DA-757EC8F7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314" y="4290218"/>
            <a:ext cx="8362122" cy="256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I thought that I was a good person, but the way I react when people drive </a:t>
            </a:r>
            <a:r>
              <a:rPr lang="en-NZ" sz="4000"/>
              <a:t>too slowly </a:t>
            </a:r>
            <a:r>
              <a:rPr lang="en-NZ" sz="4000" dirty="0"/>
              <a:t>in front of me would suggest otherwise.</a:t>
            </a:r>
          </a:p>
        </p:txBody>
      </p:sp>
      <p:pic>
        <p:nvPicPr>
          <p:cNvPr id="2050" name="Picture 2" descr="Image result for nz road rage">
            <a:extLst>
              <a:ext uri="{FF2B5EF4-FFF2-40B4-BE49-F238E27FC236}">
                <a16:creationId xmlns:a16="http://schemas.microsoft.com/office/drawing/2014/main" id="{6E5A20E7-24F6-409F-B59C-F3B4CBA978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42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0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95F2-F8E7-4EA0-94A2-327B3692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F5ED-6D35-4E5B-915F-B7426F3E2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Health </a:t>
            </a:r>
            <a:r>
              <a:rPr lang="en-NZ" sz="1800" dirty="0"/>
              <a:t>(Sound Doctrine)</a:t>
            </a:r>
          </a:p>
          <a:p>
            <a:r>
              <a:rPr lang="en-NZ" dirty="0"/>
              <a:t>Hope</a:t>
            </a:r>
          </a:p>
          <a:p>
            <a:r>
              <a:rPr lang="en-NZ" dirty="0"/>
              <a:t>Help</a:t>
            </a:r>
          </a:p>
          <a:p>
            <a:r>
              <a:rPr lang="en-NZ" dirty="0"/>
              <a:t>Honour</a:t>
            </a:r>
          </a:p>
          <a:p>
            <a:r>
              <a:rPr lang="en-NZ" dirty="0"/>
              <a:t>Humility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394D-9FE8-4E91-8658-D42B67B8B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Harm</a:t>
            </a:r>
          </a:p>
          <a:p>
            <a:r>
              <a:rPr lang="en-NZ" dirty="0"/>
              <a:t>Hidden</a:t>
            </a:r>
          </a:p>
          <a:p>
            <a:r>
              <a:rPr lang="en-NZ" dirty="0"/>
              <a:t>Hindrance</a:t>
            </a:r>
          </a:p>
          <a:p>
            <a:r>
              <a:rPr lang="en-NZ" dirty="0"/>
              <a:t>Hubris</a:t>
            </a:r>
          </a:p>
          <a:p>
            <a:r>
              <a:rPr lang="en-NZ" dirty="0"/>
              <a:t>Hypocrisy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8815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F5ED-6D35-4E5B-915F-B7426F3E2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Health (Sound Doctrine)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394D-9FE8-4E91-8658-D42B67B8B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Harm</a:t>
            </a:r>
          </a:p>
          <a:p>
            <a:r>
              <a:rPr lang="en-NZ" dirty="0"/>
              <a:t>Spiritual anaemia</a:t>
            </a:r>
          </a:p>
          <a:p>
            <a:r>
              <a:rPr lang="en-NZ" dirty="0"/>
              <a:t>Stumble / fall</a:t>
            </a:r>
          </a:p>
          <a:p>
            <a:r>
              <a:rPr lang="en-NZ" dirty="0"/>
              <a:t>False doctrine</a:t>
            </a:r>
          </a:p>
          <a:p>
            <a:r>
              <a:rPr lang="en-NZ" dirty="0"/>
              <a:t> 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9306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C9C8-F61A-40EA-8B77-CAAED4E5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5D00-7A82-4BA3-9EED-283D6D3564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Honour</a:t>
            </a:r>
          </a:p>
          <a:p>
            <a:r>
              <a:rPr lang="en-NZ" dirty="0"/>
              <a:t>Privilege</a:t>
            </a:r>
          </a:p>
          <a:p>
            <a:r>
              <a:rPr lang="en-NZ" dirty="0"/>
              <a:t>Call no man teacher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6E6BB-F447-4EAD-95BE-57B40C66C3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Hubris</a:t>
            </a:r>
          </a:p>
          <a:p>
            <a:r>
              <a:rPr lang="en-NZ" dirty="0"/>
              <a:t>arrogance, conceit, conceitedness, haughtiness, pride, vanity, self-importance, self-conceit, pomposity, superciliousness, feeling of superiority; hauteur; informal: </a:t>
            </a:r>
            <a:r>
              <a:rPr lang="en-NZ" dirty="0" err="1"/>
              <a:t>uppitiness</a:t>
            </a:r>
            <a:r>
              <a:rPr lang="en-NZ" dirty="0"/>
              <a:t>, big-headedness</a:t>
            </a:r>
          </a:p>
        </p:txBody>
      </p:sp>
    </p:spTree>
    <p:extLst>
      <p:ext uri="{BB962C8B-B14F-4D97-AF65-F5344CB8AC3E}">
        <p14:creationId xmlns:p14="http://schemas.microsoft.com/office/powerpoint/2010/main" val="3165029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4534-A48C-4F98-9467-95F9C523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2EDC1-B97D-452C-B77A-7B8EC831BA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So what’s the problem with saying, “Accept Jesus just in case Christianity is true”?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51EE9-FA07-45A2-AE74-73A82F27B3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307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D298-A120-4639-8C23-68E158EF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1AD1F-41E2-4AB4-BEF8-0BC7C231CB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CEBF2FB-B5B4-4D27-8C66-7E0C34F796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62969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2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2073966"/>
            <a:ext cx="915604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2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661" y="403881"/>
            <a:ext cx="4992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We talk about: </a:t>
            </a:r>
          </a:p>
          <a:p>
            <a:pPr marL="0" indent="0">
              <a:buNone/>
            </a:pPr>
            <a:r>
              <a:rPr lang="en-NZ" dirty="0"/>
              <a:t>That which comes from the </a:t>
            </a:r>
          </a:p>
          <a:p>
            <a:pPr marL="0" indent="0" algn="ctr">
              <a:buNone/>
            </a:pPr>
            <a:r>
              <a:rPr lang="en-NZ" dirty="0"/>
              <a:t>“The PULPIT”? </a:t>
            </a:r>
          </a:p>
          <a:p>
            <a:pPr lvl="2"/>
            <a:r>
              <a:rPr lang="en-NZ" sz="2800" dirty="0"/>
              <a:t>Which permeates to—  </a:t>
            </a:r>
          </a:p>
          <a:p>
            <a:pPr lvl="3"/>
            <a:r>
              <a:rPr lang="en-NZ" sz="2600" dirty="0"/>
              <a:t>The Classroom</a:t>
            </a:r>
          </a:p>
          <a:p>
            <a:pPr lvl="3"/>
            <a:r>
              <a:rPr lang="en-NZ" sz="2600" dirty="0"/>
              <a:t>That which is to be taken home</a:t>
            </a:r>
          </a:p>
          <a:p>
            <a:pPr lvl="3"/>
            <a:r>
              <a:rPr lang="en-NZ" sz="2600" dirty="0"/>
              <a:t>And shared with out neighbours</a:t>
            </a:r>
          </a:p>
        </p:txBody>
      </p:sp>
    </p:spTree>
    <p:extLst>
      <p:ext uri="{BB962C8B-B14F-4D97-AF65-F5344CB8AC3E}">
        <p14:creationId xmlns:p14="http://schemas.microsoft.com/office/powerpoint/2010/main" val="1516687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E2EF-5DDE-4C1F-AAD1-AE31FAE5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ABBBE-BCB2-44D7-8541-DDF11FB07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6695909-EA23-44DC-8F44-12935F122F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54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DBA7-3376-4EF5-B93E-03162B02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2" y="1825625"/>
            <a:ext cx="2286828" cy="435133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026" name="Picture 2" descr="Image may contain: text">
            <a:extLst>
              <a:ext uri="{FF2B5EF4-FFF2-40B4-BE49-F238E27FC236}">
                <a16:creationId xmlns:a16="http://schemas.microsoft.com/office/drawing/2014/main" id="{18AFFF23-B9CF-4374-A6A8-DC62761E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5"/>
            <a:ext cx="666750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2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2073966"/>
            <a:ext cx="915604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2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661" y="403881"/>
            <a:ext cx="4992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What is Our Goal?</a:t>
            </a:r>
          </a:p>
          <a:p>
            <a:pPr marL="0" indent="0">
              <a:buNone/>
            </a:pPr>
            <a:r>
              <a:rPr lang="en-NZ" dirty="0"/>
              <a:t>When the Word of God is being presented in this church, is that it be seen for what it 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dirty="0"/>
              <a:t>Holy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dirty="0"/>
              <a:t>Healthy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dirty="0"/>
              <a:t>Hopeful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dirty="0"/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179828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2073966"/>
            <a:ext cx="915604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2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661" y="403881"/>
            <a:ext cx="4992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Who is to present the Word of God in the church? </a:t>
            </a:r>
          </a:p>
          <a:p>
            <a:pPr marL="0" indent="0">
              <a:buNone/>
            </a:pPr>
            <a:r>
              <a:rPr lang="en-NZ" dirty="0"/>
              <a:t>The simple answer is, those who: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dirty="0"/>
              <a:t>Preach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dirty="0"/>
              <a:t>Teach</a:t>
            </a:r>
          </a:p>
        </p:txBody>
      </p:sp>
    </p:spTree>
    <p:extLst>
      <p:ext uri="{BB962C8B-B14F-4D97-AF65-F5344CB8AC3E}">
        <p14:creationId xmlns:p14="http://schemas.microsoft.com/office/powerpoint/2010/main" val="231360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2073966"/>
            <a:ext cx="915604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2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661" y="403881"/>
            <a:ext cx="4992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Sooner or later, every Christian will hear these scriptures and wonder at their part in them: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2 Timothy 4:2—preach the word; be ready in season </a:t>
            </a:r>
            <a:r>
              <a:rPr lang="en-NZ" i="1" dirty="0"/>
              <a:t>and</a:t>
            </a:r>
            <a:r>
              <a:rPr lang="en-NZ" dirty="0"/>
              <a:t> out of season; reprove, rebuke, exhort, with great patience and instruction. (NASB95)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3371A-4169-4E74-80B3-36A927EF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97" y="4124085"/>
            <a:ext cx="3657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2073966"/>
            <a:ext cx="915604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2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661" y="403881"/>
            <a:ext cx="4992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Sooner or later, every Christian will hear these scriptures and wonder at their part in them: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NZ" dirty="0"/>
              <a:t>James 3:1—Let not many </a:t>
            </a:r>
            <a:r>
              <a:rPr lang="en-NZ" i="1" dirty="0"/>
              <a:t>of you</a:t>
            </a:r>
            <a:r>
              <a:rPr lang="en-NZ" dirty="0"/>
              <a:t> become teachers, my brethren, knowing that as such we will incur a stricter judgment. (NASB95)</a:t>
            </a:r>
          </a:p>
        </p:txBody>
      </p:sp>
      <p:pic>
        <p:nvPicPr>
          <p:cNvPr id="11266" name="Picture 2" descr="Image result for Let not manyÂ of youÂ becomeÂ teachers">
            <a:extLst>
              <a:ext uri="{FF2B5EF4-FFF2-40B4-BE49-F238E27FC236}">
                <a16:creationId xmlns:a16="http://schemas.microsoft.com/office/drawing/2014/main" id="{06741CDD-A2C5-4192-8B4E-C3E8F8E32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1"/>
          <a:stretch/>
        </p:blipFill>
        <p:spPr bwMode="auto">
          <a:xfrm>
            <a:off x="5208907" y="4353651"/>
            <a:ext cx="3812437" cy="23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6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">
            <a:extLst>
              <a:ext uri="{FF2B5EF4-FFF2-40B4-BE49-F238E27FC236}">
                <a16:creationId xmlns:a16="http://schemas.microsoft.com/office/drawing/2014/main" id="{8EB7BBD6-C54D-4219-A0A8-89F965CDA2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5049078"/>
            <a:ext cx="3538141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hink">
            <a:extLst>
              <a:ext uri="{FF2B5EF4-FFF2-40B4-BE49-F238E27FC236}">
                <a16:creationId xmlns:a16="http://schemas.microsoft.com/office/drawing/2014/main" id="{165C17C4-A1BE-4AA5-9B0D-F19B7F707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-12048" y="0"/>
            <a:ext cx="9156048" cy="70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165DCB-6E51-438C-A8C9-546DD7E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9461" y="265044"/>
            <a:ext cx="6211883" cy="6785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dirty="0"/>
              <a:t>Sooner or later, every Christian will hear these scriptures and wonder at their part in them: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NZ" dirty="0"/>
              <a:t>Teaching by word and example…</a:t>
            </a:r>
          </a:p>
          <a:p>
            <a:r>
              <a:rPr lang="en-NZ" dirty="0"/>
              <a:t>Titus 2:1-8—But as for you, speak the things which are fitting for sound doctrine. </a:t>
            </a:r>
            <a:r>
              <a:rPr lang="en-NZ" b="1" baseline="30000" dirty="0"/>
              <a:t>2</a:t>
            </a:r>
            <a:r>
              <a:rPr lang="en-NZ" dirty="0"/>
              <a:t>Older men are to be temperate, dignified, sensible,  sound in faith, in love, in perseverance.</a:t>
            </a:r>
          </a:p>
          <a:p>
            <a:r>
              <a:rPr lang="en-NZ" b="1" baseline="30000" dirty="0"/>
              <a:t>3</a:t>
            </a:r>
            <a:r>
              <a:rPr lang="en-NZ" dirty="0"/>
              <a:t>Older women likewise are to be reverent in their behaviour, not malicious gossips nor enslaved to much wine, teaching what is good, </a:t>
            </a:r>
            <a:r>
              <a:rPr lang="en-NZ" b="1" baseline="30000" dirty="0"/>
              <a:t>4</a:t>
            </a:r>
            <a:r>
              <a:rPr lang="en-NZ" dirty="0"/>
              <a:t>so that they may encourage the young women to love their husbands, to love their children, </a:t>
            </a:r>
            <a:r>
              <a:rPr lang="en-NZ" b="1" baseline="30000" dirty="0"/>
              <a:t>5</a:t>
            </a:r>
            <a:r>
              <a:rPr lang="en-NZ" i="1" dirty="0"/>
              <a:t>to be</a:t>
            </a:r>
            <a:r>
              <a:rPr lang="en-NZ" dirty="0"/>
              <a:t> sensible, pure, workers at home, kind, being subject to their own husbands, so that the word of God will not be dishonoured.</a:t>
            </a:r>
          </a:p>
          <a:p>
            <a:r>
              <a:rPr lang="en-NZ" b="1" baseline="30000" dirty="0"/>
              <a:t>6</a:t>
            </a:r>
            <a:r>
              <a:rPr lang="en-NZ" dirty="0"/>
              <a:t>Likewise urge the young men to be sensible; </a:t>
            </a:r>
            <a:r>
              <a:rPr lang="en-NZ" b="1" baseline="30000" dirty="0"/>
              <a:t>7</a:t>
            </a:r>
            <a:r>
              <a:rPr lang="en-NZ" dirty="0"/>
              <a:t>in all things show yourself to be an example of good deeds, </a:t>
            </a:r>
            <a:r>
              <a:rPr lang="en-NZ" i="1" dirty="0"/>
              <a:t>with</a:t>
            </a:r>
            <a:r>
              <a:rPr lang="en-NZ" dirty="0"/>
              <a:t> purity in doctrine, dignified, </a:t>
            </a:r>
            <a:r>
              <a:rPr lang="en-NZ" b="1" baseline="30000" dirty="0"/>
              <a:t>8</a:t>
            </a:r>
            <a:r>
              <a:rPr lang="en-NZ" dirty="0"/>
              <a:t>sound </a:t>
            </a:r>
            <a:r>
              <a:rPr lang="en-NZ" i="1" dirty="0"/>
              <a:t>in</a:t>
            </a:r>
            <a:r>
              <a:rPr lang="en-NZ" dirty="0"/>
              <a:t> speech which is beyond reproach, so that the opponent will be put to shame, having nothing bad to say about us. (NASB95)</a:t>
            </a:r>
          </a:p>
        </p:txBody>
      </p:sp>
      <p:pic>
        <p:nvPicPr>
          <p:cNvPr id="7" name="Picture 2" descr="Image result for think">
            <a:extLst>
              <a:ext uri="{FF2B5EF4-FFF2-40B4-BE49-F238E27FC236}">
                <a16:creationId xmlns:a16="http://schemas.microsoft.com/office/drawing/2014/main" id="{BC7488D2-35E6-4938-B202-DCF7315D4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9"/>
          <a:stretch/>
        </p:blipFill>
        <p:spPr bwMode="auto">
          <a:xfrm>
            <a:off x="-12048" y="4479234"/>
            <a:ext cx="2521039" cy="24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5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</TotalTime>
  <Words>772</Words>
  <Application>Microsoft Office PowerPoint</Application>
  <PresentationFormat>On-screen Show (4:3)</PresentationFormat>
  <Paragraphs>158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</dc:title>
  <dc:creator>John</dc:creator>
  <cp:lastModifiedBy>Morningside Church of Christ</cp:lastModifiedBy>
  <cp:revision>45</cp:revision>
  <dcterms:created xsi:type="dcterms:W3CDTF">2019-03-14T09:14:24Z</dcterms:created>
  <dcterms:modified xsi:type="dcterms:W3CDTF">2019-03-19T01:02:58Z</dcterms:modified>
</cp:coreProperties>
</file>