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256" r:id="rId3"/>
    <p:sldId id="319" r:id="rId4"/>
    <p:sldId id="323" r:id="rId5"/>
    <p:sldId id="324" r:id="rId6"/>
    <p:sldId id="325" r:id="rId7"/>
    <p:sldId id="326" r:id="rId8"/>
    <p:sldId id="318" r:id="rId9"/>
    <p:sldId id="327" r:id="rId10"/>
    <p:sldId id="330" r:id="rId11"/>
    <p:sldId id="331" r:id="rId12"/>
    <p:sldId id="329" r:id="rId13"/>
    <p:sldId id="335" r:id="rId14"/>
    <p:sldId id="336" r:id="rId15"/>
    <p:sldId id="314" r:id="rId16"/>
    <p:sldId id="334" r:id="rId17"/>
    <p:sldId id="337" r:id="rId18"/>
    <p:sldId id="313" r:id="rId19"/>
    <p:sldId id="315" r:id="rId20"/>
    <p:sldId id="320" r:id="rId21"/>
    <p:sldId id="328" r:id="rId22"/>
    <p:sldId id="321" r:id="rId23"/>
    <p:sldId id="322" r:id="rId24"/>
    <p:sldId id="316" r:id="rId25"/>
    <p:sldId id="333" r:id="rId26"/>
    <p:sldId id="338" r:id="rId27"/>
    <p:sldId id="339" r:id="rId28"/>
    <p:sldId id="33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391942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04955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35889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67720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39407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61013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97792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416509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157295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41319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1C2819-86A5-40A0-ABD9-A2FB8568B178}" type="datetimeFigureOut">
              <a:rPr lang="en-NZ" smtClean="0"/>
              <a:pPr/>
              <a:t>28/04/2019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114F89-A488-46BB-B660-F126084057F3}" type="slidenum">
              <a:rPr lang="en-NZ" smtClean="0"/>
              <a:pPr/>
              <a:t>‹#›</a:t>
            </a:fld>
            <a:endParaRPr lang="en-NZ"/>
          </a:p>
        </p:txBody>
      </p:sp>
    </p:spTree>
    <p:extLst>
      <p:ext uri="{BB962C8B-B14F-4D97-AF65-F5344CB8AC3E}">
        <p14:creationId xmlns:p14="http://schemas.microsoft.com/office/powerpoint/2010/main" val="249779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2819-86A5-40A0-ABD9-A2FB8568B178}" type="datetimeFigureOut">
              <a:rPr lang="en-NZ" smtClean="0"/>
              <a:pPr/>
              <a:t>28/04/2019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14F89-A488-46BB-B660-F126084057F3}" type="slidenum">
              <a:rPr lang="en-NZ" smtClean="0"/>
              <a:pPr/>
              <a:t>‹#›</a:t>
            </a:fld>
            <a:endParaRPr lang="en-NZ"/>
          </a:p>
        </p:txBody>
      </p:sp>
    </p:spTree>
    <p:extLst>
      <p:ext uri="{BB962C8B-B14F-4D97-AF65-F5344CB8AC3E}">
        <p14:creationId xmlns:p14="http://schemas.microsoft.com/office/powerpoint/2010/main" val="3826223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C8444-0AC1-494A-B730-92CFE764C061}"/>
              </a:ext>
            </a:extLst>
          </p:cNvPr>
          <p:cNvSpPr>
            <a:spLocks noGrp="1"/>
          </p:cNvSpPr>
          <p:nvPr>
            <p:ph idx="1"/>
          </p:nvPr>
        </p:nvSpPr>
        <p:spPr>
          <a:xfrm>
            <a:off x="628650" y="755374"/>
            <a:ext cx="7886700" cy="5421589"/>
          </a:xfrm>
        </p:spPr>
        <p:txBody>
          <a:bodyPr/>
          <a:lstStyle/>
          <a:p>
            <a:r>
              <a:rPr lang="en-NZ" dirty="0"/>
              <a:t>Yesterday, Today and Beyond</a:t>
            </a:r>
          </a:p>
          <a:p>
            <a:endParaRPr lang="en-NZ" dirty="0"/>
          </a:p>
          <a:p>
            <a:r>
              <a:rPr lang="en-NZ" dirty="0"/>
              <a:t>AM Sermon</a:t>
            </a:r>
          </a:p>
          <a:p>
            <a:endParaRPr lang="en-NZ" dirty="0"/>
          </a:p>
          <a:p>
            <a:r>
              <a:rPr lang="en-NZ" dirty="0"/>
              <a:t>Morningside Church of Christ</a:t>
            </a:r>
          </a:p>
          <a:p>
            <a:endParaRPr lang="en-NZ" dirty="0"/>
          </a:p>
          <a:p>
            <a:r>
              <a:rPr lang="en-NZ" dirty="0"/>
              <a:t>Sunday 28 April 2019</a:t>
            </a:r>
          </a:p>
          <a:p>
            <a:endParaRPr lang="en-NZ" dirty="0"/>
          </a:p>
          <a:p>
            <a:r>
              <a:rPr lang="en-NZ" dirty="0"/>
              <a:t>John Staiger</a:t>
            </a:r>
          </a:p>
        </p:txBody>
      </p:sp>
    </p:spTree>
    <p:extLst>
      <p:ext uri="{BB962C8B-B14F-4D97-AF65-F5344CB8AC3E}">
        <p14:creationId xmlns:p14="http://schemas.microsoft.com/office/powerpoint/2010/main" val="259597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226FF-1B39-4645-811E-C4B13E6DBE0F}"/>
              </a:ext>
            </a:extLst>
          </p:cNvPr>
          <p:cNvSpPr>
            <a:spLocks noGrp="1"/>
          </p:cNvSpPr>
          <p:nvPr>
            <p:ph idx="1"/>
          </p:nvPr>
        </p:nvSpPr>
        <p:spPr>
          <a:xfrm>
            <a:off x="357809" y="530087"/>
            <a:ext cx="4001100" cy="5989983"/>
          </a:xfrm>
        </p:spPr>
        <p:txBody>
          <a:bodyPr anchor="t">
            <a:normAutofit/>
          </a:bodyPr>
          <a:lstStyle/>
          <a:p>
            <a:r>
              <a:rPr lang="en-NZ" dirty="0"/>
              <a:t>God doesn’t have to line up his thoughts</a:t>
            </a:r>
          </a:p>
          <a:p>
            <a:pPr lvl="1"/>
            <a:r>
              <a:rPr lang="en-NZ" sz="2800" dirty="0"/>
              <a:t>We struggle or delight in past, present or possible future events .</a:t>
            </a:r>
          </a:p>
          <a:p>
            <a:pPr lvl="1"/>
            <a:r>
              <a:rPr lang="en-NZ" sz="2800" dirty="0"/>
              <a:t>God doesn’t live by memories and aspirations as we do.</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4" name="Picture 2" descr="Image result for time">
            <a:extLst>
              <a:ext uri="{FF2B5EF4-FFF2-40B4-BE49-F238E27FC236}">
                <a16:creationId xmlns:a16="http://schemas.microsoft.com/office/drawing/2014/main" id="{71454D2A-4DC9-4583-89D0-59C2E38E4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74" r="21845"/>
          <a:stretch/>
        </p:blipFill>
        <p:spPr bwMode="auto">
          <a:xfrm>
            <a:off x="4625884" y="10"/>
            <a:ext cx="4518116"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1AAA35-1088-4AC1-B371-4DA6975A61A5}"/>
              </a:ext>
            </a:extLst>
          </p:cNvPr>
          <p:cNvSpPr/>
          <p:nvPr/>
        </p:nvSpPr>
        <p:spPr>
          <a:xfrm>
            <a:off x="218661" y="4950410"/>
            <a:ext cx="5744818"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NZ" sz="2400" dirty="0">
                <a:solidFill>
                  <a:schemeClr val="tx1"/>
                </a:solidFill>
                <a:latin typeface="Helvetica Neue"/>
              </a:rPr>
              <a:t>Isaiah 55:8—</a:t>
            </a:r>
          </a:p>
          <a:p>
            <a:r>
              <a:rPr lang="en-NZ" sz="2400" b="1" baseline="30000" dirty="0">
                <a:solidFill>
                  <a:schemeClr val="tx1"/>
                </a:solidFill>
                <a:latin typeface="Arial" panose="020B0604020202020204" pitchFamily="34" charset="0"/>
              </a:rPr>
              <a:t>8 </a:t>
            </a:r>
            <a:r>
              <a:rPr lang="en-NZ" sz="2400" dirty="0">
                <a:solidFill>
                  <a:schemeClr val="tx1"/>
                </a:solidFill>
                <a:latin typeface="Helvetica Neue"/>
              </a:rPr>
              <a:t>“For My thoughts are not your thoughts,</a:t>
            </a:r>
            <a:br>
              <a:rPr lang="en-NZ" sz="2400" dirty="0">
                <a:solidFill>
                  <a:schemeClr val="tx1"/>
                </a:solidFill>
                <a:latin typeface="Helvetica Neue"/>
              </a:rPr>
            </a:br>
            <a:r>
              <a:rPr lang="en-NZ" sz="2400" dirty="0">
                <a:solidFill>
                  <a:schemeClr val="tx1"/>
                </a:solidFill>
                <a:latin typeface="Helvetica Neue"/>
              </a:rPr>
              <a:t>Nor are your ways My ways,” </a:t>
            </a:r>
          </a:p>
          <a:p>
            <a:r>
              <a:rPr lang="en-NZ" sz="2400" dirty="0">
                <a:solidFill>
                  <a:schemeClr val="tx1"/>
                </a:solidFill>
                <a:latin typeface="Helvetica Neue"/>
              </a:rPr>
              <a:t>declares the </a:t>
            </a:r>
            <a:r>
              <a:rPr lang="en-NZ" sz="2400" cap="small" dirty="0">
                <a:solidFill>
                  <a:schemeClr val="tx1"/>
                </a:solidFill>
                <a:latin typeface="Helvetica Neue"/>
              </a:rPr>
              <a:t>Lord</a:t>
            </a:r>
            <a:r>
              <a:rPr lang="en-NZ" sz="2400" dirty="0">
                <a:solidFill>
                  <a:schemeClr val="tx1"/>
                </a:solidFill>
                <a:latin typeface="Helvetica Neue"/>
              </a:rPr>
              <a:t>.</a:t>
            </a:r>
            <a:r>
              <a:rPr lang="en-NZ" dirty="0">
                <a:solidFill>
                  <a:schemeClr val="tx1"/>
                </a:solidFill>
                <a:latin typeface="Helvetica Neue"/>
              </a:rPr>
              <a:t> (NASB95)</a:t>
            </a:r>
            <a:endParaRPr lang="en-NZ" b="0" i="0" dirty="0">
              <a:solidFill>
                <a:schemeClr val="tx1"/>
              </a:solidFill>
              <a:effectLst/>
              <a:latin typeface="Helvetica Neue"/>
            </a:endParaRPr>
          </a:p>
        </p:txBody>
      </p:sp>
    </p:spTree>
    <p:extLst>
      <p:ext uri="{BB962C8B-B14F-4D97-AF65-F5344CB8AC3E}">
        <p14:creationId xmlns:p14="http://schemas.microsoft.com/office/powerpoint/2010/main" val="422768405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226FF-1B39-4645-811E-C4B13E6DBE0F}"/>
              </a:ext>
            </a:extLst>
          </p:cNvPr>
          <p:cNvSpPr>
            <a:spLocks noGrp="1"/>
          </p:cNvSpPr>
          <p:nvPr>
            <p:ph idx="1"/>
          </p:nvPr>
        </p:nvSpPr>
        <p:spPr>
          <a:xfrm>
            <a:off x="357808" y="530087"/>
            <a:ext cx="4214191" cy="5989983"/>
          </a:xfrm>
        </p:spPr>
        <p:txBody>
          <a:bodyPr anchor="t">
            <a:normAutofit/>
          </a:bodyPr>
          <a:lstStyle/>
          <a:p>
            <a:pPr lvl="1"/>
            <a:r>
              <a:rPr lang="en-NZ" sz="2800" dirty="0"/>
              <a:t>God doesn’t change his interpretation of events.</a:t>
            </a:r>
          </a:p>
          <a:p>
            <a:pPr marL="457200" lvl="1" indent="0">
              <a:buNone/>
            </a:pPr>
            <a:endParaRPr lang="en-NZ" sz="2000" dirty="0"/>
          </a:p>
          <a:p>
            <a:pPr marL="457200" lvl="1" indent="0">
              <a:buNone/>
            </a:pPr>
            <a:r>
              <a:rPr lang="en-NZ" sz="2000" dirty="0"/>
              <a:t>We </a:t>
            </a:r>
          </a:p>
          <a:p>
            <a:pPr marL="457200" lvl="1" indent="0">
              <a:buNone/>
            </a:pPr>
            <a:r>
              <a:rPr lang="en-NZ" sz="2400" dirty="0"/>
              <a:t>re-evaluate</a:t>
            </a:r>
          </a:p>
          <a:p>
            <a:pPr marL="457200" lvl="1" indent="0">
              <a:buNone/>
            </a:pPr>
            <a:r>
              <a:rPr lang="en-NZ" sz="2400" dirty="0"/>
              <a:t>re-interpret</a:t>
            </a:r>
          </a:p>
          <a:p>
            <a:pPr marL="457200" lvl="1" indent="0">
              <a:buNone/>
            </a:pPr>
            <a:r>
              <a:rPr lang="en-NZ" sz="2400" dirty="0"/>
              <a:t>re-calibrate</a:t>
            </a:r>
          </a:p>
          <a:p>
            <a:pPr marL="457200" lvl="1" indent="0">
              <a:buNone/>
            </a:pPr>
            <a:r>
              <a:rPr lang="en-NZ" sz="2400" dirty="0"/>
              <a:t>our thoughts and memories.</a:t>
            </a:r>
          </a:p>
          <a:p>
            <a:pPr lvl="2"/>
            <a:endParaRPr lang="en-NZ" sz="2800" dirty="0"/>
          </a:p>
          <a:p>
            <a:pPr lvl="2"/>
            <a:r>
              <a:rPr lang="en-NZ" sz="2800" dirty="0"/>
              <a:t>God lives in the reality of truth and purity.</a:t>
            </a:r>
          </a:p>
          <a:p>
            <a:pPr lvl="2"/>
            <a:r>
              <a:rPr lang="en-NZ" sz="2800" dirty="0"/>
              <a:t>God doesn’t change His mind…</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4" name="Picture 2" descr="Image result for time">
            <a:extLst>
              <a:ext uri="{FF2B5EF4-FFF2-40B4-BE49-F238E27FC236}">
                <a16:creationId xmlns:a16="http://schemas.microsoft.com/office/drawing/2014/main" id="{71454D2A-4DC9-4583-89D0-59C2E38E4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74" r="21845"/>
          <a:stretch/>
        </p:blipFill>
        <p:spPr bwMode="auto">
          <a:xfrm>
            <a:off x="4625884" y="10"/>
            <a:ext cx="4518116"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63264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Image result for malachi 3:6">
            <a:extLst>
              <a:ext uri="{FF2B5EF4-FFF2-40B4-BE49-F238E27FC236}">
                <a16:creationId xmlns:a16="http://schemas.microsoft.com/office/drawing/2014/main" id="{AAD35556-881C-4872-AB68-C464D9399E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58" r="3013" b="-2"/>
          <a:stretch/>
        </p:blipFill>
        <p:spPr bwMode="auto">
          <a:xfrm>
            <a:off x="241298" y="321732"/>
            <a:ext cx="5315076" cy="62145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ime">
            <a:extLst>
              <a:ext uri="{FF2B5EF4-FFF2-40B4-BE49-F238E27FC236}">
                <a16:creationId xmlns:a16="http://schemas.microsoft.com/office/drawing/2014/main" id="{0E00AD5A-6D7C-462E-87AA-15BE5B5DC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43" r="28412" b="-2"/>
          <a:stretch/>
        </p:blipFill>
        <p:spPr bwMode="auto">
          <a:xfrm>
            <a:off x="5624955" y="321732"/>
            <a:ext cx="3277746"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53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yesterday">
            <a:extLst>
              <a:ext uri="{FF2B5EF4-FFF2-40B4-BE49-F238E27FC236}">
                <a16:creationId xmlns:a16="http://schemas.microsoft.com/office/drawing/2014/main" id="{4D105152-5844-4F8C-AC29-6A65ABEC4B9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751" b="3249"/>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6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yesterday word">
            <a:extLst>
              <a:ext uri="{FF2B5EF4-FFF2-40B4-BE49-F238E27FC236}">
                <a16:creationId xmlns:a16="http://schemas.microsoft.com/office/drawing/2014/main" id="{6B68BB5B-ED94-40A1-8CCD-E3E58133A98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00" r="-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09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3D0B6-0585-4305-84F0-D553CCADF07C}"/>
              </a:ext>
            </a:extLst>
          </p:cNvPr>
          <p:cNvSpPr>
            <a:spLocks noGrp="1"/>
          </p:cNvSpPr>
          <p:nvPr>
            <p:ph idx="1"/>
          </p:nvPr>
        </p:nvSpPr>
        <p:spPr>
          <a:xfrm>
            <a:off x="843208" y="649357"/>
            <a:ext cx="7672142" cy="5527606"/>
          </a:xfrm>
        </p:spPr>
        <p:txBody>
          <a:bodyPr>
            <a:normAutofit/>
          </a:bodyPr>
          <a:lstStyle/>
          <a:p>
            <a:pPr marL="514350" indent="-514350">
              <a:buFont typeface="+mj-lt"/>
              <a:buAutoNum type="arabicPeriod"/>
            </a:pPr>
            <a:r>
              <a:rPr lang="en-US" dirty="0"/>
              <a:t>Yesterday</a:t>
            </a:r>
          </a:p>
          <a:p>
            <a:r>
              <a:rPr lang="en-US" dirty="0"/>
              <a:t>It is naive to think that yesterday doesn’t have an impact on today.</a:t>
            </a:r>
          </a:p>
          <a:p>
            <a:r>
              <a:rPr lang="en-US" dirty="0"/>
              <a:t>That’s like saying that all that junk food that I have eaten over the years has had no impact upon my present waistline.</a:t>
            </a:r>
          </a:p>
        </p:txBody>
      </p:sp>
      <p:sp>
        <p:nvSpPr>
          <p:cNvPr id="4" name="Content Placeholder 2">
            <a:extLst>
              <a:ext uri="{FF2B5EF4-FFF2-40B4-BE49-F238E27FC236}">
                <a16:creationId xmlns:a16="http://schemas.microsoft.com/office/drawing/2014/main" id="{A70D3EC7-60E5-4ABC-A488-C61BABCE9BF2}"/>
              </a:ext>
            </a:extLst>
          </p:cNvPr>
          <p:cNvSpPr txBox="1">
            <a:spLocks/>
          </p:cNvSpPr>
          <p:nvPr/>
        </p:nvSpPr>
        <p:spPr>
          <a:xfrm>
            <a:off x="414091" y="1126435"/>
            <a:ext cx="429117" cy="460513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Y</a:t>
            </a:r>
          </a:p>
          <a:p>
            <a:pPr marL="0" indent="0">
              <a:buNone/>
            </a:pPr>
            <a:r>
              <a:rPr lang="en-NZ" dirty="0"/>
              <a:t>E</a:t>
            </a:r>
          </a:p>
          <a:p>
            <a:pPr marL="0" indent="0">
              <a:buNone/>
            </a:pPr>
            <a:r>
              <a:rPr lang="en-NZ" dirty="0"/>
              <a:t>S</a:t>
            </a:r>
          </a:p>
          <a:p>
            <a:pPr marL="0" indent="0">
              <a:buNone/>
            </a:pPr>
            <a:r>
              <a:rPr lang="en-NZ" dirty="0"/>
              <a:t>T</a:t>
            </a:r>
          </a:p>
          <a:p>
            <a:pPr marL="0" indent="0">
              <a:buNone/>
            </a:pPr>
            <a:r>
              <a:rPr lang="en-NZ" dirty="0"/>
              <a:t>E</a:t>
            </a:r>
          </a:p>
          <a:p>
            <a:pPr marL="0" indent="0">
              <a:buNone/>
            </a:pPr>
            <a:r>
              <a:rPr lang="en-NZ" dirty="0"/>
              <a:t>R</a:t>
            </a:r>
          </a:p>
          <a:p>
            <a:pPr marL="0" indent="0">
              <a:buNone/>
            </a:pPr>
            <a:r>
              <a:rPr lang="en-NZ" dirty="0"/>
              <a:t>D</a:t>
            </a:r>
          </a:p>
          <a:p>
            <a:pPr marL="0" indent="0">
              <a:buNone/>
            </a:pPr>
            <a:r>
              <a:rPr lang="en-NZ" dirty="0"/>
              <a:t>A</a:t>
            </a:r>
          </a:p>
          <a:p>
            <a:pPr marL="0" indent="0">
              <a:buNone/>
            </a:pPr>
            <a:r>
              <a:rPr lang="en-NZ" dirty="0"/>
              <a:t>Y</a:t>
            </a:r>
          </a:p>
        </p:txBody>
      </p:sp>
      <p:pic>
        <p:nvPicPr>
          <p:cNvPr id="2050" name="Picture 2" descr="Image result for overweight man cartoon">
            <a:extLst>
              <a:ext uri="{FF2B5EF4-FFF2-40B4-BE49-F238E27FC236}">
                <a16:creationId xmlns:a16="http://schemas.microsoft.com/office/drawing/2014/main" id="{BCD41A2D-D658-4958-A258-B77E1BE0B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84443"/>
            <a:ext cx="402193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1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3D0B6-0585-4305-84F0-D553CCADF07C}"/>
              </a:ext>
            </a:extLst>
          </p:cNvPr>
          <p:cNvSpPr>
            <a:spLocks noGrp="1"/>
          </p:cNvSpPr>
          <p:nvPr>
            <p:ph idx="1"/>
          </p:nvPr>
        </p:nvSpPr>
        <p:spPr>
          <a:xfrm>
            <a:off x="843208" y="649357"/>
            <a:ext cx="4490792" cy="5527606"/>
          </a:xfrm>
        </p:spPr>
        <p:txBody>
          <a:bodyPr>
            <a:normAutofit/>
          </a:bodyPr>
          <a:lstStyle/>
          <a:p>
            <a:pPr marL="514350" indent="-514350">
              <a:buFont typeface="+mj-lt"/>
              <a:buAutoNum type="arabicPeriod"/>
            </a:pPr>
            <a:r>
              <a:rPr lang="en-US" dirty="0"/>
              <a:t>Yesterday</a:t>
            </a:r>
          </a:p>
          <a:p>
            <a:r>
              <a:rPr lang="en-US" dirty="0"/>
              <a:t>Re-lived over and over again…</a:t>
            </a:r>
          </a:p>
          <a:p>
            <a:r>
              <a:rPr lang="en-NZ" b="1" dirty="0"/>
              <a:t>Past compliments:</a:t>
            </a:r>
          </a:p>
          <a:p>
            <a:pPr lvl="1"/>
            <a:r>
              <a:rPr lang="en-NZ" dirty="0"/>
              <a:t>They are stored in a safe vault in our hearts</a:t>
            </a:r>
          </a:p>
          <a:p>
            <a:pPr lvl="1"/>
            <a:r>
              <a:rPr lang="en-NZ" dirty="0"/>
              <a:t>They are weapons against discouragement</a:t>
            </a:r>
          </a:p>
          <a:p>
            <a:pPr lvl="1"/>
            <a:r>
              <a:rPr lang="en-NZ" dirty="0"/>
              <a:t>The victories of past inspire us - to this very minute!</a:t>
            </a:r>
          </a:p>
          <a:p>
            <a:pPr lvl="1"/>
            <a:endParaRPr lang="en-NZ" dirty="0"/>
          </a:p>
        </p:txBody>
      </p:sp>
      <p:sp>
        <p:nvSpPr>
          <p:cNvPr id="4" name="Content Placeholder 2">
            <a:extLst>
              <a:ext uri="{FF2B5EF4-FFF2-40B4-BE49-F238E27FC236}">
                <a16:creationId xmlns:a16="http://schemas.microsoft.com/office/drawing/2014/main" id="{A70D3EC7-60E5-4ABC-A488-C61BABCE9BF2}"/>
              </a:ext>
            </a:extLst>
          </p:cNvPr>
          <p:cNvSpPr txBox="1">
            <a:spLocks/>
          </p:cNvSpPr>
          <p:nvPr/>
        </p:nvSpPr>
        <p:spPr>
          <a:xfrm>
            <a:off x="414091" y="1126435"/>
            <a:ext cx="429117" cy="460513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Y</a:t>
            </a:r>
          </a:p>
          <a:p>
            <a:pPr marL="0" indent="0">
              <a:buNone/>
            </a:pPr>
            <a:r>
              <a:rPr lang="en-NZ" dirty="0"/>
              <a:t>E</a:t>
            </a:r>
          </a:p>
          <a:p>
            <a:pPr marL="0" indent="0">
              <a:buNone/>
            </a:pPr>
            <a:r>
              <a:rPr lang="en-NZ" dirty="0"/>
              <a:t>S</a:t>
            </a:r>
          </a:p>
          <a:p>
            <a:pPr marL="0" indent="0">
              <a:buNone/>
            </a:pPr>
            <a:r>
              <a:rPr lang="en-NZ" dirty="0"/>
              <a:t>T</a:t>
            </a:r>
          </a:p>
          <a:p>
            <a:pPr marL="0" indent="0">
              <a:buNone/>
            </a:pPr>
            <a:r>
              <a:rPr lang="en-NZ" dirty="0"/>
              <a:t>E</a:t>
            </a:r>
          </a:p>
          <a:p>
            <a:pPr marL="0" indent="0">
              <a:buNone/>
            </a:pPr>
            <a:r>
              <a:rPr lang="en-NZ" dirty="0"/>
              <a:t>R</a:t>
            </a:r>
          </a:p>
          <a:p>
            <a:pPr marL="0" indent="0">
              <a:buNone/>
            </a:pPr>
            <a:r>
              <a:rPr lang="en-NZ" dirty="0"/>
              <a:t>D</a:t>
            </a:r>
          </a:p>
          <a:p>
            <a:pPr marL="0" indent="0">
              <a:buNone/>
            </a:pPr>
            <a:r>
              <a:rPr lang="en-NZ" dirty="0"/>
              <a:t>A</a:t>
            </a:r>
          </a:p>
          <a:p>
            <a:pPr marL="0" indent="0">
              <a:buNone/>
            </a:pPr>
            <a:r>
              <a:rPr lang="en-NZ" dirty="0"/>
              <a:t>Y</a:t>
            </a:r>
          </a:p>
        </p:txBody>
      </p:sp>
      <p:pic>
        <p:nvPicPr>
          <p:cNvPr id="6146" name="Picture 2" descr="Image result for compliments bible">
            <a:extLst>
              <a:ext uri="{FF2B5EF4-FFF2-40B4-BE49-F238E27FC236}">
                <a16:creationId xmlns:a16="http://schemas.microsoft.com/office/drawing/2014/main" id="{41B529FC-22CA-4649-A476-C5365DEC9C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87"/>
          <a:stretch/>
        </p:blipFill>
        <p:spPr bwMode="auto">
          <a:xfrm>
            <a:off x="5334000" y="1126435"/>
            <a:ext cx="3810000" cy="470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9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3D0B6-0585-4305-84F0-D553CCADF07C}"/>
              </a:ext>
            </a:extLst>
          </p:cNvPr>
          <p:cNvSpPr>
            <a:spLocks noGrp="1"/>
          </p:cNvSpPr>
          <p:nvPr>
            <p:ph idx="1"/>
          </p:nvPr>
        </p:nvSpPr>
        <p:spPr>
          <a:xfrm>
            <a:off x="843208" y="649357"/>
            <a:ext cx="7672142" cy="5527606"/>
          </a:xfrm>
        </p:spPr>
        <p:txBody>
          <a:bodyPr>
            <a:normAutofit/>
          </a:bodyPr>
          <a:lstStyle/>
          <a:p>
            <a:pPr marL="514350" indent="-514350">
              <a:buFont typeface="+mj-lt"/>
              <a:buAutoNum type="arabicPeriod"/>
            </a:pPr>
            <a:r>
              <a:rPr lang="en-US" dirty="0"/>
              <a:t>Yesterday</a:t>
            </a:r>
          </a:p>
          <a:p>
            <a:r>
              <a:rPr lang="en-US" dirty="0"/>
              <a:t>Re-lived over and over again…</a:t>
            </a:r>
          </a:p>
          <a:p>
            <a:r>
              <a:rPr lang="en-NZ" b="1" dirty="0"/>
              <a:t>Past criticisms </a:t>
            </a:r>
          </a:p>
          <a:p>
            <a:pPr lvl="1"/>
            <a:r>
              <a:rPr lang="en-NZ" dirty="0"/>
              <a:t>They are stored as grudges, hurts and wounds.</a:t>
            </a:r>
          </a:p>
          <a:p>
            <a:pPr lvl="1"/>
            <a:r>
              <a:rPr lang="en-NZ" dirty="0"/>
              <a:t>They are weapons against encouragement</a:t>
            </a:r>
          </a:p>
          <a:p>
            <a:pPr lvl="1"/>
            <a:r>
              <a:rPr lang="en-NZ" dirty="0"/>
              <a:t>The past will stop you in your tracks if you let it</a:t>
            </a:r>
          </a:p>
          <a:p>
            <a:pPr lvl="1"/>
            <a:endParaRPr lang="en-NZ" dirty="0"/>
          </a:p>
        </p:txBody>
      </p:sp>
      <p:sp>
        <p:nvSpPr>
          <p:cNvPr id="4" name="Content Placeholder 2">
            <a:extLst>
              <a:ext uri="{FF2B5EF4-FFF2-40B4-BE49-F238E27FC236}">
                <a16:creationId xmlns:a16="http://schemas.microsoft.com/office/drawing/2014/main" id="{A70D3EC7-60E5-4ABC-A488-C61BABCE9BF2}"/>
              </a:ext>
            </a:extLst>
          </p:cNvPr>
          <p:cNvSpPr txBox="1">
            <a:spLocks/>
          </p:cNvSpPr>
          <p:nvPr/>
        </p:nvSpPr>
        <p:spPr>
          <a:xfrm>
            <a:off x="414091" y="1126435"/>
            <a:ext cx="429117" cy="460513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Y</a:t>
            </a:r>
          </a:p>
          <a:p>
            <a:pPr marL="0" indent="0">
              <a:buNone/>
            </a:pPr>
            <a:r>
              <a:rPr lang="en-NZ" dirty="0"/>
              <a:t>E</a:t>
            </a:r>
          </a:p>
          <a:p>
            <a:pPr marL="0" indent="0">
              <a:buNone/>
            </a:pPr>
            <a:r>
              <a:rPr lang="en-NZ" dirty="0"/>
              <a:t>S</a:t>
            </a:r>
          </a:p>
          <a:p>
            <a:pPr marL="0" indent="0">
              <a:buNone/>
            </a:pPr>
            <a:r>
              <a:rPr lang="en-NZ" dirty="0"/>
              <a:t>T</a:t>
            </a:r>
          </a:p>
          <a:p>
            <a:pPr marL="0" indent="0">
              <a:buNone/>
            </a:pPr>
            <a:r>
              <a:rPr lang="en-NZ" dirty="0"/>
              <a:t>E</a:t>
            </a:r>
          </a:p>
          <a:p>
            <a:pPr marL="0" indent="0">
              <a:buNone/>
            </a:pPr>
            <a:r>
              <a:rPr lang="en-NZ" dirty="0"/>
              <a:t>R</a:t>
            </a:r>
          </a:p>
          <a:p>
            <a:pPr marL="0" indent="0">
              <a:buNone/>
            </a:pPr>
            <a:r>
              <a:rPr lang="en-NZ" dirty="0"/>
              <a:t>D</a:t>
            </a:r>
          </a:p>
          <a:p>
            <a:pPr marL="0" indent="0">
              <a:buNone/>
            </a:pPr>
            <a:r>
              <a:rPr lang="en-NZ" dirty="0"/>
              <a:t>A</a:t>
            </a:r>
          </a:p>
          <a:p>
            <a:pPr marL="0" indent="0">
              <a:buNone/>
            </a:pPr>
            <a:r>
              <a:rPr lang="en-NZ" dirty="0"/>
              <a:t>Y</a:t>
            </a:r>
          </a:p>
        </p:txBody>
      </p:sp>
      <p:sp>
        <p:nvSpPr>
          <p:cNvPr id="2" name="Rectangle 1">
            <a:extLst>
              <a:ext uri="{FF2B5EF4-FFF2-40B4-BE49-F238E27FC236}">
                <a16:creationId xmlns:a16="http://schemas.microsoft.com/office/drawing/2014/main" id="{FDC9BD2C-EE2B-466F-8808-A7B8BBF5100F}"/>
              </a:ext>
            </a:extLst>
          </p:cNvPr>
          <p:cNvSpPr/>
          <p:nvPr/>
        </p:nvSpPr>
        <p:spPr>
          <a:xfrm>
            <a:off x="1152939" y="3574848"/>
            <a:ext cx="7362411" cy="304698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NZ" sz="2400" dirty="0">
                <a:solidFill>
                  <a:schemeClr val="tx1"/>
                </a:solidFill>
              </a:rPr>
              <a:t>1 Timothy 1:12-14—</a:t>
            </a:r>
            <a:r>
              <a:rPr lang="en-NZ" sz="2400" b="1" baseline="30000" dirty="0">
                <a:solidFill>
                  <a:schemeClr val="tx1"/>
                </a:solidFill>
              </a:rPr>
              <a:t>12</a:t>
            </a:r>
            <a:r>
              <a:rPr lang="en-NZ" sz="2400" dirty="0">
                <a:solidFill>
                  <a:schemeClr val="tx1"/>
                </a:solidFill>
              </a:rPr>
              <a:t>I thank Christ Jesus our Lord, who has strengthened me, because He considered me faithful, putting me into service, </a:t>
            </a:r>
            <a:r>
              <a:rPr lang="en-NZ" sz="2400" b="1" baseline="30000" dirty="0">
                <a:solidFill>
                  <a:schemeClr val="tx1"/>
                </a:solidFill>
              </a:rPr>
              <a:t>13</a:t>
            </a:r>
            <a:r>
              <a:rPr lang="en-NZ" sz="2400" dirty="0">
                <a:solidFill>
                  <a:schemeClr val="tx1"/>
                </a:solidFill>
              </a:rPr>
              <a:t>even though I was formerly a blasphemer and a persecutor and a violent aggressor. Yet I was shown mercy because I acted ignorantly in unbelief; </a:t>
            </a:r>
            <a:r>
              <a:rPr lang="en-NZ" sz="2400" b="1" baseline="30000" dirty="0">
                <a:solidFill>
                  <a:schemeClr val="tx1"/>
                </a:solidFill>
              </a:rPr>
              <a:t>14 </a:t>
            </a:r>
            <a:r>
              <a:rPr lang="en-NZ" sz="2400" dirty="0">
                <a:solidFill>
                  <a:schemeClr val="tx1"/>
                </a:solidFill>
              </a:rPr>
              <a:t>and the grace of our Lord was more than abundant, with the faith and love which are </a:t>
            </a:r>
            <a:r>
              <a:rPr lang="en-NZ" sz="2400" i="1" dirty="0">
                <a:solidFill>
                  <a:schemeClr val="tx1"/>
                </a:solidFill>
              </a:rPr>
              <a:t>found</a:t>
            </a:r>
            <a:r>
              <a:rPr lang="en-NZ" sz="2400" dirty="0">
                <a:solidFill>
                  <a:schemeClr val="tx1"/>
                </a:solidFill>
              </a:rPr>
              <a:t> in Christ Jesus. (NASB95)</a:t>
            </a:r>
          </a:p>
        </p:txBody>
      </p:sp>
    </p:spTree>
    <p:extLst>
      <p:ext uri="{BB962C8B-B14F-4D97-AF65-F5344CB8AC3E}">
        <p14:creationId xmlns:p14="http://schemas.microsoft.com/office/powerpoint/2010/main" val="170563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B600E-EF31-43CD-8FAD-8A313EA63B3A}"/>
              </a:ext>
            </a:extLst>
          </p:cNvPr>
          <p:cNvSpPr>
            <a:spLocks noGrp="1"/>
          </p:cNvSpPr>
          <p:nvPr>
            <p:ph idx="1"/>
          </p:nvPr>
        </p:nvSpPr>
        <p:spPr>
          <a:xfrm>
            <a:off x="1046922" y="583096"/>
            <a:ext cx="7468428" cy="5593867"/>
          </a:xfrm>
        </p:spPr>
        <p:txBody>
          <a:bodyPr>
            <a:normAutofit/>
          </a:bodyPr>
          <a:lstStyle/>
          <a:p>
            <a:pPr marL="514350" indent="-514350">
              <a:buFont typeface="+mj-lt"/>
              <a:buAutoNum type="arabicPeriod"/>
            </a:pPr>
            <a:r>
              <a:rPr lang="en-US" dirty="0"/>
              <a:t>Yesterday</a:t>
            </a:r>
          </a:p>
          <a:p>
            <a:r>
              <a:rPr lang="en-US" b="1" dirty="0"/>
              <a:t>Practice selective membership. </a:t>
            </a:r>
          </a:p>
          <a:p>
            <a:pPr lvl="1"/>
            <a:r>
              <a:rPr lang="en-US" dirty="0"/>
              <a:t>You can’t change your past, but you can choose which parts to invite to your ministry for Jesus</a:t>
            </a:r>
          </a:p>
          <a:p>
            <a:pPr lvl="1"/>
            <a:r>
              <a:rPr lang="en-US" dirty="0"/>
              <a:t>Presents from your past.</a:t>
            </a:r>
          </a:p>
          <a:p>
            <a:pPr lvl="1"/>
            <a:r>
              <a:rPr lang="en-US" dirty="0"/>
              <a:t>Make a list of the good things and praise God for them.</a:t>
            </a:r>
          </a:p>
        </p:txBody>
      </p:sp>
      <p:sp>
        <p:nvSpPr>
          <p:cNvPr id="4" name="Content Placeholder 2">
            <a:extLst>
              <a:ext uri="{FF2B5EF4-FFF2-40B4-BE49-F238E27FC236}">
                <a16:creationId xmlns:a16="http://schemas.microsoft.com/office/drawing/2014/main" id="{C23B6956-412A-4CB3-B21A-10FB8DB03EFF}"/>
              </a:ext>
            </a:extLst>
          </p:cNvPr>
          <p:cNvSpPr txBox="1">
            <a:spLocks/>
          </p:cNvSpPr>
          <p:nvPr/>
        </p:nvSpPr>
        <p:spPr>
          <a:xfrm>
            <a:off x="414091" y="1126435"/>
            <a:ext cx="429117" cy="460513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Y</a:t>
            </a:r>
          </a:p>
          <a:p>
            <a:pPr marL="0" indent="0">
              <a:buNone/>
            </a:pPr>
            <a:r>
              <a:rPr lang="en-NZ" dirty="0"/>
              <a:t>E</a:t>
            </a:r>
          </a:p>
          <a:p>
            <a:pPr marL="0" indent="0">
              <a:buNone/>
            </a:pPr>
            <a:r>
              <a:rPr lang="en-NZ" dirty="0"/>
              <a:t>S</a:t>
            </a:r>
          </a:p>
          <a:p>
            <a:pPr marL="0" indent="0">
              <a:buNone/>
            </a:pPr>
            <a:r>
              <a:rPr lang="en-NZ" dirty="0"/>
              <a:t>T</a:t>
            </a:r>
          </a:p>
          <a:p>
            <a:pPr marL="0" indent="0">
              <a:buNone/>
            </a:pPr>
            <a:r>
              <a:rPr lang="en-NZ" dirty="0"/>
              <a:t>E</a:t>
            </a:r>
          </a:p>
          <a:p>
            <a:pPr marL="0" indent="0">
              <a:buNone/>
            </a:pPr>
            <a:r>
              <a:rPr lang="en-NZ" dirty="0"/>
              <a:t>R</a:t>
            </a:r>
          </a:p>
          <a:p>
            <a:pPr marL="0" indent="0">
              <a:buNone/>
            </a:pPr>
            <a:r>
              <a:rPr lang="en-NZ" dirty="0"/>
              <a:t>D</a:t>
            </a:r>
          </a:p>
          <a:p>
            <a:pPr marL="0" indent="0">
              <a:buNone/>
            </a:pPr>
            <a:r>
              <a:rPr lang="en-NZ" dirty="0"/>
              <a:t>A</a:t>
            </a:r>
          </a:p>
          <a:p>
            <a:pPr marL="0" indent="0">
              <a:buNone/>
            </a:pPr>
            <a:r>
              <a:rPr lang="en-NZ" dirty="0"/>
              <a:t>Y</a:t>
            </a:r>
          </a:p>
        </p:txBody>
      </p:sp>
      <p:pic>
        <p:nvPicPr>
          <p:cNvPr id="5122" name="Picture 2" descr="Image result for presents">
            <a:extLst>
              <a:ext uri="{FF2B5EF4-FFF2-40B4-BE49-F238E27FC236}">
                <a16:creationId xmlns:a16="http://schemas.microsoft.com/office/drawing/2014/main" id="{782A5D6C-117B-4C97-BC39-A0BBC64BC9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891"/>
          <a:stretch/>
        </p:blipFill>
        <p:spPr bwMode="auto">
          <a:xfrm>
            <a:off x="4260574" y="3429000"/>
            <a:ext cx="4883426"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958409B-19D2-4819-89B0-5E90CEA16C51}"/>
              </a:ext>
            </a:extLst>
          </p:cNvPr>
          <p:cNvSpPr/>
          <p:nvPr/>
        </p:nvSpPr>
        <p:spPr>
          <a:xfrm>
            <a:off x="1212574" y="3963842"/>
            <a:ext cx="4572000" cy="258532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p>
            <a:r>
              <a:rPr lang="en-NZ" sz="2400" dirty="0">
                <a:solidFill>
                  <a:srgbClr val="000000"/>
                </a:solidFill>
                <a:latin typeface="Helvetica Neue"/>
              </a:rPr>
              <a:t>Romans 15:4—</a:t>
            </a:r>
            <a:r>
              <a:rPr lang="en-NZ" sz="2400" b="1" baseline="30000" dirty="0">
                <a:solidFill>
                  <a:srgbClr val="000000"/>
                </a:solidFill>
                <a:latin typeface="Arial" panose="020B0604020202020204" pitchFamily="34" charset="0"/>
              </a:rPr>
              <a:t>4 </a:t>
            </a:r>
            <a:r>
              <a:rPr lang="en-NZ" sz="2400" dirty="0">
                <a:solidFill>
                  <a:srgbClr val="000000"/>
                </a:solidFill>
                <a:latin typeface="Helvetica Neue"/>
              </a:rPr>
              <a:t>For whatever was written in earlier times was written for our instruction, so that through perseverance and the encouragement of the Scriptures we might have hope.</a:t>
            </a:r>
            <a:r>
              <a:rPr lang="en-NZ" dirty="0">
                <a:solidFill>
                  <a:srgbClr val="000000"/>
                </a:solidFill>
                <a:latin typeface="Helvetica Neue"/>
              </a:rPr>
              <a:t> (NASB95)</a:t>
            </a:r>
            <a:endParaRPr lang="en-NZ" b="0" i="0" dirty="0">
              <a:solidFill>
                <a:srgbClr val="000000"/>
              </a:solidFill>
              <a:effectLst/>
              <a:latin typeface="Helvetica Neue"/>
            </a:endParaRPr>
          </a:p>
        </p:txBody>
      </p:sp>
    </p:spTree>
    <p:extLst>
      <p:ext uri="{BB962C8B-B14F-4D97-AF65-F5344CB8AC3E}">
        <p14:creationId xmlns:p14="http://schemas.microsoft.com/office/powerpoint/2010/main" val="187858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B600E-EF31-43CD-8FAD-8A313EA63B3A}"/>
              </a:ext>
            </a:extLst>
          </p:cNvPr>
          <p:cNvSpPr>
            <a:spLocks noGrp="1"/>
          </p:cNvSpPr>
          <p:nvPr>
            <p:ph idx="1"/>
          </p:nvPr>
        </p:nvSpPr>
        <p:spPr>
          <a:xfrm>
            <a:off x="963680" y="583096"/>
            <a:ext cx="7551669" cy="5857461"/>
          </a:xfrm>
        </p:spPr>
        <p:txBody>
          <a:bodyPr>
            <a:normAutofit/>
          </a:bodyPr>
          <a:lstStyle/>
          <a:p>
            <a:pPr marL="514350" indent="-514350">
              <a:buFont typeface="+mj-lt"/>
              <a:buAutoNum type="arabicPeriod" startAt="2"/>
            </a:pPr>
            <a:r>
              <a:rPr lang="en-US" dirty="0"/>
              <a:t>Today</a:t>
            </a:r>
          </a:p>
          <a:p>
            <a:r>
              <a:rPr lang="en-US" b="1" dirty="0"/>
              <a:t>Every good deed is rewarded</a:t>
            </a:r>
          </a:p>
          <a:p>
            <a:pPr lvl="1"/>
            <a:r>
              <a:rPr lang="en-US" dirty="0"/>
              <a:t>Your past good deeds—the fruit of your service for the Lord—has ben couriered ahead.</a:t>
            </a:r>
          </a:p>
          <a:p>
            <a:pPr lvl="1"/>
            <a:r>
              <a:rPr lang="en-US" dirty="0"/>
              <a:t>Send some more!</a:t>
            </a:r>
          </a:p>
          <a:p>
            <a:pPr lvl="1"/>
            <a:r>
              <a:rPr lang="en-US" dirty="0"/>
              <a:t>Today is the day to ask, “How do I store up treasure in heaven?</a:t>
            </a:r>
          </a:p>
          <a:p>
            <a:pPr lvl="1"/>
            <a:r>
              <a:rPr lang="en-US" dirty="0"/>
              <a:t>What is this ‘Heavenly Treasure?’ </a:t>
            </a:r>
          </a:p>
          <a:p>
            <a:pPr lvl="2"/>
            <a:r>
              <a:rPr lang="en-US" sz="2400" dirty="0"/>
              <a:t>Everyday works of service done in the name of Jesus</a:t>
            </a:r>
          </a:p>
          <a:p>
            <a:pPr lvl="2"/>
            <a:r>
              <a:rPr lang="en-US" sz="2400" dirty="0"/>
              <a:t>Seeking the welfare of the lost and saved alike</a:t>
            </a:r>
          </a:p>
          <a:p>
            <a:pPr lvl="2"/>
            <a:r>
              <a:rPr lang="en-US" sz="2400" dirty="0"/>
              <a:t>The needs of the widow and orphan go on</a:t>
            </a:r>
          </a:p>
          <a:p>
            <a:pPr marL="914400" lvl="2" indent="0">
              <a:buNone/>
            </a:pPr>
            <a:endParaRPr lang="en-US" sz="2400" dirty="0"/>
          </a:p>
        </p:txBody>
      </p:sp>
      <p:sp>
        <p:nvSpPr>
          <p:cNvPr id="4" name="Content Placeholder 2">
            <a:extLst>
              <a:ext uri="{FF2B5EF4-FFF2-40B4-BE49-F238E27FC236}">
                <a16:creationId xmlns:a16="http://schemas.microsoft.com/office/drawing/2014/main" id="{725AF652-59F7-4D99-95F2-35C3F58B432D}"/>
              </a:ext>
            </a:extLst>
          </p:cNvPr>
          <p:cNvSpPr txBox="1">
            <a:spLocks/>
          </p:cNvSpPr>
          <p:nvPr/>
        </p:nvSpPr>
        <p:spPr>
          <a:xfrm>
            <a:off x="534564" y="2183296"/>
            <a:ext cx="429117" cy="249140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T</a:t>
            </a:r>
          </a:p>
          <a:p>
            <a:pPr marL="0" indent="0">
              <a:buNone/>
            </a:pPr>
            <a:r>
              <a:rPr lang="en-NZ" dirty="0"/>
              <a:t>O</a:t>
            </a:r>
          </a:p>
          <a:p>
            <a:pPr marL="0" indent="0">
              <a:buNone/>
            </a:pPr>
            <a:r>
              <a:rPr lang="en-NZ" dirty="0"/>
              <a:t>D</a:t>
            </a:r>
          </a:p>
          <a:p>
            <a:pPr marL="0" indent="0">
              <a:buNone/>
            </a:pPr>
            <a:r>
              <a:rPr lang="en-NZ" dirty="0"/>
              <a:t>A</a:t>
            </a:r>
          </a:p>
          <a:p>
            <a:pPr marL="0" indent="0">
              <a:buNone/>
            </a:pPr>
            <a:r>
              <a:rPr lang="en-NZ" dirty="0"/>
              <a:t>Y</a:t>
            </a:r>
          </a:p>
        </p:txBody>
      </p:sp>
      <p:sp>
        <p:nvSpPr>
          <p:cNvPr id="2" name="Rectangle 1">
            <a:extLst>
              <a:ext uri="{FF2B5EF4-FFF2-40B4-BE49-F238E27FC236}">
                <a16:creationId xmlns:a16="http://schemas.microsoft.com/office/drawing/2014/main" id="{1B6DEB31-2FE0-4EBE-804A-C77745ADE11A}"/>
              </a:ext>
            </a:extLst>
          </p:cNvPr>
          <p:cNvSpPr/>
          <p:nvPr/>
        </p:nvSpPr>
        <p:spPr>
          <a:xfrm>
            <a:off x="1126435" y="5288340"/>
            <a:ext cx="7388914" cy="156966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NZ" sz="2400" dirty="0">
                <a:solidFill>
                  <a:schemeClr val="tx1"/>
                </a:solidFill>
              </a:rPr>
              <a:t>James 1:27—Pure and undefiled religion in the sight of </a:t>
            </a:r>
            <a:r>
              <a:rPr lang="en-NZ" sz="2400" i="1" dirty="0">
                <a:solidFill>
                  <a:schemeClr val="tx1"/>
                </a:solidFill>
              </a:rPr>
              <a:t>our </a:t>
            </a:r>
            <a:r>
              <a:rPr lang="en-NZ" sz="2400" dirty="0">
                <a:solidFill>
                  <a:schemeClr val="tx1"/>
                </a:solidFill>
              </a:rPr>
              <a:t>God and Father is this: to visit orphans and widows in their distress, </a:t>
            </a:r>
            <a:r>
              <a:rPr lang="en-NZ" sz="2400" i="1" dirty="0">
                <a:solidFill>
                  <a:schemeClr val="tx1"/>
                </a:solidFill>
              </a:rPr>
              <a:t>and</a:t>
            </a:r>
            <a:r>
              <a:rPr lang="en-NZ" sz="2400" dirty="0">
                <a:solidFill>
                  <a:schemeClr val="tx1"/>
                </a:solidFill>
              </a:rPr>
              <a:t> to keep oneself unstained by the world. (NASB95)</a:t>
            </a:r>
          </a:p>
        </p:txBody>
      </p:sp>
    </p:spTree>
    <p:extLst>
      <p:ext uri="{BB962C8B-B14F-4D97-AF65-F5344CB8AC3E}">
        <p14:creationId xmlns:p14="http://schemas.microsoft.com/office/powerpoint/2010/main" val="124357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D22E-2A0E-4709-819B-E6397832652C}"/>
              </a:ext>
            </a:extLst>
          </p:cNvPr>
          <p:cNvSpPr>
            <a:spLocks noGrp="1"/>
          </p:cNvSpPr>
          <p:nvPr>
            <p:ph type="ctrTitle"/>
          </p:nvPr>
        </p:nvSpPr>
        <p:spPr/>
        <p:txBody>
          <a:bodyPr>
            <a:normAutofit/>
          </a:bodyPr>
          <a:lstStyle/>
          <a:p>
            <a:r>
              <a:rPr lang="en-NZ" dirty="0"/>
              <a:t>Yesterday, Today and Beyond…</a:t>
            </a:r>
          </a:p>
        </p:txBody>
      </p:sp>
    </p:spTree>
    <p:extLst>
      <p:ext uri="{BB962C8B-B14F-4D97-AF65-F5344CB8AC3E}">
        <p14:creationId xmlns:p14="http://schemas.microsoft.com/office/powerpoint/2010/main" val="264724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87D52-A20B-42D9-ADFF-76DD84F92CD5}"/>
              </a:ext>
            </a:extLst>
          </p:cNvPr>
          <p:cNvSpPr>
            <a:spLocks noGrp="1"/>
          </p:cNvSpPr>
          <p:nvPr>
            <p:ph idx="1"/>
          </p:nvPr>
        </p:nvSpPr>
        <p:spPr>
          <a:xfrm>
            <a:off x="963680" y="649356"/>
            <a:ext cx="7551669" cy="1533939"/>
          </a:xfrm>
        </p:spPr>
        <p:txBody>
          <a:bodyPr>
            <a:normAutofit/>
          </a:bodyPr>
          <a:lstStyle/>
          <a:p>
            <a:pPr marL="514350" indent="-514350">
              <a:buFont typeface="+mj-lt"/>
              <a:buAutoNum type="arabicPeriod" startAt="2"/>
            </a:pPr>
            <a:r>
              <a:rPr lang="en-NZ" dirty="0"/>
              <a:t>Today </a:t>
            </a:r>
          </a:p>
          <a:p>
            <a:pPr lvl="1"/>
            <a:r>
              <a:rPr lang="en-NZ" b="1" dirty="0"/>
              <a:t>Is welcomed and used for the opportunity it is—to impact lives for Jesus:</a:t>
            </a:r>
          </a:p>
        </p:txBody>
      </p:sp>
      <p:sp>
        <p:nvSpPr>
          <p:cNvPr id="6" name="Content Placeholder 2">
            <a:extLst>
              <a:ext uri="{FF2B5EF4-FFF2-40B4-BE49-F238E27FC236}">
                <a16:creationId xmlns:a16="http://schemas.microsoft.com/office/drawing/2014/main" id="{9BC4DABA-3AD4-4A21-9155-D3D0E7E84353}"/>
              </a:ext>
            </a:extLst>
          </p:cNvPr>
          <p:cNvSpPr txBox="1">
            <a:spLocks/>
          </p:cNvSpPr>
          <p:nvPr/>
        </p:nvSpPr>
        <p:spPr>
          <a:xfrm>
            <a:off x="534564" y="2183296"/>
            <a:ext cx="429117" cy="249140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T</a:t>
            </a:r>
          </a:p>
          <a:p>
            <a:pPr marL="0" indent="0">
              <a:buNone/>
            </a:pPr>
            <a:r>
              <a:rPr lang="en-NZ" dirty="0"/>
              <a:t>O</a:t>
            </a:r>
          </a:p>
          <a:p>
            <a:pPr marL="0" indent="0">
              <a:buNone/>
            </a:pPr>
            <a:r>
              <a:rPr lang="en-NZ" dirty="0"/>
              <a:t>D</a:t>
            </a:r>
          </a:p>
          <a:p>
            <a:pPr marL="0" indent="0">
              <a:buNone/>
            </a:pPr>
            <a:r>
              <a:rPr lang="en-NZ" dirty="0"/>
              <a:t>A</a:t>
            </a:r>
          </a:p>
          <a:p>
            <a:pPr marL="0" indent="0">
              <a:buNone/>
            </a:pPr>
            <a:r>
              <a:rPr lang="en-NZ" dirty="0"/>
              <a:t>Y</a:t>
            </a:r>
          </a:p>
        </p:txBody>
      </p:sp>
      <p:sp>
        <p:nvSpPr>
          <p:cNvPr id="5" name="Rectangle 4">
            <a:extLst>
              <a:ext uri="{FF2B5EF4-FFF2-40B4-BE49-F238E27FC236}">
                <a16:creationId xmlns:a16="http://schemas.microsoft.com/office/drawing/2014/main" id="{AD3C9605-077B-4625-9234-4BC6E52A374F}"/>
              </a:ext>
            </a:extLst>
          </p:cNvPr>
          <p:cNvSpPr/>
          <p:nvPr/>
        </p:nvSpPr>
        <p:spPr>
          <a:xfrm>
            <a:off x="1392799" y="2350461"/>
            <a:ext cx="7216637" cy="2677656"/>
          </a:xfrm>
          <a:prstGeom prst="rect">
            <a:avLst/>
          </a:prstGeom>
        </p:spPr>
        <p:txBody>
          <a:bodyPr wrap="square">
            <a:spAutoFit/>
          </a:bodyPr>
          <a:lstStyle/>
          <a:p>
            <a:r>
              <a:rPr lang="en-NZ" sz="2400" dirty="0">
                <a:solidFill>
                  <a:srgbClr val="1D2129"/>
                </a:solidFill>
                <a:latin typeface="Helvetica" panose="020B0604020202020204" pitchFamily="34" charset="0"/>
              </a:rPr>
              <a:t>As a Christian, you are called upon to </a:t>
            </a:r>
          </a:p>
          <a:p>
            <a:r>
              <a:rPr lang="en-NZ" sz="2400" b="1" dirty="0">
                <a:solidFill>
                  <a:srgbClr val="1D2129"/>
                </a:solidFill>
                <a:latin typeface="Helvetica" panose="020B0604020202020204" pitchFamily="34" charset="0"/>
              </a:rPr>
              <a:t>factually inform the misinformed</a:t>
            </a:r>
            <a:r>
              <a:rPr lang="en-NZ" sz="2400" dirty="0">
                <a:solidFill>
                  <a:srgbClr val="1D2129"/>
                </a:solidFill>
                <a:latin typeface="Helvetica" panose="020B0604020202020204" pitchFamily="34" charset="0"/>
              </a:rPr>
              <a:t>.</a:t>
            </a:r>
          </a:p>
          <a:p>
            <a:pPr marL="342900" indent="-342900">
              <a:buFont typeface="Arial" panose="020B0604020202020204" pitchFamily="34" charset="0"/>
              <a:buChar char="•"/>
            </a:pPr>
            <a:r>
              <a:rPr lang="en-NZ" sz="2400" dirty="0">
                <a:solidFill>
                  <a:srgbClr val="1D2129"/>
                </a:solidFill>
                <a:latin typeface="Helvetica" panose="020B0604020202020204" pitchFamily="34" charset="0"/>
              </a:rPr>
              <a:t>Not everybody is receptive.</a:t>
            </a:r>
          </a:p>
          <a:p>
            <a:pPr marL="342900" indent="-342900">
              <a:buFont typeface="Arial" panose="020B0604020202020204" pitchFamily="34" charset="0"/>
              <a:buChar char="•"/>
            </a:pPr>
            <a:r>
              <a:rPr lang="en-NZ" sz="2400" dirty="0">
                <a:solidFill>
                  <a:srgbClr val="1D2129"/>
                </a:solidFill>
                <a:latin typeface="Helvetica" panose="020B0604020202020204" pitchFamily="34" charset="0"/>
              </a:rPr>
              <a:t>Perspective clouds the truth.</a:t>
            </a:r>
          </a:p>
          <a:p>
            <a:pPr marL="342900" indent="-342900">
              <a:buFont typeface="Arial" panose="020B0604020202020204" pitchFamily="34" charset="0"/>
              <a:buChar char="•"/>
            </a:pPr>
            <a:r>
              <a:rPr lang="en-NZ" sz="2400" dirty="0">
                <a:solidFill>
                  <a:srgbClr val="1D2129"/>
                </a:solidFill>
                <a:latin typeface="Helvetica" panose="020B0604020202020204" pitchFamily="34" charset="0"/>
              </a:rPr>
              <a:t>This can be no fun.</a:t>
            </a:r>
          </a:p>
          <a:p>
            <a:pPr marL="342900" indent="-342900">
              <a:buFont typeface="Arial" panose="020B0604020202020204" pitchFamily="34" charset="0"/>
              <a:buChar char="•"/>
            </a:pPr>
            <a:r>
              <a:rPr lang="en-NZ" sz="2400" dirty="0">
                <a:solidFill>
                  <a:srgbClr val="1D2129"/>
                </a:solidFill>
                <a:latin typeface="Helvetica" panose="020B0604020202020204" pitchFamily="34" charset="0"/>
              </a:rPr>
              <a:t>However, it must be done! </a:t>
            </a:r>
          </a:p>
          <a:p>
            <a:pPr marL="342900" indent="-342900">
              <a:buFont typeface="Arial" panose="020B0604020202020204" pitchFamily="34" charset="0"/>
              <a:buChar char="•"/>
            </a:pPr>
            <a:r>
              <a:rPr lang="en-NZ" sz="2400" dirty="0">
                <a:solidFill>
                  <a:srgbClr val="1D2129"/>
                </a:solidFill>
                <a:latin typeface="Helvetica" panose="020B0604020202020204" pitchFamily="34" charset="0"/>
              </a:rPr>
              <a:t>But how…?</a:t>
            </a:r>
            <a:endParaRPr lang="en-NZ" sz="2400" dirty="0"/>
          </a:p>
        </p:txBody>
      </p:sp>
    </p:spTree>
    <p:extLst>
      <p:ext uri="{BB962C8B-B14F-4D97-AF65-F5344CB8AC3E}">
        <p14:creationId xmlns:p14="http://schemas.microsoft.com/office/powerpoint/2010/main" val="382278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87D52-A20B-42D9-ADFF-76DD84F92CD5}"/>
              </a:ext>
            </a:extLst>
          </p:cNvPr>
          <p:cNvSpPr>
            <a:spLocks noGrp="1"/>
          </p:cNvSpPr>
          <p:nvPr>
            <p:ph idx="1"/>
          </p:nvPr>
        </p:nvSpPr>
        <p:spPr>
          <a:xfrm>
            <a:off x="628650" y="649357"/>
            <a:ext cx="7886700" cy="940904"/>
          </a:xfrm>
        </p:spPr>
        <p:txBody>
          <a:bodyPr/>
          <a:lstStyle/>
          <a:p>
            <a:pPr marL="514350" indent="-514350">
              <a:buFont typeface="+mj-lt"/>
              <a:buAutoNum type="arabicPeriod" startAt="2"/>
            </a:pPr>
            <a:r>
              <a:rPr lang="en-NZ" b="1" dirty="0"/>
              <a:t>Today is welcomed and used for the opportunity it is—to impact lives for Jesus:</a:t>
            </a:r>
          </a:p>
        </p:txBody>
      </p:sp>
      <p:pic>
        <p:nvPicPr>
          <p:cNvPr id="1026" name="Picture 2" descr="Image result for Colossians 4:5-6">
            <a:extLst>
              <a:ext uri="{FF2B5EF4-FFF2-40B4-BE49-F238E27FC236}">
                <a16:creationId xmlns:a16="http://schemas.microsoft.com/office/drawing/2014/main" id="{759575C9-A4C2-4038-82F8-352C78577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781"/>
          <a:stretch/>
        </p:blipFill>
        <p:spPr bwMode="auto">
          <a:xfrm>
            <a:off x="1065971" y="1712171"/>
            <a:ext cx="7216637" cy="27564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9FECC6-8D23-4D84-92BD-68CC523880A3}"/>
              </a:ext>
            </a:extLst>
          </p:cNvPr>
          <p:cNvSpPr/>
          <p:nvPr/>
        </p:nvSpPr>
        <p:spPr>
          <a:xfrm>
            <a:off x="1065971" y="4468623"/>
            <a:ext cx="7216637"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NZ" sz="2400" dirty="0"/>
              <a:t>Colossians 4:5-6—</a:t>
            </a:r>
            <a:r>
              <a:rPr lang="en-NZ" sz="2400" b="1" baseline="30000" dirty="0"/>
              <a:t>5</a:t>
            </a:r>
            <a:r>
              <a:rPr lang="en-NZ" sz="2400" dirty="0"/>
              <a:t>Conduct yourselves with wisdom toward outsiders, making the most of the opportunity.  </a:t>
            </a:r>
            <a:r>
              <a:rPr lang="en-NZ" sz="2400" b="1" baseline="30000" dirty="0"/>
              <a:t>6</a:t>
            </a:r>
            <a:r>
              <a:rPr lang="en-NZ" sz="2400" dirty="0"/>
              <a:t>Let your speech always be with grace, </a:t>
            </a:r>
            <a:r>
              <a:rPr lang="en-NZ" sz="2400" i="1" dirty="0"/>
              <a:t>as though </a:t>
            </a:r>
            <a:r>
              <a:rPr lang="en-NZ" sz="2400" dirty="0"/>
              <a:t>seasoned with salt, so that you will know how you should respond to each person. </a:t>
            </a:r>
            <a:r>
              <a:rPr lang="en-NZ" sz="1200" dirty="0"/>
              <a:t>(NASB95)</a:t>
            </a:r>
          </a:p>
        </p:txBody>
      </p:sp>
      <p:sp>
        <p:nvSpPr>
          <p:cNvPr id="6" name="Content Placeholder 2">
            <a:extLst>
              <a:ext uri="{FF2B5EF4-FFF2-40B4-BE49-F238E27FC236}">
                <a16:creationId xmlns:a16="http://schemas.microsoft.com/office/drawing/2014/main" id="{9BC4DABA-3AD4-4A21-9155-D3D0E7E84353}"/>
              </a:ext>
            </a:extLst>
          </p:cNvPr>
          <p:cNvSpPr txBox="1">
            <a:spLocks/>
          </p:cNvSpPr>
          <p:nvPr/>
        </p:nvSpPr>
        <p:spPr>
          <a:xfrm>
            <a:off x="534564" y="2183296"/>
            <a:ext cx="429117" cy="249140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T</a:t>
            </a:r>
          </a:p>
          <a:p>
            <a:pPr marL="0" indent="0">
              <a:buNone/>
            </a:pPr>
            <a:r>
              <a:rPr lang="en-NZ" dirty="0"/>
              <a:t>O</a:t>
            </a:r>
          </a:p>
          <a:p>
            <a:pPr marL="0" indent="0">
              <a:buNone/>
            </a:pPr>
            <a:r>
              <a:rPr lang="en-NZ" dirty="0"/>
              <a:t>D</a:t>
            </a:r>
          </a:p>
          <a:p>
            <a:pPr marL="0" indent="0">
              <a:buNone/>
            </a:pPr>
            <a:r>
              <a:rPr lang="en-NZ" dirty="0"/>
              <a:t>A</a:t>
            </a:r>
          </a:p>
          <a:p>
            <a:pPr marL="0" indent="0">
              <a:buNone/>
            </a:pPr>
            <a:r>
              <a:rPr lang="en-NZ" dirty="0"/>
              <a:t>Y</a:t>
            </a:r>
          </a:p>
        </p:txBody>
      </p:sp>
    </p:spTree>
    <p:extLst>
      <p:ext uri="{BB962C8B-B14F-4D97-AF65-F5344CB8AC3E}">
        <p14:creationId xmlns:p14="http://schemas.microsoft.com/office/powerpoint/2010/main" val="251278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87D52-A20B-42D9-ADFF-76DD84F92CD5}"/>
              </a:ext>
            </a:extLst>
          </p:cNvPr>
          <p:cNvSpPr>
            <a:spLocks noGrp="1"/>
          </p:cNvSpPr>
          <p:nvPr>
            <p:ph idx="1"/>
          </p:nvPr>
        </p:nvSpPr>
        <p:spPr>
          <a:xfrm>
            <a:off x="869596" y="649357"/>
            <a:ext cx="7645754" cy="940904"/>
          </a:xfrm>
        </p:spPr>
        <p:txBody>
          <a:bodyPr/>
          <a:lstStyle/>
          <a:p>
            <a:pPr marL="514350" indent="-514350">
              <a:buFont typeface="+mj-lt"/>
              <a:buAutoNum type="arabicPeriod" startAt="2"/>
            </a:pPr>
            <a:r>
              <a:rPr lang="en-NZ" b="1" dirty="0"/>
              <a:t>Today is welcomed and used for the opportunity it is—to impact lives for Jesus:</a:t>
            </a:r>
          </a:p>
        </p:txBody>
      </p:sp>
      <p:sp>
        <p:nvSpPr>
          <p:cNvPr id="4" name="Rectangle 3">
            <a:extLst>
              <a:ext uri="{FF2B5EF4-FFF2-40B4-BE49-F238E27FC236}">
                <a16:creationId xmlns:a16="http://schemas.microsoft.com/office/drawing/2014/main" id="{8F9FECC6-8D23-4D84-92BD-68CC523880A3}"/>
              </a:ext>
            </a:extLst>
          </p:cNvPr>
          <p:cNvSpPr/>
          <p:nvPr/>
        </p:nvSpPr>
        <p:spPr>
          <a:xfrm>
            <a:off x="1057767" y="5409527"/>
            <a:ext cx="7216637"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NZ" sz="2400" dirty="0"/>
              <a:t>Galatians 6:10—So then, while we have opportunity, let us do good to all people, and especially to those who are of the household of the faith. </a:t>
            </a:r>
            <a:r>
              <a:rPr lang="en-NZ" sz="1200" dirty="0"/>
              <a:t>(NASB95)</a:t>
            </a:r>
          </a:p>
        </p:txBody>
      </p:sp>
      <p:pic>
        <p:nvPicPr>
          <p:cNvPr id="2050" name="Picture 2" descr="Image result for Galatians 6:10">
            <a:extLst>
              <a:ext uri="{FF2B5EF4-FFF2-40B4-BE49-F238E27FC236}">
                <a16:creationId xmlns:a16="http://schemas.microsoft.com/office/drawing/2014/main" id="{4C28DC18-2AEF-474C-BB54-2EC13FE1B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08" b="17338"/>
          <a:stretch/>
        </p:blipFill>
        <p:spPr bwMode="auto">
          <a:xfrm>
            <a:off x="1057767" y="1542087"/>
            <a:ext cx="7216637" cy="386744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1B08147-3AB2-4D61-BD71-824CAC8345CA}"/>
              </a:ext>
            </a:extLst>
          </p:cNvPr>
          <p:cNvSpPr txBox="1">
            <a:spLocks/>
          </p:cNvSpPr>
          <p:nvPr/>
        </p:nvSpPr>
        <p:spPr>
          <a:xfrm>
            <a:off x="534564" y="2183296"/>
            <a:ext cx="429117" cy="249140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T</a:t>
            </a:r>
          </a:p>
          <a:p>
            <a:pPr marL="0" indent="0">
              <a:buNone/>
            </a:pPr>
            <a:r>
              <a:rPr lang="en-NZ" dirty="0"/>
              <a:t>O</a:t>
            </a:r>
          </a:p>
          <a:p>
            <a:pPr marL="0" indent="0">
              <a:buNone/>
            </a:pPr>
            <a:r>
              <a:rPr lang="en-NZ" dirty="0"/>
              <a:t>D</a:t>
            </a:r>
          </a:p>
          <a:p>
            <a:pPr marL="0" indent="0">
              <a:buNone/>
            </a:pPr>
            <a:r>
              <a:rPr lang="en-NZ" dirty="0"/>
              <a:t>A</a:t>
            </a:r>
          </a:p>
          <a:p>
            <a:pPr marL="0" indent="0">
              <a:buNone/>
            </a:pPr>
            <a:r>
              <a:rPr lang="en-NZ" dirty="0"/>
              <a:t>Y</a:t>
            </a:r>
          </a:p>
        </p:txBody>
      </p:sp>
    </p:spTree>
    <p:extLst>
      <p:ext uri="{BB962C8B-B14F-4D97-AF65-F5344CB8AC3E}">
        <p14:creationId xmlns:p14="http://schemas.microsoft.com/office/powerpoint/2010/main" val="233203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87D52-A20B-42D9-ADFF-76DD84F92CD5}"/>
              </a:ext>
            </a:extLst>
          </p:cNvPr>
          <p:cNvSpPr>
            <a:spLocks noGrp="1"/>
          </p:cNvSpPr>
          <p:nvPr>
            <p:ph idx="1"/>
          </p:nvPr>
        </p:nvSpPr>
        <p:spPr>
          <a:xfrm>
            <a:off x="869596" y="649357"/>
            <a:ext cx="7645754" cy="940904"/>
          </a:xfrm>
        </p:spPr>
        <p:txBody>
          <a:bodyPr/>
          <a:lstStyle/>
          <a:p>
            <a:pPr marL="514350" indent="-514350">
              <a:buFont typeface="+mj-lt"/>
              <a:buAutoNum type="arabicPeriod" startAt="2"/>
            </a:pPr>
            <a:r>
              <a:rPr lang="en-NZ" b="1" dirty="0"/>
              <a:t>Today is welcomed and used for the opportunity it is—to impact lives for Jesus:</a:t>
            </a:r>
          </a:p>
        </p:txBody>
      </p:sp>
      <p:sp>
        <p:nvSpPr>
          <p:cNvPr id="4" name="Rectangle 3">
            <a:extLst>
              <a:ext uri="{FF2B5EF4-FFF2-40B4-BE49-F238E27FC236}">
                <a16:creationId xmlns:a16="http://schemas.microsoft.com/office/drawing/2014/main" id="{8F9FECC6-8D23-4D84-92BD-68CC523880A3}"/>
              </a:ext>
            </a:extLst>
          </p:cNvPr>
          <p:cNvSpPr/>
          <p:nvPr/>
        </p:nvSpPr>
        <p:spPr>
          <a:xfrm>
            <a:off x="4692473" y="1960659"/>
            <a:ext cx="3919222" cy="452431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NZ" sz="2400" dirty="0"/>
              <a:t>Ephesians 4:26-28—</a:t>
            </a:r>
            <a:r>
              <a:rPr lang="en-NZ" sz="2400" b="1" baseline="30000" dirty="0"/>
              <a:t>26 </a:t>
            </a:r>
            <a:r>
              <a:rPr lang="en-NZ" sz="2400" cap="small" dirty="0"/>
              <a:t>Be angry, and</a:t>
            </a:r>
            <a:r>
              <a:rPr lang="en-NZ" sz="2400" dirty="0"/>
              <a:t> </a:t>
            </a:r>
            <a:r>
              <a:rPr lang="en-NZ" sz="2400" i="1" dirty="0"/>
              <a:t>yet</a:t>
            </a:r>
            <a:r>
              <a:rPr lang="en-NZ" sz="2400" dirty="0"/>
              <a:t> </a:t>
            </a:r>
            <a:r>
              <a:rPr lang="en-NZ" sz="2400" cap="small" dirty="0"/>
              <a:t>do not sin</a:t>
            </a:r>
            <a:r>
              <a:rPr lang="en-NZ" sz="2400" dirty="0"/>
              <a:t>; do not let the sun go down on your anger, </a:t>
            </a:r>
            <a:r>
              <a:rPr lang="en-NZ" sz="2400" b="1" baseline="30000" dirty="0"/>
              <a:t>27</a:t>
            </a:r>
            <a:r>
              <a:rPr lang="en-NZ" sz="2400" dirty="0"/>
              <a:t>and do not give the devil an opportunity. </a:t>
            </a:r>
          </a:p>
          <a:p>
            <a:r>
              <a:rPr lang="en-NZ" sz="2400" b="1" baseline="30000" dirty="0"/>
              <a:t>28</a:t>
            </a:r>
            <a:r>
              <a:rPr lang="en-NZ" sz="2400" dirty="0"/>
              <a:t>He who steals must steal no longer; but rather he must labour, performing with his own hands what is good, so that he will have </a:t>
            </a:r>
            <a:r>
              <a:rPr lang="en-NZ" sz="2400" i="1" dirty="0"/>
              <a:t>something </a:t>
            </a:r>
            <a:r>
              <a:rPr lang="en-NZ" sz="2400" dirty="0"/>
              <a:t>to share with one who has need. </a:t>
            </a:r>
            <a:r>
              <a:rPr lang="en-NZ" sz="1200" dirty="0"/>
              <a:t>(NASB95)</a:t>
            </a:r>
          </a:p>
        </p:txBody>
      </p:sp>
      <p:sp>
        <p:nvSpPr>
          <p:cNvPr id="6" name="Content Placeholder 2">
            <a:extLst>
              <a:ext uri="{FF2B5EF4-FFF2-40B4-BE49-F238E27FC236}">
                <a16:creationId xmlns:a16="http://schemas.microsoft.com/office/drawing/2014/main" id="{D1B08147-3AB2-4D61-BD71-824CAC8345CA}"/>
              </a:ext>
            </a:extLst>
          </p:cNvPr>
          <p:cNvSpPr txBox="1">
            <a:spLocks/>
          </p:cNvSpPr>
          <p:nvPr/>
        </p:nvSpPr>
        <p:spPr>
          <a:xfrm>
            <a:off x="534564" y="2183296"/>
            <a:ext cx="429117" cy="249140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T</a:t>
            </a:r>
          </a:p>
          <a:p>
            <a:pPr marL="0" indent="0">
              <a:buNone/>
            </a:pPr>
            <a:r>
              <a:rPr lang="en-NZ" dirty="0"/>
              <a:t>O</a:t>
            </a:r>
          </a:p>
          <a:p>
            <a:pPr marL="0" indent="0">
              <a:buNone/>
            </a:pPr>
            <a:r>
              <a:rPr lang="en-NZ" dirty="0"/>
              <a:t>D</a:t>
            </a:r>
          </a:p>
          <a:p>
            <a:pPr marL="0" indent="0">
              <a:buNone/>
            </a:pPr>
            <a:r>
              <a:rPr lang="en-NZ" dirty="0"/>
              <a:t>A</a:t>
            </a:r>
          </a:p>
          <a:p>
            <a:pPr marL="0" indent="0">
              <a:buNone/>
            </a:pPr>
            <a:r>
              <a:rPr lang="en-NZ" dirty="0"/>
              <a:t>Y</a:t>
            </a:r>
          </a:p>
        </p:txBody>
      </p:sp>
      <p:pic>
        <p:nvPicPr>
          <p:cNvPr id="3074" name="Picture 2" descr="Image result for Ephesians 4:26">
            <a:extLst>
              <a:ext uri="{FF2B5EF4-FFF2-40B4-BE49-F238E27FC236}">
                <a16:creationId xmlns:a16="http://schemas.microsoft.com/office/drawing/2014/main" id="{C7DDA135-4B28-4285-AD14-66B7A74C6B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256"/>
          <a:stretch/>
        </p:blipFill>
        <p:spPr bwMode="auto">
          <a:xfrm>
            <a:off x="1119133" y="2183296"/>
            <a:ext cx="3417888" cy="249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9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B600E-EF31-43CD-8FAD-8A313EA63B3A}"/>
              </a:ext>
            </a:extLst>
          </p:cNvPr>
          <p:cNvSpPr>
            <a:spLocks noGrp="1"/>
          </p:cNvSpPr>
          <p:nvPr>
            <p:ph idx="1"/>
          </p:nvPr>
        </p:nvSpPr>
        <p:spPr>
          <a:xfrm>
            <a:off x="628650" y="583097"/>
            <a:ext cx="8051524" cy="2845902"/>
          </a:xfrm>
        </p:spPr>
        <p:txBody>
          <a:bodyPr>
            <a:normAutofit/>
          </a:bodyPr>
          <a:lstStyle/>
          <a:p>
            <a:pPr marL="514350" indent="-514350">
              <a:buFont typeface="+mj-lt"/>
              <a:buAutoNum type="arabicPeriod" startAt="3"/>
            </a:pPr>
            <a:r>
              <a:rPr lang="en-US" sz="2400" dirty="0"/>
              <a:t>Beyond</a:t>
            </a:r>
          </a:p>
          <a:p>
            <a:pPr lvl="1"/>
            <a:r>
              <a:rPr lang="en-US" dirty="0"/>
              <a:t>God promises that he will always be with us…but that promise does not include a guarantee of a tomorrow on this earth.</a:t>
            </a:r>
          </a:p>
          <a:p>
            <a:pPr lvl="1"/>
            <a:r>
              <a:rPr lang="en-US" dirty="0"/>
              <a:t>From this minute on, we preface every plan to act with, “If the Lord wills.” </a:t>
            </a:r>
            <a:r>
              <a:rPr lang="en-US" b="1" dirty="0"/>
              <a:t>James 4:15—</a:t>
            </a:r>
            <a:endParaRPr lang="en-US" dirty="0"/>
          </a:p>
        </p:txBody>
      </p:sp>
      <p:pic>
        <p:nvPicPr>
          <p:cNvPr id="1026" name="Picture 2" descr="Image result for James 4:15">
            <a:extLst>
              <a:ext uri="{FF2B5EF4-FFF2-40B4-BE49-F238E27FC236}">
                <a16:creationId xmlns:a16="http://schemas.microsoft.com/office/drawing/2014/main" id="{0FFE2789-4B30-488A-A60B-2AA391A7E4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8881"/>
          <a:stretch/>
        </p:blipFill>
        <p:spPr bwMode="auto">
          <a:xfrm>
            <a:off x="918048" y="3428999"/>
            <a:ext cx="7472728" cy="317009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3B6FFCE-BA3A-4834-8209-FC161D6D8AF1}"/>
              </a:ext>
            </a:extLst>
          </p:cNvPr>
          <p:cNvSpPr txBox="1">
            <a:spLocks/>
          </p:cNvSpPr>
          <p:nvPr/>
        </p:nvSpPr>
        <p:spPr>
          <a:xfrm>
            <a:off x="414091" y="1951382"/>
            <a:ext cx="429117" cy="2955235"/>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B</a:t>
            </a:r>
          </a:p>
          <a:p>
            <a:pPr marL="0" indent="0">
              <a:buNone/>
            </a:pPr>
            <a:r>
              <a:rPr lang="en-NZ" dirty="0"/>
              <a:t>E</a:t>
            </a:r>
          </a:p>
          <a:p>
            <a:pPr marL="0" indent="0">
              <a:buNone/>
            </a:pPr>
            <a:r>
              <a:rPr lang="en-NZ" dirty="0"/>
              <a:t>Y</a:t>
            </a:r>
          </a:p>
          <a:p>
            <a:pPr marL="0" indent="0">
              <a:buNone/>
            </a:pPr>
            <a:r>
              <a:rPr lang="en-NZ" dirty="0"/>
              <a:t>O</a:t>
            </a:r>
          </a:p>
          <a:p>
            <a:pPr marL="0" indent="0">
              <a:buNone/>
            </a:pPr>
            <a:r>
              <a:rPr lang="en-NZ" dirty="0"/>
              <a:t>N</a:t>
            </a:r>
          </a:p>
          <a:p>
            <a:pPr marL="0" indent="0">
              <a:buNone/>
            </a:pPr>
            <a:r>
              <a:rPr lang="en-NZ" dirty="0"/>
              <a:t>D</a:t>
            </a:r>
          </a:p>
          <a:p>
            <a:pPr marL="0" indent="0">
              <a:buNone/>
            </a:pPr>
            <a:endParaRPr lang="en-NZ" dirty="0"/>
          </a:p>
        </p:txBody>
      </p:sp>
    </p:spTree>
    <p:extLst>
      <p:ext uri="{BB962C8B-B14F-4D97-AF65-F5344CB8AC3E}">
        <p14:creationId xmlns:p14="http://schemas.microsoft.com/office/powerpoint/2010/main" val="398115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B600E-EF31-43CD-8FAD-8A313EA63B3A}"/>
              </a:ext>
            </a:extLst>
          </p:cNvPr>
          <p:cNvSpPr>
            <a:spLocks noGrp="1"/>
          </p:cNvSpPr>
          <p:nvPr>
            <p:ph idx="1"/>
          </p:nvPr>
        </p:nvSpPr>
        <p:spPr>
          <a:xfrm>
            <a:off x="628650" y="583097"/>
            <a:ext cx="8051524" cy="2845902"/>
          </a:xfrm>
        </p:spPr>
        <p:txBody>
          <a:bodyPr>
            <a:normAutofit/>
          </a:bodyPr>
          <a:lstStyle/>
          <a:p>
            <a:pPr marL="514350" indent="-514350">
              <a:buFont typeface="+mj-lt"/>
              <a:buAutoNum type="arabicPeriod" startAt="3"/>
            </a:pPr>
            <a:r>
              <a:rPr lang="en-US" sz="2400" dirty="0"/>
              <a:t>Beyond</a:t>
            </a:r>
          </a:p>
          <a:p>
            <a:pPr lvl="1"/>
            <a:r>
              <a:rPr lang="en-US" dirty="0"/>
              <a:t>Jesus planned in eternity, carried out our salvation in time and space, and is working presently from the father’s side and through the Holy Spirit to bring us to heaven</a:t>
            </a:r>
          </a:p>
          <a:p>
            <a:pPr lvl="1"/>
            <a:r>
              <a:rPr lang="en-US" dirty="0"/>
              <a:t>The future is to be planned and anticipated</a:t>
            </a:r>
          </a:p>
          <a:p>
            <a:pPr lvl="1"/>
            <a:r>
              <a:rPr lang="en-US" dirty="0"/>
              <a:t>Paul planned to evangelize in Spain</a:t>
            </a:r>
          </a:p>
        </p:txBody>
      </p:sp>
      <p:sp>
        <p:nvSpPr>
          <p:cNvPr id="4" name="Content Placeholder 2">
            <a:extLst>
              <a:ext uri="{FF2B5EF4-FFF2-40B4-BE49-F238E27FC236}">
                <a16:creationId xmlns:a16="http://schemas.microsoft.com/office/drawing/2014/main" id="{03B6FFCE-BA3A-4834-8209-FC161D6D8AF1}"/>
              </a:ext>
            </a:extLst>
          </p:cNvPr>
          <p:cNvSpPr txBox="1">
            <a:spLocks/>
          </p:cNvSpPr>
          <p:nvPr/>
        </p:nvSpPr>
        <p:spPr>
          <a:xfrm>
            <a:off x="414091" y="1951382"/>
            <a:ext cx="429117" cy="2955235"/>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B</a:t>
            </a:r>
          </a:p>
          <a:p>
            <a:pPr marL="0" indent="0">
              <a:buNone/>
            </a:pPr>
            <a:r>
              <a:rPr lang="en-NZ" dirty="0"/>
              <a:t>E</a:t>
            </a:r>
          </a:p>
          <a:p>
            <a:pPr marL="0" indent="0">
              <a:buNone/>
            </a:pPr>
            <a:r>
              <a:rPr lang="en-NZ" dirty="0"/>
              <a:t>Y</a:t>
            </a:r>
          </a:p>
          <a:p>
            <a:pPr marL="0" indent="0">
              <a:buNone/>
            </a:pPr>
            <a:r>
              <a:rPr lang="en-NZ" dirty="0"/>
              <a:t>O</a:t>
            </a:r>
          </a:p>
          <a:p>
            <a:pPr marL="0" indent="0">
              <a:buNone/>
            </a:pPr>
            <a:r>
              <a:rPr lang="en-NZ" dirty="0"/>
              <a:t>N</a:t>
            </a:r>
          </a:p>
          <a:p>
            <a:pPr marL="0" indent="0">
              <a:buNone/>
            </a:pPr>
            <a:r>
              <a:rPr lang="en-NZ" dirty="0"/>
              <a:t>D</a:t>
            </a:r>
          </a:p>
          <a:p>
            <a:pPr marL="0" indent="0">
              <a:buNone/>
            </a:pPr>
            <a:endParaRPr lang="en-NZ" dirty="0"/>
          </a:p>
        </p:txBody>
      </p:sp>
      <p:pic>
        <p:nvPicPr>
          <p:cNvPr id="8194" name="Picture 2" descr="Image result for Apostle Paul traveling to spain">
            <a:extLst>
              <a:ext uri="{FF2B5EF4-FFF2-40B4-BE49-F238E27FC236}">
                <a16:creationId xmlns:a16="http://schemas.microsoft.com/office/drawing/2014/main" id="{9C0C37CB-1524-449A-9F41-3B3A3A899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280" y="3319668"/>
            <a:ext cx="4952620" cy="29552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4A29C18-EFF9-4444-B3B1-2F795A5D4D62}"/>
              </a:ext>
            </a:extLst>
          </p:cNvPr>
          <p:cNvSpPr/>
          <p:nvPr/>
        </p:nvSpPr>
        <p:spPr>
          <a:xfrm>
            <a:off x="6359875" y="2858583"/>
            <a:ext cx="2534858" cy="3416320"/>
          </a:xfrm>
          <a:prstGeom prst="rect">
            <a:avLst/>
          </a:prstGeom>
        </p:spPr>
        <p:txBody>
          <a:bodyPr wrap="square">
            <a:spAutoFit/>
          </a:bodyPr>
          <a:lstStyle/>
          <a:p>
            <a:r>
              <a:rPr lang="en-NZ" sz="2400" dirty="0">
                <a:solidFill>
                  <a:srgbClr val="B34B2C"/>
                </a:solidFill>
                <a:latin typeface="Helvetica Neue"/>
              </a:rPr>
              <a:t>Romans 15:28</a:t>
            </a:r>
            <a:endParaRPr lang="en-NZ" sz="2400" dirty="0">
              <a:solidFill>
                <a:srgbClr val="000000"/>
              </a:solidFill>
              <a:latin typeface="Helvetica Neue"/>
            </a:endParaRPr>
          </a:p>
          <a:p>
            <a:r>
              <a:rPr lang="en-NZ" sz="2400" dirty="0">
                <a:solidFill>
                  <a:srgbClr val="000000"/>
                </a:solidFill>
                <a:latin typeface="Helvetica Neue"/>
              </a:rPr>
              <a:t>Therefore, when I have finished this, and have put my seal on this fruit of theirs, I will go on by way of you to Spain. </a:t>
            </a:r>
            <a:r>
              <a:rPr lang="en-NZ" sz="1200" dirty="0">
                <a:solidFill>
                  <a:srgbClr val="000000"/>
                </a:solidFill>
                <a:latin typeface="Helvetica Neue"/>
              </a:rPr>
              <a:t>(NASB95)</a:t>
            </a:r>
            <a:endParaRPr lang="en-NZ" sz="1200" i="0" dirty="0">
              <a:solidFill>
                <a:srgbClr val="000000"/>
              </a:solidFill>
              <a:effectLst/>
              <a:latin typeface="Helvetica Neue"/>
            </a:endParaRPr>
          </a:p>
        </p:txBody>
      </p:sp>
    </p:spTree>
    <p:extLst>
      <p:ext uri="{BB962C8B-B14F-4D97-AF65-F5344CB8AC3E}">
        <p14:creationId xmlns:p14="http://schemas.microsoft.com/office/powerpoint/2010/main" val="419489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yesterday, today and forever">
            <a:extLst>
              <a:ext uri="{FF2B5EF4-FFF2-40B4-BE49-F238E27FC236}">
                <a16:creationId xmlns:a16="http://schemas.microsoft.com/office/drawing/2014/main" id="{7AF1ECDF-6FAC-4481-BC15-C6589EA30B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9" b="2995"/>
          <a:stretch/>
        </p:blipFill>
        <p:spPr bwMode="auto">
          <a:xfrm>
            <a:off x="543339" y="420877"/>
            <a:ext cx="8057322" cy="601624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708A823-382A-4545-8A47-07194D7C8AD9}"/>
              </a:ext>
            </a:extLst>
          </p:cNvPr>
          <p:cNvSpPr txBox="1">
            <a:spLocks/>
          </p:cNvSpPr>
          <p:nvPr/>
        </p:nvSpPr>
        <p:spPr>
          <a:xfrm>
            <a:off x="5744816" y="1205451"/>
            <a:ext cx="2219740" cy="50675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NZ" dirty="0"/>
              <a:t>Hebrews 13:8</a:t>
            </a:r>
          </a:p>
        </p:txBody>
      </p:sp>
    </p:spTree>
    <p:extLst>
      <p:ext uri="{BB962C8B-B14F-4D97-AF65-F5344CB8AC3E}">
        <p14:creationId xmlns:p14="http://schemas.microsoft.com/office/powerpoint/2010/main" val="2014180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3340C-5ECA-4444-847B-68D2E090F1DD}"/>
              </a:ext>
            </a:extLst>
          </p:cNvPr>
          <p:cNvSpPr>
            <a:spLocks noGrp="1"/>
          </p:cNvSpPr>
          <p:nvPr>
            <p:ph idx="1"/>
          </p:nvPr>
        </p:nvSpPr>
        <p:spPr>
          <a:xfrm>
            <a:off x="628650" y="2663686"/>
            <a:ext cx="7886700" cy="4007782"/>
          </a:xfrm>
        </p:spPr>
        <p:txBody>
          <a:bodyPr>
            <a:normAutofit fontScale="92500" lnSpcReduction="10000"/>
          </a:bodyPr>
          <a:lstStyle/>
          <a:p>
            <a:r>
              <a:rPr lang="en-NZ" dirty="0"/>
              <a:t>Philippians 1:21-26—</a:t>
            </a:r>
            <a:r>
              <a:rPr lang="en-NZ" b="1" baseline="30000" dirty="0"/>
              <a:t>21</a:t>
            </a:r>
            <a:r>
              <a:rPr lang="en-NZ" dirty="0"/>
              <a:t>For to me, to live is Christ and to die is gain. </a:t>
            </a:r>
            <a:r>
              <a:rPr lang="en-NZ" b="1" baseline="30000" dirty="0"/>
              <a:t>22</a:t>
            </a:r>
            <a:r>
              <a:rPr lang="en-NZ" dirty="0"/>
              <a:t>But if </a:t>
            </a:r>
            <a:r>
              <a:rPr lang="en-NZ" i="1" dirty="0"/>
              <a:t>I am</a:t>
            </a:r>
            <a:r>
              <a:rPr lang="en-NZ" dirty="0"/>
              <a:t> to live </a:t>
            </a:r>
            <a:r>
              <a:rPr lang="en-NZ" i="1" dirty="0"/>
              <a:t>on</a:t>
            </a:r>
            <a:r>
              <a:rPr lang="en-NZ" dirty="0"/>
              <a:t> in the flesh, this </a:t>
            </a:r>
            <a:r>
              <a:rPr lang="en-NZ" i="1" dirty="0"/>
              <a:t>will mean</a:t>
            </a:r>
            <a:r>
              <a:rPr lang="en-NZ" dirty="0"/>
              <a:t> fruitful labour for me; and I do not know which to choose. </a:t>
            </a:r>
            <a:r>
              <a:rPr lang="en-NZ" b="1" baseline="30000" dirty="0"/>
              <a:t>23</a:t>
            </a:r>
            <a:r>
              <a:rPr lang="en-NZ" dirty="0"/>
              <a:t>But I am hard-pressed from both </a:t>
            </a:r>
            <a:r>
              <a:rPr lang="en-NZ" i="1" dirty="0"/>
              <a:t>directions</a:t>
            </a:r>
            <a:r>
              <a:rPr lang="en-NZ" dirty="0"/>
              <a:t>, having the desire to depart and be with Christ, for </a:t>
            </a:r>
            <a:r>
              <a:rPr lang="en-NZ" i="1" dirty="0"/>
              <a:t>that</a:t>
            </a:r>
            <a:r>
              <a:rPr lang="en-NZ" dirty="0"/>
              <a:t> is very much better; </a:t>
            </a:r>
            <a:r>
              <a:rPr lang="en-NZ" b="1" baseline="30000" dirty="0"/>
              <a:t>24</a:t>
            </a:r>
            <a:r>
              <a:rPr lang="en-NZ" dirty="0"/>
              <a:t>yet to remain on in the flesh is more necessary for your sake. </a:t>
            </a:r>
            <a:r>
              <a:rPr lang="en-NZ" b="1" baseline="30000" dirty="0"/>
              <a:t>25</a:t>
            </a:r>
            <a:r>
              <a:rPr lang="en-NZ" dirty="0"/>
              <a:t>Convinced of this, I know that I will remain and continue with you all for </a:t>
            </a:r>
            <a:r>
              <a:rPr lang="en-NZ" b="1" u="sng" dirty="0"/>
              <a:t>your progress and joy in the faith</a:t>
            </a:r>
            <a:r>
              <a:rPr lang="en-NZ" dirty="0"/>
              <a:t>, </a:t>
            </a:r>
            <a:r>
              <a:rPr lang="en-NZ" b="1" baseline="30000" dirty="0"/>
              <a:t>26</a:t>
            </a:r>
            <a:r>
              <a:rPr lang="en-NZ" dirty="0"/>
              <a:t>so that your proud confidence in me may abound in Christ Jesus through my coming to you again. (NASB95)</a:t>
            </a:r>
          </a:p>
        </p:txBody>
      </p:sp>
      <p:pic>
        <p:nvPicPr>
          <p:cNvPr id="1026" name="Picture 2" descr="Image result for stay?">
            <a:extLst>
              <a:ext uri="{FF2B5EF4-FFF2-40B4-BE49-F238E27FC236}">
                <a16:creationId xmlns:a16="http://schemas.microsoft.com/office/drawing/2014/main" id="{D540A422-B96A-46A9-ABC7-8916D5AC34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531" b="31594"/>
          <a:stretch/>
        </p:blipFill>
        <p:spPr bwMode="auto">
          <a:xfrm>
            <a:off x="1143000" y="0"/>
            <a:ext cx="6858000" cy="259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83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AutoShape 10" descr="blob:https://web.whatsapp.com/8e34fe4d-f9ce-46ba-aa60-01d10a343f7c">
            <a:extLst>
              <a:ext uri="{FF2B5EF4-FFF2-40B4-BE49-F238E27FC236}">
                <a16:creationId xmlns:a16="http://schemas.microsoft.com/office/drawing/2014/main" id="{53E608DD-9F83-481B-A3E8-183D7C537B88}"/>
              </a:ext>
            </a:extLst>
          </p:cNvPr>
          <p:cNvSpPr>
            <a:spLocks noGrp="1" noChangeAspect="1" noChangeArrowheads="1"/>
          </p:cNvSpPr>
          <p:nvPr>
            <p:ph idx="1"/>
          </p:nvPr>
        </p:nvSpPr>
        <p:spPr bwMode="auto">
          <a:xfrm>
            <a:off x="491490" y="2575034"/>
            <a:ext cx="3840085" cy="3462228"/>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marL="0" indent="0">
              <a:buNone/>
            </a:pPr>
            <a:r>
              <a:rPr lang="en-NZ" dirty="0"/>
              <a:t>Galatians 3:27 </a:t>
            </a:r>
          </a:p>
          <a:p>
            <a:pPr marL="0" indent="0">
              <a:buNone/>
            </a:pPr>
            <a:r>
              <a:rPr lang="en-NZ" b="1" baseline="30000" dirty="0"/>
              <a:t>27</a:t>
            </a:r>
            <a:r>
              <a:rPr lang="en-NZ" dirty="0"/>
              <a:t>For as many of you as were baptized into Christ have put on Christ.</a:t>
            </a:r>
            <a:r>
              <a:rPr lang="en-NZ" sz="2400" dirty="0"/>
              <a:t> (ESV)</a:t>
            </a:r>
            <a:endParaRPr lang="en-NZ" dirty="0"/>
          </a:p>
        </p:txBody>
      </p:sp>
      <p:pic>
        <p:nvPicPr>
          <p:cNvPr id="13" name="Picture 12" descr="A person swimming in the water&#10;&#10;Description automatically generated">
            <a:extLst>
              <a:ext uri="{FF2B5EF4-FFF2-40B4-BE49-F238E27FC236}">
                <a16:creationId xmlns:a16="http://schemas.microsoft.com/office/drawing/2014/main" id="{690A70A2-51B3-413E-8FE7-EFBBDB189B54}"/>
              </a:ext>
            </a:extLst>
          </p:cNvPr>
          <p:cNvPicPr>
            <a:picLocks noChangeAspect="1"/>
          </p:cNvPicPr>
          <p:nvPr/>
        </p:nvPicPr>
        <p:blipFill rotWithShape="1">
          <a:blip r:embed="rId2">
            <a:extLst>
              <a:ext uri="{28A0092B-C50C-407E-A947-70E740481C1C}">
                <a14:useLocalDpi xmlns:a14="http://schemas.microsoft.com/office/drawing/2010/main" val="0"/>
              </a:ext>
            </a:extLst>
          </a:blip>
          <a:srcRect t="1291" r="1" b="17237"/>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AutoShape 2" descr="image.png">
            <a:extLst>
              <a:ext uri="{FF2B5EF4-FFF2-40B4-BE49-F238E27FC236}">
                <a16:creationId xmlns:a16="http://schemas.microsoft.com/office/drawing/2014/main" id="{5086CF3F-526A-4F71-80B6-E6CD21EA07C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8" descr="blob:https://web.whatsapp.com/8e34fe4d-f9ce-46ba-aa60-01d10a343f7c">
            <a:extLst>
              <a:ext uri="{FF2B5EF4-FFF2-40B4-BE49-F238E27FC236}">
                <a16:creationId xmlns:a16="http://schemas.microsoft.com/office/drawing/2014/main" id="{6DB85773-6E12-44D0-8CD7-014DD2BEF4B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2" descr="blob:https://web.whatsapp.com/8e34fe4d-f9ce-46ba-aa60-01d10a343f7c">
            <a:extLst>
              <a:ext uri="{FF2B5EF4-FFF2-40B4-BE49-F238E27FC236}">
                <a16:creationId xmlns:a16="http://schemas.microsoft.com/office/drawing/2014/main" id="{48BB043B-E872-4C3B-A064-ABB7593C1F20}"/>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14892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Yesterday">
            <a:extLst>
              <a:ext uri="{FF2B5EF4-FFF2-40B4-BE49-F238E27FC236}">
                <a16:creationId xmlns:a16="http://schemas.microsoft.com/office/drawing/2014/main" id="{5B04A799-CBA9-4E83-A91B-9DE8C5BDE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875" y="742949"/>
            <a:ext cx="7202142" cy="47788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3AA05E-3A41-4032-BD46-84705B019452}"/>
              </a:ext>
            </a:extLst>
          </p:cNvPr>
          <p:cNvSpPr/>
          <p:nvPr/>
        </p:nvSpPr>
        <p:spPr>
          <a:xfrm>
            <a:off x="851782" y="5044728"/>
            <a:ext cx="7531805" cy="954107"/>
          </a:xfrm>
          <a:prstGeom prst="rect">
            <a:avLst/>
          </a:prstGeom>
        </p:spPr>
        <p:txBody>
          <a:bodyPr wrap="none">
            <a:spAutoFit/>
          </a:bodyPr>
          <a:lstStyle/>
          <a:p>
            <a:r>
              <a:rPr lang="en-US" sz="2800" dirty="0"/>
              <a:t>It is natural for you and I to think in terms of TIME.</a:t>
            </a:r>
          </a:p>
          <a:p>
            <a:r>
              <a:rPr lang="en-US" sz="2800" dirty="0"/>
              <a:t>After all, this is our present reality.</a:t>
            </a:r>
            <a:r>
              <a:rPr lang="en-US" dirty="0"/>
              <a:t> </a:t>
            </a:r>
            <a:endParaRPr lang="en-NZ" dirty="0"/>
          </a:p>
        </p:txBody>
      </p:sp>
    </p:spTree>
    <p:extLst>
      <p:ext uri="{BB962C8B-B14F-4D97-AF65-F5344CB8AC3E}">
        <p14:creationId xmlns:p14="http://schemas.microsoft.com/office/powerpoint/2010/main" val="365373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Yesterday">
            <a:extLst>
              <a:ext uri="{FF2B5EF4-FFF2-40B4-BE49-F238E27FC236}">
                <a16:creationId xmlns:a16="http://schemas.microsoft.com/office/drawing/2014/main" id="{5B04A799-CBA9-4E83-A91B-9DE8C5BDE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875" y="742949"/>
            <a:ext cx="7202142" cy="47788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3AA05E-3A41-4032-BD46-84705B019452}"/>
              </a:ext>
            </a:extLst>
          </p:cNvPr>
          <p:cNvSpPr/>
          <p:nvPr/>
        </p:nvSpPr>
        <p:spPr>
          <a:xfrm>
            <a:off x="808452" y="5160944"/>
            <a:ext cx="7527096" cy="954107"/>
          </a:xfrm>
          <a:prstGeom prst="rect">
            <a:avLst/>
          </a:prstGeom>
        </p:spPr>
        <p:txBody>
          <a:bodyPr wrap="square">
            <a:spAutoFit/>
          </a:bodyPr>
          <a:lstStyle/>
          <a:p>
            <a:r>
              <a:rPr lang="en-US" sz="2800" dirty="0"/>
              <a:t>But being made in the image of God gives us a perspective beyond this world</a:t>
            </a:r>
            <a:endParaRPr lang="en-NZ" dirty="0"/>
          </a:p>
        </p:txBody>
      </p:sp>
      <p:sp>
        <p:nvSpPr>
          <p:cNvPr id="2" name="Rectangle 1">
            <a:extLst>
              <a:ext uri="{FF2B5EF4-FFF2-40B4-BE49-F238E27FC236}">
                <a16:creationId xmlns:a16="http://schemas.microsoft.com/office/drawing/2014/main" id="{356CF0AB-AE4E-444E-923C-2623E4E1B88D}"/>
              </a:ext>
            </a:extLst>
          </p:cNvPr>
          <p:cNvSpPr/>
          <p:nvPr/>
        </p:nvSpPr>
        <p:spPr>
          <a:xfrm>
            <a:off x="5711273" y="478521"/>
            <a:ext cx="2908852" cy="4524315"/>
          </a:xfrm>
          <a:prstGeom prst="rect">
            <a:avLst/>
          </a:prstGeom>
        </p:spPr>
        <p:txBody>
          <a:bodyPr wrap="square">
            <a:spAutoFit/>
          </a:bodyPr>
          <a:lstStyle/>
          <a:p>
            <a:r>
              <a:rPr lang="en-NZ" sz="2400" dirty="0">
                <a:solidFill>
                  <a:srgbClr val="B34B2C"/>
                </a:solidFill>
                <a:latin typeface="Helvetica Neue"/>
              </a:rPr>
              <a:t>Ecclesiastes 3:11—</a:t>
            </a:r>
            <a:r>
              <a:rPr lang="en-NZ" sz="2400" dirty="0">
                <a:solidFill>
                  <a:srgbClr val="000000"/>
                </a:solidFill>
                <a:latin typeface="Helvetica Neue"/>
              </a:rPr>
              <a:t>He has made everything appropriate in its time. He has also set eternity in their heart, yet so that man will not find out the work which God has done from the beginning even to the end.</a:t>
            </a:r>
            <a:r>
              <a:rPr lang="en-NZ" dirty="0">
                <a:solidFill>
                  <a:srgbClr val="000000"/>
                </a:solidFill>
                <a:latin typeface="Helvetica Neue"/>
              </a:rPr>
              <a:t> (NASB95)</a:t>
            </a:r>
            <a:endParaRPr lang="en-NZ" i="0" dirty="0">
              <a:solidFill>
                <a:srgbClr val="000000"/>
              </a:solidFill>
              <a:effectLst/>
              <a:latin typeface="Helvetica Neue"/>
            </a:endParaRPr>
          </a:p>
        </p:txBody>
      </p:sp>
    </p:spTree>
    <p:extLst>
      <p:ext uri="{BB962C8B-B14F-4D97-AF65-F5344CB8AC3E}">
        <p14:creationId xmlns:p14="http://schemas.microsoft.com/office/powerpoint/2010/main" val="378269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Yesterday">
            <a:extLst>
              <a:ext uri="{FF2B5EF4-FFF2-40B4-BE49-F238E27FC236}">
                <a16:creationId xmlns:a16="http://schemas.microsoft.com/office/drawing/2014/main" id="{5B04A799-CBA9-4E83-A91B-9DE8C5BDE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875" y="742949"/>
            <a:ext cx="7202142" cy="47788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3AA05E-3A41-4032-BD46-84705B019452}"/>
              </a:ext>
            </a:extLst>
          </p:cNvPr>
          <p:cNvSpPr/>
          <p:nvPr/>
        </p:nvSpPr>
        <p:spPr>
          <a:xfrm>
            <a:off x="808452" y="5020353"/>
            <a:ext cx="7527096" cy="1815882"/>
          </a:xfrm>
          <a:prstGeom prst="rect">
            <a:avLst/>
          </a:prstGeom>
        </p:spPr>
        <p:txBody>
          <a:bodyPr wrap="square">
            <a:spAutoFit/>
          </a:bodyPr>
          <a:lstStyle/>
          <a:p>
            <a:r>
              <a:rPr lang="en-US" sz="2800" dirty="0"/>
              <a:t>We have the ability to seek the answers of life: 	Where we came from</a:t>
            </a:r>
          </a:p>
          <a:p>
            <a:r>
              <a:rPr lang="en-US" sz="2800" dirty="0"/>
              <a:t>			Why we are here</a:t>
            </a:r>
          </a:p>
          <a:p>
            <a:r>
              <a:rPr lang="en-US" sz="2800" dirty="0"/>
              <a:t>				Where are we going…?</a:t>
            </a:r>
            <a:endParaRPr lang="en-NZ" dirty="0"/>
          </a:p>
        </p:txBody>
      </p:sp>
    </p:spTree>
    <p:extLst>
      <p:ext uri="{BB962C8B-B14F-4D97-AF65-F5344CB8AC3E}">
        <p14:creationId xmlns:p14="http://schemas.microsoft.com/office/powerpoint/2010/main" val="260751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Yesterday">
            <a:extLst>
              <a:ext uri="{FF2B5EF4-FFF2-40B4-BE49-F238E27FC236}">
                <a16:creationId xmlns:a16="http://schemas.microsoft.com/office/drawing/2014/main" id="{5B04A799-CBA9-4E83-A91B-9DE8C5BDE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875" y="742949"/>
            <a:ext cx="7202142" cy="47788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3AA05E-3A41-4032-BD46-84705B019452}"/>
              </a:ext>
            </a:extLst>
          </p:cNvPr>
          <p:cNvSpPr/>
          <p:nvPr/>
        </p:nvSpPr>
        <p:spPr>
          <a:xfrm>
            <a:off x="808452" y="5020353"/>
            <a:ext cx="7527096" cy="1631216"/>
          </a:xfrm>
          <a:prstGeom prst="rect">
            <a:avLst/>
          </a:prstGeom>
        </p:spPr>
        <p:txBody>
          <a:bodyPr wrap="square">
            <a:spAutoFit/>
          </a:bodyPr>
          <a:lstStyle/>
          <a:p>
            <a:r>
              <a:rPr lang="en-US" sz="2800" dirty="0"/>
              <a:t>God has revealed Himself to us:</a:t>
            </a:r>
          </a:p>
          <a:p>
            <a:pPr marL="514350" indent="-514350">
              <a:buAutoNum type="arabicPeriod"/>
            </a:pPr>
            <a:r>
              <a:rPr lang="en-US" sz="2400" dirty="0"/>
              <a:t>Creation</a:t>
            </a:r>
          </a:p>
          <a:p>
            <a:pPr marL="514350" indent="-514350">
              <a:buAutoNum type="arabicPeriod"/>
            </a:pPr>
            <a:r>
              <a:rPr lang="en-US" sz="2400" dirty="0"/>
              <a:t>Bible</a:t>
            </a:r>
          </a:p>
          <a:p>
            <a:pPr marL="514350" indent="-514350">
              <a:buAutoNum type="arabicPeriod"/>
            </a:pPr>
            <a:r>
              <a:rPr lang="en-US" sz="2400" dirty="0"/>
              <a:t>Jesus Christ</a:t>
            </a:r>
            <a:endParaRPr lang="en-NZ" sz="2400" dirty="0"/>
          </a:p>
        </p:txBody>
      </p:sp>
    </p:spTree>
    <p:extLst>
      <p:ext uri="{BB962C8B-B14F-4D97-AF65-F5344CB8AC3E}">
        <p14:creationId xmlns:p14="http://schemas.microsoft.com/office/powerpoint/2010/main" val="239386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Yesterday">
            <a:extLst>
              <a:ext uri="{FF2B5EF4-FFF2-40B4-BE49-F238E27FC236}">
                <a16:creationId xmlns:a16="http://schemas.microsoft.com/office/drawing/2014/main" id="{5B04A799-CBA9-4E83-A91B-9DE8C5BDE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875" y="742949"/>
            <a:ext cx="7202142" cy="47788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43AA05E-3A41-4032-BD46-84705B019452}"/>
              </a:ext>
            </a:extLst>
          </p:cNvPr>
          <p:cNvSpPr/>
          <p:nvPr/>
        </p:nvSpPr>
        <p:spPr>
          <a:xfrm>
            <a:off x="808452" y="5020353"/>
            <a:ext cx="7527096" cy="954107"/>
          </a:xfrm>
          <a:prstGeom prst="rect">
            <a:avLst/>
          </a:prstGeom>
        </p:spPr>
        <p:txBody>
          <a:bodyPr wrap="square">
            <a:spAutoFit/>
          </a:bodyPr>
          <a:lstStyle/>
          <a:p>
            <a:r>
              <a:rPr lang="en-US" sz="2800" dirty="0"/>
              <a:t>Though </a:t>
            </a:r>
            <a:r>
              <a:rPr lang="en-US" sz="2800" b="1" dirty="0"/>
              <a:t>WE</a:t>
            </a:r>
            <a:r>
              <a:rPr lang="en-US" sz="2800" dirty="0"/>
              <a:t> live out our existence through a cycle of days, months and years…</a:t>
            </a:r>
            <a:endParaRPr lang="en-NZ" sz="2400" dirty="0"/>
          </a:p>
        </p:txBody>
      </p:sp>
    </p:spTree>
    <p:extLst>
      <p:ext uri="{BB962C8B-B14F-4D97-AF65-F5344CB8AC3E}">
        <p14:creationId xmlns:p14="http://schemas.microsoft.com/office/powerpoint/2010/main" val="423888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6" descr="Image result for timeless">
            <a:extLst>
              <a:ext uri="{FF2B5EF4-FFF2-40B4-BE49-F238E27FC236}">
                <a16:creationId xmlns:a16="http://schemas.microsoft.com/office/drawing/2014/main" id="{E75E0E62-AAF9-4130-9B8E-94BE2943C41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602" b="12398"/>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9226FF-1B39-4645-811E-C4B13E6DBE0F}"/>
              </a:ext>
            </a:extLst>
          </p:cNvPr>
          <p:cNvSpPr>
            <a:spLocks noGrp="1"/>
          </p:cNvSpPr>
          <p:nvPr>
            <p:ph idx="1"/>
          </p:nvPr>
        </p:nvSpPr>
        <p:spPr>
          <a:xfrm>
            <a:off x="313356" y="188552"/>
            <a:ext cx="5571847" cy="2827562"/>
          </a:xfrm>
        </p:spPr>
        <p:txBody>
          <a:bodyPr anchor="t">
            <a:noAutofit/>
          </a:bodyPr>
          <a:lstStyle/>
          <a:p>
            <a:pPr marL="0" indent="0">
              <a:buNone/>
            </a:pPr>
            <a:r>
              <a:rPr lang="en-NZ" sz="3200" dirty="0"/>
              <a:t>God is Timeless</a:t>
            </a:r>
          </a:p>
          <a:p>
            <a:pPr lvl="1"/>
            <a:r>
              <a:rPr lang="en-NZ" sz="3200" dirty="0"/>
              <a:t>Eternal—no beginning, no end</a:t>
            </a:r>
          </a:p>
          <a:p>
            <a:pPr lvl="1"/>
            <a:r>
              <a:rPr lang="en-NZ" sz="3200" dirty="0"/>
              <a:t>Exists outside of time</a:t>
            </a:r>
          </a:p>
          <a:p>
            <a:pPr lvl="1"/>
            <a:r>
              <a:rPr lang="en-NZ" sz="3200" dirty="0"/>
              <a:t>God governs time</a:t>
            </a:r>
          </a:p>
        </p:txBody>
      </p:sp>
      <p:sp>
        <p:nvSpPr>
          <p:cNvPr id="16" name="Oval 15">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765" y="2498818"/>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8647" y="0"/>
            <a:ext cx="3148545" cy="273765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6" name="Picture 6" descr="Image result for timeless">
            <a:extLst>
              <a:ext uri="{FF2B5EF4-FFF2-40B4-BE49-F238E27FC236}">
                <a16:creationId xmlns:a16="http://schemas.microsoft.com/office/drawing/2014/main" id="{54FCE4E4-6D2D-417D-8F5F-772C5E086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93" r="-5" b="6683"/>
          <a:stretch/>
        </p:blipFill>
        <p:spPr bwMode="auto">
          <a:xfrm>
            <a:off x="6131455" y="2"/>
            <a:ext cx="3025737" cy="2614841"/>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6" descr="Image result for timeless">
            <a:extLst>
              <a:ext uri="{FF2B5EF4-FFF2-40B4-BE49-F238E27FC236}">
                <a16:creationId xmlns:a16="http://schemas.microsoft.com/office/drawing/2014/main" id="{FFA49AE7-2F50-4A0B-BF05-BB8561BA3A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 b="10"/>
          <a:stretch/>
        </p:blipFill>
        <p:spPr bwMode="auto">
          <a:xfrm>
            <a:off x="4780209" y="2622262"/>
            <a:ext cx="2057400" cy="205740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2695" y="4291698"/>
            <a:ext cx="2931305" cy="2566293"/>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5" name="Picture 6" descr="Image result for timeless">
            <a:extLst>
              <a:ext uri="{FF2B5EF4-FFF2-40B4-BE49-F238E27FC236}">
                <a16:creationId xmlns:a16="http://schemas.microsoft.com/office/drawing/2014/main" id="{735628E2-C2A5-4494-BC05-8214C6D876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64" r="4" b="6462"/>
          <a:stretch/>
        </p:blipFill>
        <p:spPr bwMode="auto">
          <a:xfrm>
            <a:off x="6362505" y="4441517"/>
            <a:ext cx="2781495" cy="2416483"/>
          </a:xfrm>
          <a:custGeom>
            <a:avLst/>
            <a:gdLst>
              <a:gd name="connsiteX0" fmla="*/ 1723644 w 3062710"/>
              <a:gd name="connsiteY0" fmla="*/ 0 h 2660795"/>
              <a:gd name="connsiteX1" fmla="*/ 3053691 w 3062710"/>
              <a:gd name="connsiteY1" fmla="*/ 627247 h 2660795"/>
              <a:gd name="connsiteX2" fmla="*/ 3062710 w 3062710"/>
              <a:gd name="connsiteY2" fmla="*/ 639308 h 2660795"/>
              <a:gd name="connsiteX3" fmla="*/ 3062710 w 3062710"/>
              <a:gd name="connsiteY3" fmla="*/ 2660795 h 2660795"/>
              <a:gd name="connsiteX4" fmla="*/ 278239 w 3062710"/>
              <a:gd name="connsiteY4" fmla="*/ 2660795 h 2660795"/>
              <a:gd name="connsiteX5" fmla="*/ 208035 w 3062710"/>
              <a:gd name="connsiteY5" fmla="*/ 2545235 h 2660795"/>
              <a:gd name="connsiteX6" fmla="*/ 0 w 3062710"/>
              <a:gd name="connsiteY6" fmla="*/ 1723644 h 2660795"/>
              <a:gd name="connsiteX7" fmla="*/ 1723644 w 3062710"/>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18300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226FF-1B39-4645-811E-C4B13E6DBE0F}"/>
              </a:ext>
            </a:extLst>
          </p:cNvPr>
          <p:cNvSpPr>
            <a:spLocks noGrp="1"/>
          </p:cNvSpPr>
          <p:nvPr>
            <p:ph idx="1"/>
          </p:nvPr>
        </p:nvSpPr>
        <p:spPr>
          <a:xfrm>
            <a:off x="357809" y="530087"/>
            <a:ext cx="4001100" cy="5989983"/>
          </a:xfrm>
        </p:spPr>
        <p:txBody>
          <a:bodyPr anchor="t">
            <a:normAutofit lnSpcReduction="10000"/>
          </a:bodyPr>
          <a:lstStyle/>
          <a:p>
            <a:r>
              <a:rPr lang="en-NZ" dirty="0"/>
              <a:t>We are governed by time</a:t>
            </a:r>
          </a:p>
          <a:p>
            <a:r>
              <a:rPr lang="en-NZ" dirty="0"/>
              <a:t>We live in a paradigm of:</a:t>
            </a:r>
          </a:p>
          <a:p>
            <a:pPr marL="1428750" lvl="2" indent="-514350">
              <a:buFont typeface="+mj-lt"/>
              <a:buAutoNum type="arabicPeriod"/>
            </a:pPr>
            <a:r>
              <a:rPr lang="en-NZ" sz="2800" dirty="0"/>
              <a:t>Past memory</a:t>
            </a:r>
          </a:p>
          <a:p>
            <a:pPr marL="1428750" lvl="2" indent="-514350">
              <a:buFont typeface="+mj-lt"/>
              <a:buAutoNum type="arabicPeriod"/>
            </a:pPr>
            <a:r>
              <a:rPr lang="en-NZ" sz="2800" dirty="0"/>
              <a:t>Present</a:t>
            </a:r>
          </a:p>
          <a:p>
            <a:pPr lvl="3"/>
            <a:r>
              <a:rPr lang="en-NZ" sz="2600" dirty="0"/>
              <a:t> senses</a:t>
            </a:r>
          </a:p>
          <a:p>
            <a:pPr lvl="3"/>
            <a:r>
              <a:rPr lang="en-NZ" sz="2600" dirty="0"/>
              <a:t>thoughts</a:t>
            </a:r>
          </a:p>
          <a:p>
            <a:pPr lvl="3"/>
            <a:r>
              <a:rPr lang="en-NZ" sz="2600" dirty="0"/>
              <a:t>actions</a:t>
            </a:r>
          </a:p>
          <a:p>
            <a:pPr marL="1428750" lvl="2" indent="-514350">
              <a:buFont typeface="+mj-lt"/>
              <a:buAutoNum type="arabicPeriod"/>
            </a:pPr>
            <a:r>
              <a:rPr lang="en-NZ" sz="2800" dirty="0"/>
              <a:t>Future</a:t>
            </a:r>
          </a:p>
          <a:p>
            <a:pPr lvl="3"/>
            <a:r>
              <a:rPr lang="en-NZ" sz="2600" dirty="0"/>
              <a:t>Anticipation</a:t>
            </a:r>
          </a:p>
          <a:p>
            <a:pPr lvl="3"/>
            <a:endParaRPr lang="en-NZ" sz="2600" dirty="0"/>
          </a:p>
          <a:p>
            <a:pPr marL="0" indent="0" algn="ctr">
              <a:buNone/>
            </a:pPr>
            <a:r>
              <a:rPr lang="en-NZ" sz="3600" dirty="0"/>
              <a:t>God is not confined to such a linier existence</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4" name="Picture 2" descr="Image result for time">
            <a:extLst>
              <a:ext uri="{FF2B5EF4-FFF2-40B4-BE49-F238E27FC236}">
                <a16:creationId xmlns:a16="http://schemas.microsoft.com/office/drawing/2014/main" id="{71454D2A-4DC9-4583-89D0-59C2E38E4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74" r="21845"/>
          <a:stretch/>
        </p:blipFill>
        <p:spPr bwMode="auto">
          <a:xfrm>
            <a:off x="4625884" y="10"/>
            <a:ext cx="4518116"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6652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810</Words>
  <Application>Microsoft Office PowerPoint</Application>
  <PresentationFormat>On-screen Show (4:3)</PresentationFormat>
  <Paragraphs>187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Helvetica</vt:lpstr>
      <vt:lpstr>Helvetica Neue</vt:lpstr>
      <vt:lpstr>Office Theme</vt:lpstr>
      <vt:lpstr>PowerPoint Presentation</vt:lpstr>
      <vt:lpstr>Yesterday, Today and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18</cp:revision>
  <dcterms:created xsi:type="dcterms:W3CDTF">2019-04-27T11:37:49Z</dcterms:created>
  <dcterms:modified xsi:type="dcterms:W3CDTF">2019-04-28T05:12:42Z</dcterms:modified>
</cp:coreProperties>
</file>