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3" r:id="rId2"/>
    <p:sldId id="382" r:id="rId3"/>
    <p:sldId id="378" r:id="rId4"/>
    <p:sldId id="379" r:id="rId5"/>
    <p:sldId id="380" r:id="rId6"/>
    <p:sldId id="381" r:id="rId7"/>
    <p:sldId id="365" r:id="rId8"/>
    <p:sldId id="363" r:id="rId9"/>
    <p:sldId id="362" r:id="rId10"/>
    <p:sldId id="368" r:id="rId11"/>
    <p:sldId id="370" r:id="rId12"/>
    <p:sldId id="371" r:id="rId13"/>
    <p:sldId id="372" r:id="rId14"/>
    <p:sldId id="375" r:id="rId15"/>
    <p:sldId id="376" r:id="rId16"/>
    <p:sldId id="377" r:id="rId17"/>
    <p:sldId id="355" r:id="rId18"/>
    <p:sldId id="356" r:id="rId19"/>
    <p:sldId id="359" r:id="rId20"/>
    <p:sldId id="358" r:id="rId21"/>
    <p:sldId id="369" r:id="rId22"/>
    <p:sldId id="357" r:id="rId23"/>
    <p:sldId id="35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3D9836-F2AE-496E-9944-7321545562DF}" type="datetimeFigureOut">
              <a:rPr lang="en-NZ" smtClean="0"/>
              <a:t>28/07/2019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19912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D9836-F2AE-496E-9944-7321545562DF}" type="datetimeFigureOut">
              <a:rPr lang="en-NZ" smtClean="0"/>
              <a:t>28/07/2019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369013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D9836-F2AE-496E-9944-7321545562DF}" type="datetimeFigureOut">
              <a:rPr lang="en-NZ" smtClean="0"/>
              <a:t>28/07/2019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194134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D9836-F2AE-496E-9944-7321545562DF}" type="datetimeFigureOut">
              <a:rPr lang="en-NZ" smtClean="0"/>
              <a:t>28/07/2019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191831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3D9836-F2AE-496E-9944-7321545562DF}" type="datetimeFigureOut">
              <a:rPr lang="en-NZ" smtClean="0"/>
              <a:t>28/07/2019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30196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3D9836-F2AE-496E-9944-7321545562DF}" type="datetimeFigureOut">
              <a:rPr lang="en-NZ" smtClean="0"/>
              <a:t>28/07/2019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52842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3D9836-F2AE-496E-9944-7321545562DF}" type="datetimeFigureOut">
              <a:rPr lang="en-NZ" smtClean="0"/>
              <a:t>28/07/2019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85867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3D9836-F2AE-496E-9944-7321545562DF}" type="datetimeFigureOut">
              <a:rPr lang="en-NZ" smtClean="0"/>
              <a:t>28/07/2019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319267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D9836-F2AE-496E-9944-7321545562DF}" type="datetimeFigureOut">
              <a:rPr lang="en-NZ" smtClean="0"/>
              <a:t>28/07/2019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177704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3D9836-F2AE-496E-9944-7321545562DF}" type="datetimeFigureOut">
              <a:rPr lang="en-NZ" smtClean="0"/>
              <a:t>28/07/2019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297704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3D9836-F2AE-496E-9944-7321545562DF}" type="datetimeFigureOut">
              <a:rPr lang="en-NZ" smtClean="0"/>
              <a:t>28/07/2019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120627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D9836-F2AE-496E-9944-7321545562DF}" type="datetimeFigureOut">
              <a:rPr lang="en-NZ" smtClean="0"/>
              <a:t>28/07/2019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907E1-CFB4-41EF-9BD9-848A7E48C4A4}" type="slidenum">
              <a:rPr lang="en-NZ" smtClean="0"/>
              <a:t>‹#›</a:t>
            </a:fld>
            <a:endParaRPr lang="en-NZ"/>
          </a:p>
        </p:txBody>
      </p:sp>
    </p:spTree>
    <p:extLst>
      <p:ext uri="{BB962C8B-B14F-4D97-AF65-F5344CB8AC3E}">
        <p14:creationId xmlns:p14="http://schemas.microsoft.com/office/powerpoint/2010/main" val="3639287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0A1286-C723-4EAD-AFA7-E4ED8BD29FA7}"/>
              </a:ext>
            </a:extLst>
          </p:cNvPr>
          <p:cNvSpPr>
            <a:spLocks noGrp="1"/>
          </p:cNvSpPr>
          <p:nvPr>
            <p:ph idx="1"/>
          </p:nvPr>
        </p:nvSpPr>
        <p:spPr/>
        <p:txBody>
          <a:bodyPr/>
          <a:lstStyle/>
          <a:p>
            <a:r>
              <a:rPr lang="en-NZ" dirty="0"/>
              <a:t>Sermon: John Staiger</a:t>
            </a:r>
          </a:p>
          <a:p>
            <a:endParaRPr lang="en-NZ" dirty="0"/>
          </a:p>
          <a:p>
            <a:r>
              <a:rPr lang="en-NZ" dirty="0"/>
              <a:t>“Generosity—“Staring into the heart of God-2.”</a:t>
            </a:r>
          </a:p>
          <a:p>
            <a:endParaRPr lang="en-NZ" dirty="0"/>
          </a:p>
          <a:p>
            <a:r>
              <a:rPr lang="en-NZ" dirty="0"/>
              <a:t>Sunday 28 July 2019</a:t>
            </a:r>
          </a:p>
          <a:p>
            <a:endParaRPr lang="en-NZ" dirty="0"/>
          </a:p>
          <a:p>
            <a:r>
              <a:rPr lang="en-NZ" dirty="0"/>
              <a:t>Morningside Church of Christ</a:t>
            </a:r>
          </a:p>
          <a:p>
            <a:endParaRPr lang="en-NZ" dirty="0"/>
          </a:p>
          <a:p>
            <a:endParaRPr lang="en-NZ" dirty="0"/>
          </a:p>
        </p:txBody>
      </p:sp>
    </p:spTree>
    <p:extLst>
      <p:ext uri="{BB962C8B-B14F-4D97-AF65-F5344CB8AC3E}">
        <p14:creationId xmlns:p14="http://schemas.microsoft.com/office/powerpoint/2010/main" val="30102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3" name="Freeform: Shape 7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0032801-DE43-475F-B42D-F027D73E8008}"/>
              </a:ext>
            </a:extLst>
          </p:cNvPr>
          <p:cNvSpPr>
            <a:spLocks noGrp="1"/>
          </p:cNvSpPr>
          <p:nvPr>
            <p:ph idx="1"/>
          </p:nvPr>
        </p:nvSpPr>
        <p:spPr>
          <a:xfrm>
            <a:off x="5836029" y="569843"/>
            <a:ext cx="2720298" cy="5096453"/>
          </a:xfrm>
        </p:spPr>
        <p:txBody>
          <a:bodyPr anchor="ctr">
            <a:normAutofit/>
          </a:bodyPr>
          <a:lstStyle/>
          <a:p>
            <a:r>
              <a:rPr lang="en-NZ" dirty="0"/>
              <a:t>A </a:t>
            </a:r>
            <a:r>
              <a:rPr lang="en-NZ" i="1" dirty="0"/>
              <a:t>lepton</a:t>
            </a:r>
            <a:r>
              <a:rPr lang="en-NZ" dirty="0"/>
              <a:t> was the smallest and least valuable coin in circulation in Judea, worth about six minutes of an average daily wage.</a:t>
            </a:r>
            <a:endParaRPr lang="en-NZ" sz="2100" dirty="0"/>
          </a:p>
        </p:txBody>
      </p:sp>
      <p:sp>
        <p:nvSpPr>
          <p:cNvPr id="2" name="Rectangle 1">
            <a:extLst>
              <a:ext uri="{FF2B5EF4-FFF2-40B4-BE49-F238E27FC236}">
                <a16:creationId xmlns:a16="http://schemas.microsoft.com/office/drawing/2014/main" id="{7A0CE533-1028-4025-B3D2-A48C4901AD64}"/>
              </a:ext>
            </a:extLst>
          </p:cNvPr>
          <p:cNvSpPr/>
          <p:nvPr/>
        </p:nvSpPr>
        <p:spPr>
          <a:xfrm>
            <a:off x="1813490" y="3528886"/>
            <a:ext cx="2813591" cy="1754326"/>
          </a:xfrm>
          <a:prstGeom prst="rect">
            <a:avLst/>
          </a:prstGeom>
        </p:spPr>
        <p:txBody>
          <a:bodyPr wrap="none">
            <a:spAutoFit/>
          </a:bodyPr>
          <a:lstStyle/>
          <a:p>
            <a:r>
              <a:rPr lang="en-NZ" dirty="0">
                <a:solidFill>
                  <a:srgbClr val="222222"/>
                </a:solidFill>
                <a:latin typeface="arial" panose="020B0604020202020204" pitchFamily="34" charset="0"/>
              </a:rPr>
              <a:t>NZ minimum wage is</a:t>
            </a:r>
          </a:p>
          <a:p>
            <a:r>
              <a:rPr lang="en-NZ" dirty="0">
                <a:solidFill>
                  <a:srgbClr val="222222"/>
                </a:solidFill>
                <a:latin typeface="arial" panose="020B0604020202020204" pitchFamily="34" charset="0"/>
              </a:rPr>
              <a:t>$17.70 an hour.</a:t>
            </a:r>
          </a:p>
          <a:p>
            <a:r>
              <a:rPr lang="en-NZ" dirty="0">
                <a:solidFill>
                  <a:srgbClr val="222222"/>
                </a:solidFill>
                <a:latin typeface="arial" panose="020B0604020202020204" pitchFamily="34" charset="0"/>
              </a:rPr>
              <a:t>6 minutes of that is worth </a:t>
            </a:r>
          </a:p>
          <a:p>
            <a:r>
              <a:rPr lang="en-NZ" dirty="0">
                <a:solidFill>
                  <a:srgbClr val="222222"/>
                </a:solidFill>
                <a:latin typeface="arial" panose="020B0604020202020204" pitchFamily="34" charset="0"/>
              </a:rPr>
              <a:t>$1.77</a:t>
            </a:r>
          </a:p>
          <a:p>
            <a:r>
              <a:rPr lang="en-NZ" dirty="0">
                <a:solidFill>
                  <a:srgbClr val="222222"/>
                </a:solidFill>
                <a:latin typeface="arial" panose="020B0604020202020204" pitchFamily="34" charset="0"/>
              </a:rPr>
              <a:t>     x2</a:t>
            </a:r>
          </a:p>
          <a:p>
            <a:r>
              <a:rPr lang="en-NZ" b="1" u="sng" dirty="0">
                <a:solidFill>
                  <a:srgbClr val="222222"/>
                </a:solidFill>
                <a:latin typeface="arial" panose="020B0604020202020204" pitchFamily="34" charset="0"/>
              </a:rPr>
              <a:t>$3.54</a:t>
            </a:r>
            <a:endParaRPr lang="en-NZ" b="1" u="sng" dirty="0"/>
          </a:p>
        </p:txBody>
      </p:sp>
      <p:pic>
        <p:nvPicPr>
          <p:cNvPr id="4" name="Picture 4" descr="https://scontent.xx.fbcdn.net/v/t1.15752-0/p280x280/67409496_2773673006053564_1779029407382372352_n.jpg?_nc_cat=111&amp;_nc_oc=AQn8jC3RYKPD-4tgyBMNfI91V-ShIxUjW6gpKyoUXf-ZbPoS3kjx3KW2VVzv8HCTBsjnbXWmjeU8GO2i92c3aKmM&amp;_nc_ad=z-m&amp;_nc_cid=0&amp;_nc_zor=9&amp;_nc_ht=scontent.xx&amp;oh=22c40e6a991a770ebadb729513095b78&amp;oe=5DA64506">
            <a:extLst>
              <a:ext uri="{FF2B5EF4-FFF2-40B4-BE49-F238E27FC236}">
                <a16:creationId xmlns:a16="http://schemas.microsoft.com/office/drawing/2014/main" id="{1E17AD3C-4D96-4853-A12B-CBDA34DD0D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61" b="45558"/>
          <a:stretch/>
        </p:blipFill>
        <p:spPr bwMode="auto">
          <a:xfrm>
            <a:off x="874643" y="49961"/>
            <a:ext cx="4599437" cy="330688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DD3CC09-A6DC-4A1E-9C89-512E2FD7BA44}"/>
              </a:ext>
            </a:extLst>
          </p:cNvPr>
          <p:cNvSpPr>
            <a:spLocks noGrp="1"/>
          </p:cNvSpPr>
          <p:nvPr>
            <p:ph type="title"/>
          </p:nvPr>
        </p:nvSpPr>
        <p:spPr>
          <a:xfrm>
            <a:off x="628650" y="365126"/>
            <a:ext cx="7886700" cy="1325563"/>
          </a:xfrm>
        </p:spPr>
        <p:txBody>
          <a:bodyPr/>
          <a:lstStyle/>
          <a:p>
            <a:r>
              <a:rPr lang="en-NZ" dirty="0">
                <a:solidFill>
                  <a:srgbClr val="000000"/>
                </a:solidFill>
              </a:rPr>
              <a:t>2. The Widow’s Mite</a:t>
            </a:r>
            <a:endParaRPr lang="en-NZ" dirty="0"/>
          </a:p>
        </p:txBody>
      </p:sp>
    </p:spTree>
    <p:extLst>
      <p:ext uri="{BB962C8B-B14F-4D97-AF65-F5344CB8AC3E}">
        <p14:creationId xmlns:p14="http://schemas.microsoft.com/office/powerpoint/2010/main" val="165502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C2AB-A8A9-4549-833E-6BA47FED9D9E}"/>
              </a:ext>
            </a:extLst>
          </p:cNvPr>
          <p:cNvSpPr>
            <a:spLocks noGrp="1"/>
          </p:cNvSpPr>
          <p:nvPr>
            <p:ph type="title"/>
          </p:nvPr>
        </p:nvSpPr>
        <p:spPr>
          <a:xfrm>
            <a:off x="491490" y="365125"/>
            <a:ext cx="3840085" cy="1370910"/>
          </a:xfrm>
        </p:spPr>
        <p:txBody>
          <a:bodyPr>
            <a:normAutofit/>
          </a:bodyPr>
          <a:lstStyle/>
          <a:p>
            <a:r>
              <a:rPr lang="en-NZ" sz="4000" dirty="0"/>
              <a:t>A. Jesus watched the contribution</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FF75D8-7090-4DB1-B601-12D91650435E}"/>
              </a:ext>
            </a:extLst>
          </p:cNvPr>
          <p:cNvSpPr>
            <a:spLocks noGrp="1"/>
          </p:cNvSpPr>
          <p:nvPr>
            <p:ph idx="1"/>
          </p:nvPr>
        </p:nvSpPr>
        <p:spPr>
          <a:xfrm>
            <a:off x="491490" y="1921565"/>
            <a:ext cx="4080510" cy="4571299"/>
          </a:xfrm>
        </p:spPr>
        <p:txBody>
          <a:bodyPr>
            <a:normAutofit/>
          </a:bodyPr>
          <a:lstStyle/>
          <a:p>
            <a:r>
              <a:rPr lang="en-NZ" sz="2400" dirty="0"/>
              <a:t>Mark 12:41-44—</a:t>
            </a:r>
          </a:p>
          <a:p>
            <a:r>
              <a:rPr lang="en-NZ" sz="2400" b="1" baseline="30000" dirty="0"/>
              <a:t>41</a:t>
            </a:r>
            <a:r>
              <a:rPr lang="en-NZ" sz="2400" dirty="0"/>
              <a:t>And He sat down opposite the treasury, and </a:t>
            </a:r>
            <a:r>
              <a:rPr lang="en-NZ" sz="2400" i="1" dirty="0"/>
              <a:t>began </a:t>
            </a:r>
            <a:r>
              <a:rPr lang="en-NZ" sz="2400" dirty="0"/>
              <a:t>observing how the people were putting money into the treasury;</a:t>
            </a:r>
          </a:p>
          <a:p>
            <a:endParaRPr lang="en-NZ" sz="2400" dirty="0"/>
          </a:p>
          <a:p>
            <a:r>
              <a:rPr lang="en-NZ" sz="2400" dirty="0"/>
              <a:t>What he saw was not unusual…</a:t>
            </a:r>
          </a:p>
        </p:txBody>
      </p:sp>
      <p:pic>
        <p:nvPicPr>
          <p:cNvPr id="7170" name="Picture 2" descr="Image result for the widow's mite">
            <a:extLst>
              <a:ext uri="{FF2B5EF4-FFF2-40B4-BE49-F238E27FC236}">
                <a16:creationId xmlns:a16="http://schemas.microsoft.com/office/drawing/2014/main" id="{3447B34C-C693-4BF2-BEAA-F47A0D298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59" r="38760"/>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A87591E-B4D6-4397-8D10-1F4357717610}"/>
              </a:ext>
            </a:extLst>
          </p:cNvPr>
          <p:cNvSpPr txBox="1">
            <a:spLocks/>
          </p:cNvSpPr>
          <p:nvPr/>
        </p:nvSpPr>
        <p:spPr>
          <a:xfrm>
            <a:off x="628650" y="164066"/>
            <a:ext cx="7886700" cy="33723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rgbClr val="000000"/>
                </a:solidFill>
              </a:rPr>
              <a:t>2. The Widow’s Mite</a:t>
            </a:r>
            <a:endParaRPr lang="en-NZ" dirty="0"/>
          </a:p>
        </p:txBody>
      </p:sp>
    </p:spTree>
    <p:extLst>
      <p:ext uri="{BB962C8B-B14F-4D97-AF65-F5344CB8AC3E}">
        <p14:creationId xmlns:p14="http://schemas.microsoft.com/office/powerpoint/2010/main" val="168202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725D-61F4-4F9B-A0E7-A232ECD046DE}"/>
              </a:ext>
            </a:extLst>
          </p:cNvPr>
          <p:cNvSpPr>
            <a:spLocks noGrp="1"/>
          </p:cNvSpPr>
          <p:nvPr>
            <p:ph type="title"/>
          </p:nvPr>
        </p:nvSpPr>
        <p:spPr>
          <a:xfrm>
            <a:off x="491490" y="365125"/>
            <a:ext cx="3840085" cy="1291397"/>
          </a:xfrm>
        </p:spPr>
        <p:txBody>
          <a:bodyPr>
            <a:normAutofit/>
          </a:bodyPr>
          <a:lstStyle/>
          <a:p>
            <a:r>
              <a:rPr lang="en-NZ" sz="4000" dirty="0"/>
              <a:t>B. The ‘big’ contributors</a:t>
            </a:r>
          </a:p>
        </p:txBody>
      </p:sp>
      <p:cxnSp>
        <p:nvCxnSpPr>
          <p:cNvPr id="74" name="Straight Arrow Connector 7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199" name="Content Placeholder 8198">
            <a:extLst>
              <a:ext uri="{FF2B5EF4-FFF2-40B4-BE49-F238E27FC236}">
                <a16:creationId xmlns:a16="http://schemas.microsoft.com/office/drawing/2014/main" id="{0EFDB631-A8F8-445F-AF9E-CB673EE0D69C}"/>
              </a:ext>
            </a:extLst>
          </p:cNvPr>
          <p:cNvSpPr>
            <a:spLocks noGrp="1"/>
          </p:cNvSpPr>
          <p:nvPr>
            <p:ph idx="1"/>
          </p:nvPr>
        </p:nvSpPr>
        <p:spPr>
          <a:xfrm>
            <a:off x="491490" y="1934817"/>
            <a:ext cx="3840085" cy="4102445"/>
          </a:xfrm>
        </p:spPr>
        <p:txBody>
          <a:bodyPr>
            <a:normAutofit/>
          </a:bodyPr>
          <a:lstStyle/>
          <a:p>
            <a:r>
              <a:rPr lang="en-NZ" sz="2400" dirty="0">
                <a:solidFill>
                  <a:srgbClr val="000000"/>
                </a:solidFill>
              </a:rPr>
              <a:t>Mark 12:41c—</a:t>
            </a:r>
          </a:p>
          <a:p>
            <a:r>
              <a:rPr lang="en-NZ" sz="2400" b="1" baseline="30000" dirty="0">
                <a:solidFill>
                  <a:srgbClr val="000000"/>
                </a:solidFill>
              </a:rPr>
              <a:t>41</a:t>
            </a:r>
            <a:r>
              <a:rPr lang="en-NZ" sz="2400" dirty="0">
                <a:solidFill>
                  <a:srgbClr val="000000"/>
                </a:solidFill>
              </a:rPr>
              <a:t>…and many rich people were putting in large sums.</a:t>
            </a:r>
            <a:r>
              <a:rPr lang="en-NZ" sz="1600" dirty="0">
                <a:solidFill>
                  <a:srgbClr val="000000"/>
                </a:solidFill>
              </a:rPr>
              <a:t> (NASB95)</a:t>
            </a:r>
            <a:endParaRPr lang="en-US" sz="1600" dirty="0"/>
          </a:p>
        </p:txBody>
      </p:sp>
      <p:pic>
        <p:nvPicPr>
          <p:cNvPr id="8197" name="Picture 2" descr="Image result for the widow's mite">
            <a:extLst>
              <a:ext uri="{FF2B5EF4-FFF2-40B4-BE49-F238E27FC236}">
                <a16:creationId xmlns:a16="http://schemas.microsoft.com/office/drawing/2014/main" id="{0B401DDA-7020-4B54-8B1E-94E2DA9A3F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5" t="-3" r="55499"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E628503-4CCB-4372-83B8-725AE13530BA}"/>
              </a:ext>
            </a:extLst>
          </p:cNvPr>
          <p:cNvSpPr txBox="1">
            <a:spLocks/>
          </p:cNvSpPr>
          <p:nvPr/>
        </p:nvSpPr>
        <p:spPr>
          <a:xfrm>
            <a:off x="628650" y="164066"/>
            <a:ext cx="7886700" cy="33723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rgbClr val="000000"/>
                </a:solidFill>
              </a:rPr>
              <a:t>2. The Widow’s Mite</a:t>
            </a:r>
            <a:endParaRPr lang="en-NZ" dirty="0"/>
          </a:p>
        </p:txBody>
      </p:sp>
    </p:spTree>
    <p:extLst>
      <p:ext uri="{BB962C8B-B14F-4D97-AF65-F5344CB8AC3E}">
        <p14:creationId xmlns:p14="http://schemas.microsoft.com/office/powerpoint/2010/main" val="293343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34F1-79DE-4C92-BABE-0CE52BFA6362}"/>
              </a:ext>
            </a:extLst>
          </p:cNvPr>
          <p:cNvSpPr>
            <a:spLocks noGrp="1"/>
          </p:cNvSpPr>
          <p:nvPr>
            <p:ph type="title"/>
          </p:nvPr>
        </p:nvSpPr>
        <p:spPr>
          <a:xfrm>
            <a:off x="491490" y="365125"/>
            <a:ext cx="3840085" cy="1463669"/>
          </a:xfrm>
        </p:spPr>
        <p:txBody>
          <a:bodyPr>
            <a:normAutofit/>
          </a:bodyPr>
          <a:lstStyle/>
          <a:p>
            <a:r>
              <a:rPr lang="en-NZ" sz="4000" dirty="0"/>
              <a:t>C. The ‘biggest’ contributor</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020A60-7C80-485C-9DB9-3CB14652AF62}"/>
              </a:ext>
            </a:extLst>
          </p:cNvPr>
          <p:cNvSpPr>
            <a:spLocks noGrp="1"/>
          </p:cNvSpPr>
          <p:nvPr>
            <p:ph idx="1"/>
          </p:nvPr>
        </p:nvSpPr>
        <p:spPr>
          <a:xfrm>
            <a:off x="491490" y="1921565"/>
            <a:ext cx="3840085" cy="4115697"/>
          </a:xfrm>
        </p:spPr>
        <p:txBody>
          <a:bodyPr>
            <a:normAutofit/>
          </a:bodyPr>
          <a:lstStyle/>
          <a:p>
            <a:r>
              <a:rPr lang="en-NZ" sz="2400" dirty="0">
                <a:solidFill>
                  <a:srgbClr val="000000"/>
                </a:solidFill>
              </a:rPr>
              <a:t>Mark 12:42</a:t>
            </a:r>
          </a:p>
          <a:p>
            <a:r>
              <a:rPr lang="en-NZ" sz="2400" b="1" baseline="30000" dirty="0">
                <a:solidFill>
                  <a:srgbClr val="000000"/>
                </a:solidFill>
              </a:rPr>
              <a:t>42</a:t>
            </a:r>
            <a:r>
              <a:rPr lang="en-NZ" sz="2400" dirty="0">
                <a:solidFill>
                  <a:srgbClr val="000000"/>
                </a:solidFill>
              </a:rPr>
              <a:t>A poor widow came and put in two small copper coins, which amount to a cent.</a:t>
            </a:r>
            <a:r>
              <a:rPr lang="en-NZ" sz="1600" dirty="0">
                <a:solidFill>
                  <a:srgbClr val="000000"/>
                </a:solidFill>
              </a:rPr>
              <a:t> (NASB95)</a:t>
            </a:r>
          </a:p>
          <a:p>
            <a:endParaRPr lang="en-NZ" sz="2400" dirty="0"/>
          </a:p>
        </p:txBody>
      </p:sp>
      <p:pic>
        <p:nvPicPr>
          <p:cNvPr id="9218" name="Picture 2" descr="Image result for the widow's mite">
            <a:extLst>
              <a:ext uri="{FF2B5EF4-FFF2-40B4-BE49-F238E27FC236}">
                <a16:creationId xmlns:a16="http://schemas.microsoft.com/office/drawing/2014/main" id="{37505C9B-1B00-4A5D-BF59-E1C6D935E2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9" r="54280"/>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780A5BC-DEC7-4786-A043-6B511282CC85}"/>
              </a:ext>
            </a:extLst>
          </p:cNvPr>
          <p:cNvSpPr txBox="1">
            <a:spLocks/>
          </p:cNvSpPr>
          <p:nvPr/>
        </p:nvSpPr>
        <p:spPr>
          <a:xfrm>
            <a:off x="628650" y="164066"/>
            <a:ext cx="7886700" cy="33723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rgbClr val="000000"/>
                </a:solidFill>
              </a:rPr>
              <a:t>2. The Widow’s Mite</a:t>
            </a:r>
            <a:endParaRPr lang="en-NZ" dirty="0"/>
          </a:p>
        </p:txBody>
      </p:sp>
    </p:spTree>
    <p:extLst>
      <p:ext uri="{BB962C8B-B14F-4D97-AF65-F5344CB8AC3E}">
        <p14:creationId xmlns:p14="http://schemas.microsoft.com/office/powerpoint/2010/main" val="2919770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6544-C27F-46A2-AED7-1A6569E3BD78}"/>
              </a:ext>
            </a:extLst>
          </p:cNvPr>
          <p:cNvSpPr>
            <a:spLocks noGrp="1"/>
          </p:cNvSpPr>
          <p:nvPr>
            <p:ph type="title"/>
          </p:nvPr>
        </p:nvSpPr>
        <p:spPr>
          <a:xfrm>
            <a:off x="491490" y="365125"/>
            <a:ext cx="3840085" cy="1692794"/>
          </a:xfrm>
        </p:spPr>
        <p:txBody>
          <a:bodyPr>
            <a:normAutofit/>
          </a:bodyPr>
          <a:lstStyle/>
          <a:p>
            <a:r>
              <a:rPr lang="en-NZ" dirty="0"/>
              <a:t>D. Jesus’ Summary</a:t>
            </a:r>
          </a:p>
        </p:txBody>
      </p:sp>
      <p:cxnSp>
        <p:nvCxnSpPr>
          <p:cNvPr id="137" name="Straight Arrow Connector 13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D195B0-27DA-4A79-B609-81B46C7276E6}"/>
              </a:ext>
            </a:extLst>
          </p:cNvPr>
          <p:cNvSpPr>
            <a:spLocks noGrp="1"/>
          </p:cNvSpPr>
          <p:nvPr>
            <p:ph idx="1"/>
          </p:nvPr>
        </p:nvSpPr>
        <p:spPr>
          <a:xfrm>
            <a:off x="491490" y="2575034"/>
            <a:ext cx="3840085" cy="3462228"/>
          </a:xfrm>
        </p:spPr>
        <p:txBody>
          <a:bodyPr>
            <a:normAutofit lnSpcReduction="10000"/>
          </a:bodyPr>
          <a:lstStyle/>
          <a:p>
            <a:r>
              <a:rPr lang="en-NZ" sz="2400" dirty="0"/>
              <a:t>Mark 12:43-44</a:t>
            </a:r>
          </a:p>
          <a:p>
            <a:r>
              <a:rPr lang="en-NZ" sz="2400" dirty="0"/>
              <a:t> </a:t>
            </a:r>
            <a:r>
              <a:rPr lang="en-NZ" sz="2400" b="1" baseline="30000" dirty="0"/>
              <a:t>43</a:t>
            </a:r>
            <a:r>
              <a:rPr lang="en-NZ" sz="2400" dirty="0"/>
              <a:t>Calling His disciples to Him, He said to them, “Truly I say to you, this poor widow put in more than all the contributors to the treasury; </a:t>
            </a:r>
            <a:r>
              <a:rPr lang="en-NZ" sz="2400" b="1" baseline="30000" dirty="0"/>
              <a:t>44</a:t>
            </a:r>
            <a:r>
              <a:rPr lang="en-NZ" sz="2400" dirty="0"/>
              <a:t>for they all put in out of their surplus, but she, out of her poverty, put in all she owned, all she had to live on.” </a:t>
            </a:r>
            <a:r>
              <a:rPr lang="en-NZ" sz="1600" dirty="0"/>
              <a:t>(NASB95) </a:t>
            </a:r>
          </a:p>
        </p:txBody>
      </p:sp>
      <p:pic>
        <p:nvPicPr>
          <p:cNvPr id="12292" name="Picture 4" descr="https://scontent.fakl1-2.fna.fbcdn.net/v/t1.15752-9/67562436_2637304602960426_136000714953457664_n.jpg?_nc_cat=110&amp;_nc_oc=AQmu9CHQVqok7gse7UUZUUpXYF-5nVMzpbCKTHYFEW3o9SYR3D6Q8D1BGZGSfGSZx9A&amp;_nc_ht=scontent.fakl1-2.fna&amp;oh=74781ac6709b3e1ad8aa384d820f8641&amp;oe=5DDC2712">
            <a:extLst>
              <a:ext uri="{FF2B5EF4-FFF2-40B4-BE49-F238E27FC236}">
                <a16:creationId xmlns:a16="http://schemas.microsoft.com/office/drawing/2014/main" id="{B54AB29A-DB90-46CE-A9FF-F1B0C6CD98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47" r="41144"/>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9807A94-F6A0-4BB2-933F-1577060B471C}"/>
              </a:ext>
            </a:extLst>
          </p:cNvPr>
          <p:cNvSpPr txBox="1">
            <a:spLocks/>
          </p:cNvSpPr>
          <p:nvPr/>
        </p:nvSpPr>
        <p:spPr>
          <a:xfrm>
            <a:off x="628650" y="164066"/>
            <a:ext cx="7886700" cy="33723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rgbClr val="000000"/>
                </a:solidFill>
              </a:rPr>
              <a:t>2. The Widow’s Mite</a:t>
            </a:r>
            <a:endParaRPr lang="en-NZ" dirty="0"/>
          </a:p>
        </p:txBody>
      </p:sp>
    </p:spTree>
    <p:extLst>
      <p:ext uri="{BB962C8B-B14F-4D97-AF65-F5344CB8AC3E}">
        <p14:creationId xmlns:p14="http://schemas.microsoft.com/office/powerpoint/2010/main" val="152364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6544-C27F-46A2-AED7-1A6569E3BD78}"/>
              </a:ext>
            </a:extLst>
          </p:cNvPr>
          <p:cNvSpPr>
            <a:spLocks noGrp="1"/>
          </p:cNvSpPr>
          <p:nvPr>
            <p:ph type="title"/>
          </p:nvPr>
        </p:nvSpPr>
        <p:spPr>
          <a:xfrm>
            <a:off x="491490" y="365125"/>
            <a:ext cx="3840085" cy="1692794"/>
          </a:xfrm>
        </p:spPr>
        <p:txBody>
          <a:bodyPr>
            <a:normAutofit/>
          </a:bodyPr>
          <a:lstStyle/>
          <a:p>
            <a:r>
              <a:rPr lang="en-NZ" dirty="0"/>
              <a:t>D. Jesus’ Summary</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D195B0-27DA-4A79-B609-81B46C7276E6}"/>
              </a:ext>
            </a:extLst>
          </p:cNvPr>
          <p:cNvSpPr>
            <a:spLocks noGrp="1"/>
          </p:cNvSpPr>
          <p:nvPr>
            <p:ph idx="1"/>
          </p:nvPr>
        </p:nvSpPr>
        <p:spPr>
          <a:xfrm>
            <a:off x="491490" y="2316481"/>
            <a:ext cx="4319049" cy="4176380"/>
          </a:xfrm>
        </p:spPr>
        <p:txBody>
          <a:bodyPr>
            <a:normAutofit fontScale="92500" lnSpcReduction="10000"/>
          </a:bodyPr>
          <a:lstStyle/>
          <a:p>
            <a:pPr marL="0" indent="0">
              <a:buNone/>
            </a:pPr>
            <a:endParaRPr lang="en-NZ" sz="1600" dirty="0"/>
          </a:p>
          <a:p>
            <a:pPr marL="0" indent="0">
              <a:buNone/>
            </a:pPr>
            <a:r>
              <a:rPr lang="en-NZ" sz="2400" dirty="0"/>
              <a:t>a. Come and see what I see</a:t>
            </a:r>
          </a:p>
          <a:p>
            <a:pPr marL="0" indent="0">
              <a:buNone/>
            </a:pPr>
            <a:r>
              <a:rPr lang="en-NZ" sz="2400" dirty="0"/>
              <a:t> 1) What the disciples were seeing:</a:t>
            </a:r>
          </a:p>
          <a:p>
            <a:pPr lvl="1"/>
            <a:r>
              <a:rPr lang="en-NZ" dirty="0"/>
              <a:t>The rich, the poor and everyone in-between putting coins into 13 trumpet shaped containers placed around the temple courts.</a:t>
            </a:r>
          </a:p>
          <a:p>
            <a:pPr lvl="1"/>
            <a:r>
              <a:rPr lang="en-NZ" dirty="0"/>
              <a:t>The money was for the temple</a:t>
            </a:r>
          </a:p>
          <a:p>
            <a:pPr lvl="1"/>
            <a:r>
              <a:rPr lang="en-NZ" dirty="0"/>
              <a:t>The sound of the coins signalled the volumes of amounts given</a:t>
            </a:r>
          </a:p>
          <a:p>
            <a:pPr lvl="1"/>
            <a:endParaRPr lang="en-NZ" sz="1600" dirty="0"/>
          </a:p>
        </p:txBody>
      </p:sp>
      <p:pic>
        <p:nvPicPr>
          <p:cNvPr id="14338" name="Picture 2" descr="https://scontent.fakl1-2.fna.fbcdn.net/v/t1.15752-9/67562436_2637304602960426_136000714953457664_n.jpg?_nc_cat=110&amp;_nc_oc=AQmu9CHQVqok7gse7UUZUUpXYF-5nVMzpbCKTHYFEW3o9SYR3D6Q8D1BGZGSfGSZx9A&amp;_nc_ht=scontent.fakl1-2.fna&amp;oh=74781ac6709b3e1ad8aa384d820f8641&amp;oe=5DDC2712">
            <a:extLst>
              <a:ext uri="{FF2B5EF4-FFF2-40B4-BE49-F238E27FC236}">
                <a16:creationId xmlns:a16="http://schemas.microsoft.com/office/drawing/2014/main" id="{D885C296-051C-47CC-B48A-B856E2EB6A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47" r="41144"/>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440BE5C-AA9B-4A48-838A-1359FEAE475F}"/>
              </a:ext>
            </a:extLst>
          </p:cNvPr>
          <p:cNvSpPr txBox="1">
            <a:spLocks/>
          </p:cNvSpPr>
          <p:nvPr/>
        </p:nvSpPr>
        <p:spPr>
          <a:xfrm>
            <a:off x="628650" y="164066"/>
            <a:ext cx="7886700" cy="33723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rgbClr val="000000"/>
                </a:solidFill>
              </a:rPr>
              <a:t>2. The Widow’s Mite</a:t>
            </a:r>
            <a:endParaRPr lang="en-NZ" dirty="0"/>
          </a:p>
        </p:txBody>
      </p:sp>
    </p:spTree>
    <p:extLst>
      <p:ext uri="{BB962C8B-B14F-4D97-AF65-F5344CB8AC3E}">
        <p14:creationId xmlns:p14="http://schemas.microsoft.com/office/powerpoint/2010/main" val="921196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6544-C27F-46A2-AED7-1A6569E3BD78}"/>
              </a:ext>
            </a:extLst>
          </p:cNvPr>
          <p:cNvSpPr>
            <a:spLocks noGrp="1"/>
          </p:cNvSpPr>
          <p:nvPr>
            <p:ph type="title"/>
          </p:nvPr>
        </p:nvSpPr>
        <p:spPr>
          <a:xfrm>
            <a:off x="491490" y="365125"/>
            <a:ext cx="3840085" cy="1692794"/>
          </a:xfrm>
        </p:spPr>
        <p:txBody>
          <a:bodyPr>
            <a:normAutofit/>
          </a:bodyPr>
          <a:lstStyle/>
          <a:p>
            <a:r>
              <a:rPr lang="en-NZ" dirty="0"/>
              <a:t>D. Jesus’ Summary</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D195B0-27DA-4A79-B609-81B46C7276E6}"/>
              </a:ext>
            </a:extLst>
          </p:cNvPr>
          <p:cNvSpPr>
            <a:spLocks noGrp="1"/>
          </p:cNvSpPr>
          <p:nvPr>
            <p:ph idx="1"/>
          </p:nvPr>
        </p:nvSpPr>
        <p:spPr>
          <a:xfrm>
            <a:off x="491490" y="2575034"/>
            <a:ext cx="4491327" cy="3462228"/>
          </a:xfrm>
        </p:spPr>
        <p:txBody>
          <a:bodyPr>
            <a:normAutofit fontScale="92500" lnSpcReduction="20000"/>
          </a:bodyPr>
          <a:lstStyle/>
          <a:p>
            <a:pPr marL="0" indent="0">
              <a:buNone/>
            </a:pPr>
            <a:endParaRPr lang="en-NZ" sz="1600" dirty="0"/>
          </a:p>
          <a:p>
            <a:pPr marL="0" indent="0">
              <a:buNone/>
            </a:pPr>
            <a:r>
              <a:rPr lang="en-NZ" sz="2400" dirty="0"/>
              <a:t>2) What Jesus saw:</a:t>
            </a:r>
          </a:p>
          <a:p>
            <a:pPr lvl="1"/>
            <a:r>
              <a:rPr lang="en-NZ" dirty="0"/>
              <a:t>Come and see what I see</a:t>
            </a:r>
          </a:p>
          <a:p>
            <a:pPr lvl="1"/>
            <a:r>
              <a:rPr lang="en-NZ" dirty="0"/>
              <a:t>The amounts given</a:t>
            </a:r>
          </a:p>
          <a:p>
            <a:pPr lvl="1"/>
            <a:r>
              <a:rPr lang="en-NZ" dirty="0"/>
              <a:t>The hearts of the givers</a:t>
            </a:r>
          </a:p>
          <a:p>
            <a:pPr lvl="1"/>
            <a:r>
              <a:rPr lang="en-NZ" dirty="0"/>
              <a:t>The true meaning of sacrifice before God.</a:t>
            </a:r>
          </a:p>
          <a:p>
            <a:pPr lvl="1"/>
            <a:r>
              <a:rPr lang="en-NZ" dirty="0"/>
              <a:t>Widow—Little was everything because it was everything</a:t>
            </a:r>
          </a:p>
          <a:p>
            <a:pPr lvl="1"/>
            <a:r>
              <a:rPr lang="en-NZ" dirty="0"/>
              <a:t>Rich—More was nothing, because it was surplus.</a:t>
            </a:r>
          </a:p>
        </p:txBody>
      </p:sp>
      <p:pic>
        <p:nvPicPr>
          <p:cNvPr id="13314" name="Picture 2" descr="https://scontent.fakl1-2.fna.fbcdn.net/v/t1.15752-9/67562436_2637304602960426_136000714953457664_n.jpg?_nc_cat=110&amp;_nc_oc=AQmu9CHQVqok7gse7UUZUUpXYF-5nVMzpbCKTHYFEW3o9SYR3D6Q8D1BGZGSfGSZx9A&amp;_nc_ht=scontent.fakl1-2.fna&amp;oh=74781ac6709b3e1ad8aa384d820f8641&amp;oe=5DDC2712">
            <a:extLst>
              <a:ext uri="{FF2B5EF4-FFF2-40B4-BE49-F238E27FC236}">
                <a16:creationId xmlns:a16="http://schemas.microsoft.com/office/drawing/2014/main" id="{6C67889D-37FC-421B-9014-A422395B79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47" r="41144"/>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43D3946-1712-47AB-92CF-244B6BC27252}"/>
              </a:ext>
            </a:extLst>
          </p:cNvPr>
          <p:cNvSpPr txBox="1">
            <a:spLocks/>
          </p:cNvSpPr>
          <p:nvPr/>
        </p:nvSpPr>
        <p:spPr>
          <a:xfrm>
            <a:off x="628650" y="164066"/>
            <a:ext cx="7886700" cy="33723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rgbClr val="000000"/>
                </a:solidFill>
              </a:rPr>
              <a:t>2. The Widow’s Mite</a:t>
            </a:r>
            <a:endParaRPr lang="en-NZ" dirty="0"/>
          </a:p>
        </p:txBody>
      </p:sp>
    </p:spTree>
    <p:extLst>
      <p:ext uri="{BB962C8B-B14F-4D97-AF65-F5344CB8AC3E}">
        <p14:creationId xmlns:p14="http://schemas.microsoft.com/office/powerpoint/2010/main" val="33235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032801-DE43-475F-B42D-F027D73E8008}"/>
              </a:ext>
            </a:extLst>
          </p:cNvPr>
          <p:cNvSpPr>
            <a:spLocks noGrp="1"/>
          </p:cNvSpPr>
          <p:nvPr>
            <p:ph idx="1"/>
          </p:nvPr>
        </p:nvSpPr>
        <p:spPr>
          <a:xfrm>
            <a:off x="491489" y="2057919"/>
            <a:ext cx="4320937" cy="4434941"/>
          </a:xfrm>
        </p:spPr>
        <p:txBody>
          <a:bodyPr>
            <a:normAutofit fontScale="85000" lnSpcReduction="10000"/>
          </a:bodyPr>
          <a:lstStyle/>
          <a:p>
            <a:r>
              <a:rPr lang="en-NZ" sz="2400" dirty="0"/>
              <a:t>Acts 20:35—</a:t>
            </a:r>
          </a:p>
          <a:p>
            <a:r>
              <a:rPr lang="en-NZ" sz="2400" b="1" baseline="30000" dirty="0"/>
              <a:t>35</a:t>
            </a:r>
            <a:r>
              <a:rPr lang="en-NZ" sz="2400" dirty="0"/>
              <a:t>In everything I showed you that by working hard in this manner you must help the weak and remember the words of the Lord Jesus, that He Himself said, ‘It is more blessed to give than to receive.’” </a:t>
            </a:r>
            <a:r>
              <a:rPr lang="en-NZ" sz="1600" dirty="0"/>
              <a:t>(NASB95)</a:t>
            </a:r>
          </a:p>
          <a:p>
            <a:endParaRPr lang="en-NZ" sz="2400" dirty="0"/>
          </a:p>
          <a:p>
            <a:r>
              <a:rPr lang="en-NZ" sz="2400" dirty="0"/>
              <a:t>We are blessed to receive, but the great blessings come to the generous.</a:t>
            </a:r>
          </a:p>
          <a:p>
            <a:r>
              <a:rPr lang="en-NZ" sz="2400" dirty="0"/>
              <a:t>We are doing as God does</a:t>
            </a:r>
          </a:p>
          <a:p>
            <a:r>
              <a:rPr lang="en-NZ" sz="2400" dirty="0"/>
              <a:t>Reflecting His nature.</a:t>
            </a:r>
          </a:p>
          <a:p>
            <a:r>
              <a:rPr lang="en-NZ" sz="2400" dirty="0"/>
              <a:t>Being a distributor of His gifts</a:t>
            </a:r>
          </a:p>
          <a:p>
            <a:r>
              <a:rPr lang="en-NZ" sz="2400" dirty="0"/>
              <a:t>Storing up treasures in heaven</a:t>
            </a:r>
          </a:p>
        </p:txBody>
      </p:sp>
      <p:pic>
        <p:nvPicPr>
          <p:cNvPr id="15362" name="Picture 2" descr="Image result for give poor">
            <a:extLst>
              <a:ext uri="{FF2B5EF4-FFF2-40B4-BE49-F238E27FC236}">
                <a16:creationId xmlns:a16="http://schemas.microsoft.com/office/drawing/2014/main" id="{6C62B8AF-68D5-4237-97EB-CB133E48A7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27"/>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DDDE347-6A11-4B79-B8D0-9752F202E000}"/>
              </a:ext>
            </a:extLst>
          </p:cNvPr>
          <p:cNvSpPr>
            <a:spLocks noGrp="1"/>
          </p:cNvSpPr>
          <p:nvPr>
            <p:ph type="title"/>
          </p:nvPr>
        </p:nvSpPr>
        <p:spPr>
          <a:xfrm>
            <a:off x="491490" y="365125"/>
            <a:ext cx="4080510" cy="1692794"/>
          </a:xfrm>
        </p:spPr>
        <p:txBody>
          <a:bodyPr>
            <a:normAutofit fontScale="90000"/>
          </a:bodyPr>
          <a:lstStyle/>
          <a:p>
            <a:r>
              <a:rPr lang="en-NZ" sz="4000" dirty="0"/>
              <a:t>3. Go and do likewise</a:t>
            </a:r>
            <a:br>
              <a:rPr lang="en-NZ" sz="4000" dirty="0"/>
            </a:br>
            <a:r>
              <a:rPr lang="en-NZ" sz="4000" dirty="0"/>
              <a:t>—Blessed </a:t>
            </a:r>
          </a:p>
        </p:txBody>
      </p:sp>
    </p:spTree>
    <p:extLst>
      <p:ext uri="{BB962C8B-B14F-4D97-AF65-F5344CB8AC3E}">
        <p14:creationId xmlns:p14="http://schemas.microsoft.com/office/powerpoint/2010/main" val="3513594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032801-DE43-475F-B42D-F027D73E8008}"/>
              </a:ext>
            </a:extLst>
          </p:cNvPr>
          <p:cNvSpPr>
            <a:spLocks noGrp="1"/>
          </p:cNvSpPr>
          <p:nvPr>
            <p:ph idx="1"/>
          </p:nvPr>
        </p:nvSpPr>
        <p:spPr>
          <a:xfrm>
            <a:off x="491490" y="2575034"/>
            <a:ext cx="3840085" cy="3462228"/>
          </a:xfrm>
        </p:spPr>
        <p:txBody>
          <a:bodyPr>
            <a:normAutofit/>
          </a:bodyPr>
          <a:lstStyle/>
          <a:p>
            <a:r>
              <a:rPr lang="en-NZ" sz="2400" dirty="0"/>
              <a:t>Proverbs 22:9—</a:t>
            </a:r>
          </a:p>
          <a:p>
            <a:r>
              <a:rPr lang="en-NZ" sz="2400" b="1" baseline="30000" dirty="0"/>
              <a:t>9</a:t>
            </a:r>
            <a:r>
              <a:rPr lang="en-NZ" sz="2400" dirty="0"/>
              <a:t>He who is generous will be blessed,</a:t>
            </a:r>
            <a:br>
              <a:rPr lang="en-NZ" sz="2400" dirty="0"/>
            </a:br>
            <a:r>
              <a:rPr lang="en-NZ" sz="2400" dirty="0"/>
              <a:t>For he gives some of his food to the poor. </a:t>
            </a:r>
            <a:r>
              <a:rPr lang="en-NZ" sz="1600" dirty="0"/>
              <a:t>(NASB95)</a:t>
            </a:r>
          </a:p>
        </p:txBody>
      </p:sp>
      <p:pic>
        <p:nvPicPr>
          <p:cNvPr id="16386" name="Picture 2" descr="Image result for give poor">
            <a:extLst>
              <a:ext uri="{FF2B5EF4-FFF2-40B4-BE49-F238E27FC236}">
                <a16:creationId xmlns:a16="http://schemas.microsoft.com/office/drawing/2014/main" id="{FC3B1EA7-EA4F-48A9-9DFC-3C13F0E7B2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21" r="25894"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458F11E-3D7C-4BE9-8794-584FC8801894}"/>
              </a:ext>
            </a:extLst>
          </p:cNvPr>
          <p:cNvSpPr>
            <a:spLocks noGrp="1"/>
          </p:cNvSpPr>
          <p:nvPr>
            <p:ph type="title"/>
          </p:nvPr>
        </p:nvSpPr>
        <p:spPr>
          <a:xfrm>
            <a:off x="491490" y="365125"/>
            <a:ext cx="4080510" cy="1692794"/>
          </a:xfrm>
        </p:spPr>
        <p:txBody>
          <a:bodyPr>
            <a:normAutofit fontScale="90000"/>
          </a:bodyPr>
          <a:lstStyle/>
          <a:p>
            <a:r>
              <a:rPr lang="en-NZ" sz="4000" dirty="0"/>
              <a:t>3. Go and do likewise</a:t>
            </a:r>
            <a:br>
              <a:rPr lang="en-NZ" sz="4000" dirty="0"/>
            </a:br>
            <a:r>
              <a:rPr lang="en-NZ" sz="4000" dirty="0"/>
              <a:t>—Blessed again</a:t>
            </a:r>
          </a:p>
        </p:txBody>
      </p:sp>
    </p:spTree>
    <p:extLst>
      <p:ext uri="{BB962C8B-B14F-4D97-AF65-F5344CB8AC3E}">
        <p14:creationId xmlns:p14="http://schemas.microsoft.com/office/powerpoint/2010/main" val="1999224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32801-DE43-475F-B42D-F027D73E8008}"/>
              </a:ext>
            </a:extLst>
          </p:cNvPr>
          <p:cNvSpPr>
            <a:spLocks noGrp="1"/>
          </p:cNvSpPr>
          <p:nvPr>
            <p:ph idx="1"/>
          </p:nvPr>
        </p:nvSpPr>
        <p:spPr>
          <a:xfrm>
            <a:off x="552959" y="2133600"/>
            <a:ext cx="3144398" cy="4439478"/>
          </a:xfrm>
        </p:spPr>
        <p:txBody>
          <a:bodyPr>
            <a:normAutofit fontScale="92500" lnSpcReduction="20000"/>
          </a:bodyPr>
          <a:lstStyle/>
          <a:p>
            <a:r>
              <a:rPr lang="en-NZ" sz="2400" dirty="0"/>
              <a:t>Philippians 4:17</a:t>
            </a:r>
          </a:p>
          <a:p>
            <a:r>
              <a:rPr lang="en-NZ" sz="2400" b="1" baseline="30000" dirty="0"/>
              <a:t>17</a:t>
            </a:r>
            <a:r>
              <a:rPr lang="en-NZ" sz="2400" dirty="0"/>
              <a:t>Not that I seek the gift itself, but I seek for the profit which increases to your account. </a:t>
            </a:r>
            <a:r>
              <a:rPr lang="en-NZ" sz="1600" dirty="0"/>
              <a:t>(NASB95)</a:t>
            </a:r>
          </a:p>
          <a:p>
            <a:r>
              <a:rPr lang="en-NZ" sz="2400" dirty="0"/>
              <a:t>Paul rejoices in the spiritual blessings that will result for them because of their giving.</a:t>
            </a:r>
          </a:p>
          <a:p>
            <a:r>
              <a:rPr lang="en-NZ" sz="2400" dirty="0"/>
              <a:t>The sooner we get our minds off earthly (temporary) blessings and see the heavenly (eternal) blessings, the better off we will be.</a:t>
            </a:r>
          </a:p>
        </p:txBody>
      </p:sp>
      <p:pic>
        <p:nvPicPr>
          <p:cNvPr id="18434" name="Picture 2" descr="Image result for Philippians 4:17">
            <a:extLst>
              <a:ext uri="{FF2B5EF4-FFF2-40B4-BE49-F238E27FC236}">
                <a16:creationId xmlns:a16="http://schemas.microsoft.com/office/drawing/2014/main" id="{B9B004A8-A71B-4089-876A-8333827F05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9" r="14866" b="1"/>
          <a:stretch/>
        </p:blipFill>
        <p:spPr bwMode="auto">
          <a:xfrm>
            <a:off x="3604590" y="10"/>
            <a:ext cx="5539409"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69CD0DA-C787-46E2-923B-880F5531F02F}"/>
              </a:ext>
            </a:extLst>
          </p:cNvPr>
          <p:cNvSpPr>
            <a:spLocks noGrp="1"/>
          </p:cNvSpPr>
          <p:nvPr>
            <p:ph type="title"/>
          </p:nvPr>
        </p:nvSpPr>
        <p:spPr>
          <a:xfrm>
            <a:off x="491490" y="365125"/>
            <a:ext cx="4080510" cy="1692794"/>
          </a:xfrm>
        </p:spPr>
        <p:txBody>
          <a:bodyPr>
            <a:normAutofit fontScale="90000"/>
          </a:bodyPr>
          <a:lstStyle/>
          <a:p>
            <a:r>
              <a:rPr lang="en-NZ" sz="4000" dirty="0"/>
              <a:t>3. Go and do likewise</a:t>
            </a:r>
            <a:br>
              <a:rPr lang="en-NZ" sz="4000" dirty="0"/>
            </a:br>
            <a:r>
              <a:rPr lang="en-NZ" sz="4000" dirty="0"/>
              <a:t>—Blessed again… </a:t>
            </a:r>
            <a:br>
              <a:rPr lang="en-NZ" sz="4000" dirty="0"/>
            </a:br>
            <a:r>
              <a:rPr lang="en-NZ" sz="4000" dirty="0"/>
              <a:t>    and again</a:t>
            </a:r>
          </a:p>
        </p:txBody>
      </p:sp>
    </p:spTree>
    <p:extLst>
      <p:ext uri="{BB962C8B-B14F-4D97-AF65-F5344CB8AC3E}">
        <p14:creationId xmlns:p14="http://schemas.microsoft.com/office/powerpoint/2010/main" val="71933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453864-7CB5-4438-9C2A-39AA5EDF0499}"/>
              </a:ext>
            </a:extLst>
          </p:cNvPr>
          <p:cNvSpPr>
            <a:spLocks noGrp="1"/>
          </p:cNvSpPr>
          <p:nvPr>
            <p:ph idx="1"/>
          </p:nvPr>
        </p:nvSpPr>
        <p:spPr/>
        <p:txBody>
          <a:bodyPr>
            <a:normAutofit/>
          </a:bodyPr>
          <a:lstStyle/>
          <a:p>
            <a:pPr marL="514350" indent="-514350">
              <a:buAutoNum type="arabicPeriod"/>
            </a:pPr>
            <a:r>
              <a:rPr lang="en-NZ" sz="4000" dirty="0"/>
              <a:t>God</a:t>
            </a:r>
          </a:p>
          <a:p>
            <a:pPr marL="514350" indent="-514350">
              <a:buAutoNum type="arabicPeriod"/>
            </a:pPr>
            <a:r>
              <a:rPr lang="en-NZ" sz="4000" dirty="0"/>
              <a:t>The Mite</a:t>
            </a:r>
          </a:p>
          <a:p>
            <a:pPr marL="514350" indent="-514350">
              <a:buAutoNum type="arabicPeriod"/>
            </a:pPr>
            <a:r>
              <a:rPr lang="en-NZ" sz="4000" dirty="0"/>
              <a:t>and The Likewise</a:t>
            </a:r>
          </a:p>
        </p:txBody>
      </p:sp>
    </p:spTree>
    <p:extLst>
      <p:ext uri="{BB962C8B-B14F-4D97-AF65-F5344CB8AC3E}">
        <p14:creationId xmlns:p14="http://schemas.microsoft.com/office/powerpoint/2010/main" val="171749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032801-DE43-475F-B42D-F027D73E8008}"/>
              </a:ext>
            </a:extLst>
          </p:cNvPr>
          <p:cNvSpPr>
            <a:spLocks noGrp="1"/>
          </p:cNvSpPr>
          <p:nvPr>
            <p:ph idx="1"/>
          </p:nvPr>
        </p:nvSpPr>
        <p:spPr>
          <a:xfrm>
            <a:off x="331304" y="2411896"/>
            <a:ext cx="4077832" cy="4015407"/>
          </a:xfrm>
        </p:spPr>
        <p:txBody>
          <a:bodyPr>
            <a:normAutofit/>
          </a:bodyPr>
          <a:lstStyle/>
          <a:p>
            <a:r>
              <a:rPr lang="en-NZ" sz="2400" dirty="0"/>
              <a:t>2 Corinthians 9:7 </a:t>
            </a:r>
          </a:p>
          <a:p>
            <a:r>
              <a:rPr lang="en-NZ" sz="2400" b="1" baseline="30000" dirty="0"/>
              <a:t>7</a:t>
            </a:r>
            <a:r>
              <a:rPr lang="en-NZ" sz="2400" dirty="0"/>
              <a:t>Each one </a:t>
            </a:r>
            <a:r>
              <a:rPr lang="en-NZ" sz="2400" i="1" dirty="0"/>
              <a:t>must do</a:t>
            </a:r>
            <a:r>
              <a:rPr lang="en-NZ" sz="2400" dirty="0"/>
              <a:t> just as he has purposed in his heart, not grudgingly or under compulsion, for God loves a cheerful giver. </a:t>
            </a:r>
            <a:r>
              <a:rPr lang="en-NZ" sz="1600" dirty="0"/>
              <a:t>(NASB95)</a:t>
            </a:r>
          </a:p>
          <a:p>
            <a:endParaRPr lang="en-NZ" sz="2400" dirty="0"/>
          </a:p>
          <a:p>
            <a:r>
              <a:rPr lang="en-NZ" sz="2400" dirty="0"/>
              <a:t>Your disposition in giving is indicative of the health of your spiritual life.</a:t>
            </a:r>
          </a:p>
          <a:p>
            <a:endParaRPr lang="en-NZ" sz="2400" dirty="0"/>
          </a:p>
        </p:txBody>
      </p:sp>
      <p:pic>
        <p:nvPicPr>
          <p:cNvPr id="17410" name="Picture 2" descr="Image result for 2 Corinthians 9:7">
            <a:extLst>
              <a:ext uri="{FF2B5EF4-FFF2-40B4-BE49-F238E27FC236}">
                <a16:creationId xmlns:a16="http://schemas.microsoft.com/office/drawing/2014/main" id="{93DC9650-6EFB-4C53-B217-CE2804497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219"/>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CB94476-D945-4945-B7DF-F52497A7ED8C}"/>
              </a:ext>
            </a:extLst>
          </p:cNvPr>
          <p:cNvSpPr>
            <a:spLocks noGrp="1"/>
          </p:cNvSpPr>
          <p:nvPr>
            <p:ph type="title"/>
          </p:nvPr>
        </p:nvSpPr>
        <p:spPr>
          <a:xfrm>
            <a:off x="491490" y="365125"/>
            <a:ext cx="3840085" cy="1692794"/>
          </a:xfrm>
        </p:spPr>
        <p:txBody>
          <a:bodyPr>
            <a:normAutofit fontScale="90000"/>
          </a:bodyPr>
          <a:lstStyle/>
          <a:p>
            <a:r>
              <a:rPr lang="en-NZ" sz="4000" dirty="0"/>
              <a:t>3. Go and do likewise—Happily!</a:t>
            </a:r>
          </a:p>
        </p:txBody>
      </p:sp>
    </p:spTree>
    <p:extLst>
      <p:ext uri="{BB962C8B-B14F-4D97-AF65-F5344CB8AC3E}">
        <p14:creationId xmlns:p14="http://schemas.microsoft.com/office/powerpoint/2010/main" val="3080794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32801-DE43-475F-B42D-F027D73E8008}"/>
              </a:ext>
            </a:extLst>
          </p:cNvPr>
          <p:cNvSpPr>
            <a:spLocks noGrp="1"/>
          </p:cNvSpPr>
          <p:nvPr>
            <p:ph idx="1"/>
          </p:nvPr>
        </p:nvSpPr>
        <p:spPr>
          <a:xfrm>
            <a:off x="473446" y="2057918"/>
            <a:ext cx="2738599" cy="4554915"/>
          </a:xfrm>
        </p:spPr>
        <p:txBody>
          <a:bodyPr>
            <a:normAutofit fontScale="92500"/>
          </a:bodyPr>
          <a:lstStyle/>
          <a:p>
            <a:r>
              <a:rPr lang="en-NZ" sz="2400" dirty="0"/>
              <a:t>Proverbs 11:4 </a:t>
            </a:r>
          </a:p>
          <a:p>
            <a:r>
              <a:rPr lang="en-NZ" sz="2400" b="1" baseline="30000" dirty="0"/>
              <a:t>4</a:t>
            </a:r>
            <a:r>
              <a:rPr lang="en-NZ" sz="2400" dirty="0"/>
              <a:t>Riches do not profit in the day of wrath,</a:t>
            </a:r>
            <a:br>
              <a:rPr lang="en-NZ" sz="2400" dirty="0"/>
            </a:br>
            <a:r>
              <a:rPr lang="en-NZ" sz="2400" dirty="0"/>
              <a:t>But righteousness delivers from death. </a:t>
            </a:r>
            <a:r>
              <a:rPr lang="en-NZ" sz="1600" dirty="0"/>
              <a:t>(NASB95)</a:t>
            </a:r>
          </a:p>
          <a:p>
            <a:endParaRPr lang="en-NZ" sz="2400" dirty="0"/>
          </a:p>
          <a:p>
            <a:r>
              <a:rPr lang="en-NZ" sz="2400" dirty="0"/>
              <a:t>This is the grave of a Russian Mafia boss.</a:t>
            </a:r>
          </a:p>
          <a:p>
            <a:r>
              <a:rPr lang="en-NZ" sz="2400" dirty="0"/>
              <a:t>I pray he made his peace with God before he died.</a:t>
            </a:r>
          </a:p>
        </p:txBody>
      </p:sp>
      <p:pic>
        <p:nvPicPr>
          <p:cNvPr id="19458" name="Picture 2" descr="Related image">
            <a:extLst>
              <a:ext uri="{FF2B5EF4-FFF2-40B4-BE49-F238E27FC236}">
                <a16:creationId xmlns:a16="http://schemas.microsoft.com/office/drawing/2014/main" id="{D65855B5-AAAA-4E17-9986-3B2600B3CD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42" r="17321" b="-1"/>
          <a:stretch/>
        </p:blipFill>
        <p:spPr bwMode="auto">
          <a:xfrm>
            <a:off x="3479292" y="10"/>
            <a:ext cx="5664708"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508BFC2-ACB7-45EC-94FB-188F4872F13C}"/>
              </a:ext>
            </a:extLst>
          </p:cNvPr>
          <p:cNvSpPr>
            <a:spLocks noGrp="1"/>
          </p:cNvSpPr>
          <p:nvPr>
            <p:ph type="title"/>
          </p:nvPr>
        </p:nvSpPr>
        <p:spPr>
          <a:xfrm>
            <a:off x="491490" y="365125"/>
            <a:ext cx="3840085" cy="1692794"/>
          </a:xfrm>
        </p:spPr>
        <p:txBody>
          <a:bodyPr>
            <a:normAutofit fontScale="90000"/>
          </a:bodyPr>
          <a:lstStyle/>
          <a:p>
            <a:r>
              <a:rPr lang="en-NZ" sz="4000" dirty="0"/>
              <a:t>3. Go and do likewise—Look to your soul</a:t>
            </a:r>
          </a:p>
        </p:txBody>
      </p:sp>
    </p:spTree>
    <p:extLst>
      <p:ext uri="{BB962C8B-B14F-4D97-AF65-F5344CB8AC3E}">
        <p14:creationId xmlns:p14="http://schemas.microsoft.com/office/powerpoint/2010/main" val="1987341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32801-DE43-475F-B42D-F027D73E8008}"/>
              </a:ext>
            </a:extLst>
          </p:cNvPr>
          <p:cNvSpPr>
            <a:spLocks noGrp="1"/>
          </p:cNvSpPr>
          <p:nvPr>
            <p:ph idx="1"/>
          </p:nvPr>
        </p:nvSpPr>
        <p:spPr>
          <a:xfrm>
            <a:off x="628650" y="3800199"/>
            <a:ext cx="7886700" cy="1603375"/>
          </a:xfrm>
        </p:spPr>
        <p:txBody>
          <a:bodyPr/>
          <a:lstStyle/>
          <a:p>
            <a:r>
              <a:rPr lang="en-NZ" dirty="0"/>
              <a:t>1 John 5:11 </a:t>
            </a:r>
          </a:p>
          <a:p>
            <a:r>
              <a:rPr lang="en-NZ" b="1" baseline="30000" dirty="0"/>
              <a:t>11</a:t>
            </a:r>
            <a:r>
              <a:rPr lang="en-NZ" dirty="0"/>
              <a:t>And the testimony is this, that God has given us eternal life, and this life is in His Son.  (NASB95)</a:t>
            </a:r>
          </a:p>
          <a:p>
            <a:endParaRPr lang="en-NZ" dirty="0"/>
          </a:p>
        </p:txBody>
      </p:sp>
      <p:pic>
        <p:nvPicPr>
          <p:cNvPr id="20482" name="Picture 2" descr="Image result for 1 John 5:11">
            <a:extLst>
              <a:ext uri="{FF2B5EF4-FFF2-40B4-BE49-F238E27FC236}">
                <a16:creationId xmlns:a16="http://schemas.microsoft.com/office/drawing/2014/main" id="{37833E03-A82C-47EA-8175-9F0260C41C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506"/>
          <a:stretch/>
        </p:blipFill>
        <p:spPr bwMode="auto">
          <a:xfrm>
            <a:off x="1" y="0"/>
            <a:ext cx="9144000" cy="30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0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66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2" descr="Related image">
            <a:extLst>
              <a:ext uri="{FF2B5EF4-FFF2-40B4-BE49-F238E27FC236}">
                <a16:creationId xmlns:a16="http://schemas.microsoft.com/office/drawing/2014/main" id="{BD793494-509D-4681-A0A7-B2FAB228E9E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232"/>
          <a:stretch/>
        </p:blipFill>
        <p:spPr bwMode="auto">
          <a:xfrm>
            <a:off x="482600" y="988092"/>
            <a:ext cx="8178799" cy="48818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33C05CD-D58E-4140-A858-AC58A92209D4}"/>
              </a:ext>
            </a:extLst>
          </p:cNvPr>
          <p:cNvSpPr/>
          <p:nvPr/>
        </p:nvSpPr>
        <p:spPr>
          <a:xfrm>
            <a:off x="6251185" y="999645"/>
            <a:ext cx="2535055" cy="4524315"/>
          </a:xfrm>
          <a:prstGeom prst="rect">
            <a:avLst/>
          </a:prstGeom>
        </p:spPr>
        <p:txBody>
          <a:bodyPr wrap="square">
            <a:spAutoFit/>
          </a:bodyPr>
          <a:lstStyle/>
          <a:p>
            <a:r>
              <a:rPr lang="en-NZ" sz="2400" dirty="0">
                <a:solidFill>
                  <a:srgbClr val="000000"/>
                </a:solidFill>
                <a:latin typeface="Helvetica Neue"/>
              </a:rPr>
              <a:t>Acts 2:38</a:t>
            </a:r>
          </a:p>
          <a:p>
            <a:r>
              <a:rPr lang="en-NZ" sz="2400" b="1" baseline="30000" dirty="0">
                <a:solidFill>
                  <a:srgbClr val="000000"/>
                </a:solidFill>
                <a:latin typeface="Arial" panose="020B0604020202020204" pitchFamily="34" charset="0"/>
              </a:rPr>
              <a:t>38 </a:t>
            </a:r>
            <a:r>
              <a:rPr lang="en-NZ" sz="2400" dirty="0">
                <a:solidFill>
                  <a:srgbClr val="000000"/>
                </a:solidFill>
                <a:latin typeface="Helvetica Neue"/>
              </a:rPr>
              <a:t>Peter </a:t>
            </a:r>
            <a:r>
              <a:rPr lang="en-NZ" sz="2400" i="1" dirty="0">
                <a:solidFill>
                  <a:srgbClr val="000000"/>
                </a:solidFill>
                <a:latin typeface="Helvetica Neue"/>
              </a:rPr>
              <a:t>said</a:t>
            </a:r>
            <a:r>
              <a:rPr lang="en-NZ" sz="2400" dirty="0">
                <a:solidFill>
                  <a:srgbClr val="000000"/>
                </a:solidFill>
                <a:latin typeface="Helvetica Neue"/>
              </a:rPr>
              <a:t> to them, “Repent, and each of you be baptized in the name of Jesus Christ for the forgiveness of your sins; and you will receive the gift of the Holy Spirit. </a:t>
            </a:r>
            <a:r>
              <a:rPr lang="en-NZ" sz="1200" dirty="0">
                <a:solidFill>
                  <a:srgbClr val="000000"/>
                </a:solidFill>
                <a:latin typeface="Helvetica Neue"/>
              </a:rPr>
              <a:t>(NASB95)</a:t>
            </a:r>
            <a:endParaRPr lang="en-NZ" sz="2400" b="0" i="0" dirty="0">
              <a:solidFill>
                <a:srgbClr val="000000"/>
              </a:solidFill>
              <a:effectLst/>
              <a:latin typeface="Helvetica Neue"/>
            </a:endParaRPr>
          </a:p>
        </p:txBody>
      </p:sp>
    </p:spTree>
    <p:extLst>
      <p:ext uri="{BB962C8B-B14F-4D97-AF65-F5344CB8AC3E}">
        <p14:creationId xmlns:p14="http://schemas.microsoft.com/office/powerpoint/2010/main" val="267994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3EE6-3710-45E1-B5C4-C5EBEC25D665}"/>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A9E0DE3D-C10F-4CD2-91CA-8560B343F5D3}"/>
              </a:ext>
            </a:extLst>
          </p:cNvPr>
          <p:cNvSpPr>
            <a:spLocks noGrp="1"/>
          </p:cNvSpPr>
          <p:nvPr>
            <p:ph idx="1"/>
          </p:nvPr>
        </p:nvSpPr>
        <p:spPr/>
        <p:txBody>
          <a:bodyPr/>
          <a:lstStyle/>
          <a:p>
            <a:endParaRPr lang="en-NZ"/>
          </a:p>
        </p:txBody>
      </p:sp>
      <p:pic>
        <p:nvPicPr>
          <p:cNvPr id="1026" name="Picture 2" descr="Image result for 1 Chronicles 29">
            <a:extLst>
              <a:ext uri="{FF2B5EF4-FFF2-40B4-BE49-F238E27FC236}">
                <a16:creationId xmlns:a16="http://schemas.microsoft.com/office/drawing/2014/main" id="{818F90DD-57E6-452B-A94B-B2DFD3761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0A0B8F4-FD00-4B6D-A6BF-36AD8143FD0E}"/>
              </a:ext>
            </a:extLst>
          </p:cNvPr>
          <p:cNvSpPr/>
          <p:nvPr/>
        </p:nvSpPr>
        <p:spPr>
          <a:xfrm>
            <a:off x="3584713" y="3401129"/>
            <a:ext cx="4572000" cy="1200329"/>
          </a:xfrm>
          <a:prstGeom prst="rect">
            <a:avLst/>
          </a:prstGeom>
        </p:spPr>
        <p:txBody>
          <a:bodyPr>
            <a:spAutoFit/>
          </a:bodyPr>
          <a:lstStyle/>
          <a:p>
            <a:r>
              <a:rPr lang="en-NZ" sz="2400" dirty="0">
                <a:solidFill>
                  <a:schemeClr val="bg1"/>
                </a:solidFill>
              </a:rPr>
              <a:t>King David understood the true source of all things that pertain to generosity toward God</a:t>
            </a:r>
          </a:p>
        </p:txBody>
      </p:sp>
      <p:sp>
        <p:nvSpPr>
          <p:cNvPr id="6" name="Rectangle 5">
            <a:extLst>
              <a:ext uri="{FF2B5EF4-FFF2-40B4-BE49-F238E27FC236}">
                <a16:creationId xmlns:a16="http://schemas.microsoft.com/office/drawing/2014/main" id="{861EC7AB-DF2D-4175-965B-EA76054C87B0}"/>
              </a:ext>
            </a:extLst>
          </p:cNvPr>
          <p:cNvSpPr/>
          <p:nvPr/>
        </p:nvSpPr>
        <p:spPr>
          <a:xfrm>
            <a:off x="628650" y="544423"/>
            <a:ext cx="7886700" cy="707886"/>
          </a:xfrm>
          <a:prstGeom prst="rect">
            <a:avLst/>
          </a:prstGeom>
        </p:spPr>
        <p:txBody>
          <a:bodyPr wrap="square">
            <a:spAutoFit/>
          </a:bodyPr>
          <a:lstStyle/>
          <a:p>
            <a:r>
              <a:rPr lang="en-NZ" sz="4000" dirty="0">
                <a:solidFill>
                  <a:schemeClr val="bg1"/>
                </a:solidFill>
              </a:rPr>
              <a:t>1. God—Maker of Heaven and Earth</a:t>
            </a:r>
          </a:p>
        </p:txBody>
      </p:sp>
    </p:spTree>
    <p:extLst>
      <p:ext uri="{BB962C8B-B14F-4D97-AF65-F5344CB8AC3E}">
        <p14:creationId xmlns:p14="http://schemas.microsoft.com/office/powerpoint/2010/main" val="174050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3EE6-3710-45E1-B5C4-C5EBEC25D665}"/>
              </a:ext>
            </a:extLst>
          </p:cNvPr>
          <p:cNvSpPr>
            <a:spLocks noGrp="1"/>
          </p:cNvSpPr>
          <p:nvPr>
            <p:ph type="title"/>
          </p:nvPr>
        </p:nvSpPr>
        <p:spPr/>
        <p:txBody>
          <a:bodyPr/>
          <a:lstStyle/>
          <a:p>
            <a:endParaRPr lang="en-NZ"/>
          </a:p>
        </p:txBody>
      </p:sp>
      <p:pic>
        <p:nvPicPr>
          <p:cNvPr id="1026" name="Picture 2" descr="Image result for 1 Chronicles 29">
            <a:extLst>
              <a:ext uri="{FF2B5EF4-FFF2-40B4-BE49-F238E27FC236}">
                <a16:creationId xmlns:a16="http://schemas.microsoft.com/office/drawing/2014/main" id="{818F90DD-57E6-452B-A94B-B2DFD3761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262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0646413-4347-4756-8F8D-1B7196C4722B}"/>
              </a:ext>
            </a:extLst>
          </p:cNvPr>
          <p:cNvSpPr txBox="1">
            <a:spLocks/>
          </p:cNvSpPr>
          <p:nvPr/>
        </p:nvSpPr>
        <p:spPr>
          <a:xfrm>
            <a:off x="628650" y="1252309"/>
            <a:ext cx="7886700" cy="54480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David’s Prayer</a:t>
            </a:r>
          </a:p>
          <a:p>
            <a:r>
              <a:rPr lang="en-NZ" dirty="0">
                <a:solidFill>
                  <a:schemeClr val="bg1"/>
                </a:solidFill>
              </a:rPr>
              <a:t>1 Chronicles 29:10-19</a:t>
            </a:r>
          </a:p>
          <a:p>
            <a:r>
              <a:rPr lang="en-NZ" b="1" baseline="30000" dirty="0">
                <a:solidFill>
                  <a:schemeClr val="bg1"/>
                </a:solidFill>
              </a:rPr>
              <a:t>10</a:t>
            </a:r>
            <a:r>
              <a:rPr lang="en-NZ" dirty="0">
                <a:solidFill>
                  <a:schemeClr val="bg1"/>
                </a:solidFill>
              </a:rPr>
              <a:t>So David blessed the </a:t>
            </a:r>
            <a:r>
              <a:rPr lang="en-NZ" cap="small" dirty="0">
                <a:solidFill>
                  <a:schemeClr val="bg1"/>
                </a:solidFill>
              </a:rPr>
              <a:t>Lord</a:t>
            </a:r>
            <a:r>
              <a:rPr lang="en-NZ" dirty="0">
                <a:solidFill>
                  <a:schemeClr val="bg1"/>
                </a:solidFill>
              </a:rPr>
              <a:t> in the sight of all the assembly; and David said, “Blessed are You, O </a:t>
            </a:r>
            <a:r>
              <a:rPr lang="en-NZ" cap="small" dirty="0">
                <a:solidFill>
                  <a:schemeClr val="bg1"/>
                </a:solidFill>
              </a:rPr>
              <a:t>Lord</a:t>
            </a:r>
            <a:r>
              <a:rPr lang="en-NZ" dirty="0">
                <a:solidFill>
                  <a:schemeClr val="bg1"/>
                </a:solidFill>
              </a:rPr>
              <a:t> God of Israel our father, forever and ever. </a:t>
            </a:r>
          </a:p>
          <a:p>
            <a:r>
              <a:rPr lang="en-NZ" b="1" baseline="30000" dirty="0">
                <a:solidFill>
                  <a:schemeClr val="bg1"/>
                </a:solidFill>
              </a:rPr>
              <a:t>11</a:t>
            </a:r>
            <a:r>
              <a:rPr lang="en-NZ" dirty="0">
                <a:solidFill>
                  <a:schemeClr val="bg1"/>
                </a:solidFill>
              </a:rPr>
              <a:t>Yours, O </a:t>
            </a:r>
            <a:r>
              <a:rPr lang="en-NZ" cap="small" dirty="0">
                <a:solidFill>
                  <a:schemeClr val="bg1"/>
                </a:solidFill>
              </a:rPr>
              <a:t>Lord</a:t>
            </a:r>
            <a:r>
              <a:rPr lang="en-NZ" dirty="0">
                <a:solidFill>
                  <a:schemeClr val="bg1"/>
                </a:solidFill>
              </a:rPr>
              <a:t>, is the greatness and the power and the glory and the victory and the majesty, indeed everything that is in the heavens and the earth; Yours is the dominion, O </a:t>
            </a:r>
            <a:r>
              <a:rPr lang="en-NZ" cap="small" dirty="0">
                <a:solidFill>
                  <a:schemeClr val="bg1"/>
                </a:solidFill>
              </a:rPr>
              <a:t>Lord</a:t>
            </a:r>
            <a:r>
              <a:rPr lang="en-NZ" dirty="0">
                <a:solidFill>
                  <a:schemeClr val="bg1"/>
                </a:solidFill>
              </a:rPr>
              <a:t>, and You exalt Yourself as head over all. </a:t>
            </a:r>
          </a:p>
          <a:p>
            <a:r>
              <a:rPr lang="en-NZ" b="1" baseline="30000" dirty="0">
                <a:solidFill>
                  <a:schemeClr val="bg1"/>
                </a:solidFill>
              </a:rPr>
              <a:t>12</a:t>
            </a:r>
            <a:r>
              <a:rPr lang="en-NZ" dirty="0">
                <a:solidFill>
                  <a:schemeClr val="bg1"/>
                </a:solidFill>
              </a:rPr>
              <a:t>Both riches and honour </a:t>
            </a:r>
            <a:r>
              <a:rPr lang="en-NZ" i="1" dirty="0">
                <a:solidFill>
                  <a:schemeClr val="bg1"/>
                </a:solidFill>
              </a:rPr>
              <a:t>come</a:t>
            </a:r>
            <a:r>
              <a:rPr lang="en-NZ" dirty="0">
                <a:solidFill>
                  <a:schemeClr val="bg1"/>
                </a:solidFill>
              </a:rPr>
              <a:t> from You, and You rule over all, and in Your hand is power and might; and it lies in Your hand to make great and to strengthen everyone. </a:t>
            </a:r>
            <a:r>
              <a:rPr lang="en-NZ" sz="1700" dirty="0">
                <a:solidFill>
                  <a:schemeClr val="bg1"/>
                </a:solidFill>
              </a:rPr>
              <a:t>(NASB95)</a:t>
            </a:r>
          </a:p>
        </p:txBody>
      </p:sp>
      <p:sp>
        <p:nvSpPr>
          <p:cNvPr id="5" name="Rectangle 4">
            <a:extLst>
              <a:ext uri="{FF2B5EF4-FFF2-40B4-BE49-F238E27FC236}">
                <a16:creationId xmlns:a16="http://schemas.microsoft.com/office/drawing/2014/main" id="{36ABD759-95A9-47B4-B619-C4A17BB9240A}"/>
              </a:ext>
            </a:extLst>
          </p:cNvPr>
          <p:cNvSpPr/>
          <p:nvPr/>
        </p:nvSpPr>
        <p:spPr>
          <a:xfrm>
            <a:off x="628650" y="544423"/>
            <a:ext cx="7886700" cy="707886"/>
          </a:xfrm>
          <a:prstGeom prst="rect">
            <a:avLst/>
          </a:prstGeom>
        </p:spPr>
        <p:txBody>
          <a:bodyPr wrap="square">
            <a:spAutoFit/>
          </a:bodyPr>
          <a:lstStyle/>
          <a:p>
            <a:r>
              <a:rPr lang="en-NZ" sz="4000" dirty="0">
                <a:solidFill>
                  <a:schemeClr val="bg1"/>
                </a:solidFill>
              </a:rPr>
              <a:t>1. God—Maker of Heaven and Earth</a:t>
            </a:r>
          </a:p>
        </p:txBody>
      </p:sp>
    </p:spTree>
    <p:extLst>
      <p:ext uri="{BB962C8B-B14F-4D97-AF65-F5344CB8AC3E}">
        <p14:creationId xmlns:p14="http://schemas.microsoft.com/office/powerpoint/2010/main" val="344529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3EE6-3710-45E1-B5C4-C5EBEC25D665}"/>
              </a:ext>
            </a:extLst>
          </p:cNvPr>
          <p:cNvSpPr>
            <a:spLocks noGrp="1"/>
          </p:cNvSpPr>
          <p:nvPr>
            <p:ph type="title"/>
          </p:nvPr>
        </p:nvSpPr>
        <p:spPr/>
        <p:txBody>
          <a:bodyPr/>
          <a:lstStyle/>
          <a:p>
            <a:endParaRPr lang="en-NZ"/>
          </a:p>
        </p:txBody>
      </p:sp>
      <p:pic>
        <p:nvPicPr>
          <p:cNvPr id="1026" name="Picture 2" descr="Image result for 1 Chronicles 29">
            <a:extLst>
              <a:ext uri="{FF2B5EF4-FFF2-40B4-BE49-F238E27FC236}">
                <a16:creationId xmlns:a16="http://schemas.microsoft.com/office/drawing/2014/main" id="{818F90DD-57E6-452B-A94B-B2DFD3761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262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A1D75A04-3822-4C70-A9AA-C9296F146756}"/>
              </a:ext>
            </a:extLst>
          </p:cNvPr>
          <p:cNvSpPr>
            <a:spLocks noGrp="1"/>
          </p:cNvSpPr>
          <p:nvPr>
            <p:ph idx="1"/>
          </p:nvPr>
        </p:nvSpPr>
        <p:spPr>
          <a:xfrm>
            <a:off x="628650" y="1252309"/>
            <a:ext cx="7886700" cy="5448093"/>
          </a:xfrm>
        </p:spPr>
        <p:txBody>
          <a:bodyPr>
            <a:normAutofit fontScale="92500" lnSpcReduction="10000"/>
          </a:bodyPr>
          <a:lstStyle/>
          <a:p>
            <a:r>
              <a:rPr lang="en-NZ" dirty="0">
                <a:solidFill>
                  <a:schemeClr val="bg1"/>
                </a:solidFill>
              </a:rPr>
              <a:t>David’s Prayer</a:t>
            </a:r>
          </a:p>
          <a:p>
            <a:r>
              <a:rPr lang="en-NZ" dirty="0">
                <a:solidFill>
                  <a:schemeClr val="bg1"/>
                </a:solidFill>
              </a:rPr>
              <a:t>1 Chronicles 29:10-19</a:t>
            </a:r>
          </a:p>
          <a:p>
            <a:r>
              <a:rPr lang="en-NZ" b="1" baseline="30000" dirty="0">
                <a:solidFill>
                  <a:schemeClr val="bg1"/>
                </a:solidFill>
              </a:rPr>
              <a:t>13</a:t>
            </a:r>
            <a:r>
              <a:rPr lang="en-NZ" dirty="0">
                <a:solidFill>
                  <a:schemeClr val="bg1"/>
                </a:solidFill>
              </a:rPr>
              <a:t>Now therefore, our God, we thank You, and praise Your glorious name. </a:t>
            </a:r>
          </a:p>
          <a:p>
            <a:r>
              <a:rPr lang="en-NZ" b="1" baseline="30000" dirty="0">
                <a:solidFill>
                  <a:schemeClr val="bg1"/>
                </a:solidFill>
              </a:rPr>
              <a:t>14</a:t>
            </a:r>
            <a:r>
              <a:rPr lang="en-NZ" dirty="0">
                <a:solidFill>
                  <a:schemeClr val="bg1"/>
                </a:solidFill>
              </a:rPr>
              <a:t>“But who am I and who are my people that we should be able to offer as generously as this? For all things come from You, and from Your hand we have given You. </a:t>
            </a:r>
          </a:p>
          <a:p>
            <a:r>
              <a:rPr lang="en-NZ" b="1" baseline="30000" dirty="0">
                <a:solidFill>
                  <a:schemeClr val="bg1"/>
                </a:solidFill>
              </a:rPr>
              <a:t>15</a:t>
            </a:r>
            <a:r>
              <a:rPr lang="en-NZ" dirty="0">
                <a:solidFill>
                  <a:schemeClr val="bg1"/>
                </a:solidFill>
              </a:rPr>
              <a:t>For we are sojourners before You, and tenants, as all our fathers were; our days on the earth are like a shadow, and there is no hope. </a:t>
            </a:r>
          </a:p>
          <a:p>
            <a:r>
              <a:rPr lang="en-NZ" b="1" baseline="30000" dirty="0">
                <a:solidFill>
                  <a:schemeClr val="bg1"/>
                </a:solidFill>
              </a:rPr>
              <a:t>16</a:t>
            </a:r>
            <a:r>
              <a:rPr lang="en-NZ" dirty="0">
                <a:solidFill>
                  <a:schemeClr val="bg1"/>
                </a:solidFill>
              </a:rPr>
              <a:t>O </a:t>
            </a:r>
            <a:r>
              <a:rPr lang="en-NZ" cap="small" dirty="0">
                <a:solidFill>
                  <a:schemeClr val="bg1"/>
                </a:solidFill>
              </a:rPr>
              <a:t>Lord </a:t>
            </a:r>
            <a:r>
              <a:rPr lang="en-NZ" dirty="0">
                <a:solidFill>
                  <a:schemeClr val="bg1"/>
                </a:solidFill>
              </a:rPr>
              <a:t>our God, all this abundance that we have provided to build You a house for Your holy name, it is from Your hand, and all is Yours. </a:t>
            </a:r>
            <a:r>
              <a:rPr lang="en-NZ" sz="1900" dirty="0">
                <a:solidFill>
                  <a:schemeClr val="bg1"/>
                </a:solidFill>
              </a:rPr>
              <a:t>(NASB95)</a:t>
            </a:r>
          </a:p>
        </p:txBody>
      </p:sp>
      <p:sp>
        <p:nvSpPr>
          <p:cNvPr id="5" name="Rectangle 4">
            <a:extLst>
              <a:ext uri="{FF2B5EF4-FFF2-40B4-BE49-F238E27FC236}">
                <a16:creationId xmlns:a16="http://schemas.microsoft.com/office/drawing/2014/main" id="{EA5D0466-88B9-4B07-93D2-20767915B72E}"/>
              </a:ext>
            </a:extLst>
          </p:cNvPr>
          <p:cNvSpPr/>
          <p:nvPr/>
        </p:nvSpPr>
        <p:spPr>
          <a:xfrm>
            <a:off x="628650" y="544423"/>
            <a:ext cx="7886700" cy="707886"/>
          </a:xfrm>
          <a:prstGeom prst="rect">
            <a:avLst/>
          </a:prstGeom>
        </p:spPr>
        <p:txBody>
          <a:bodyPr wrap="square">
            <a:spAutoFit/>
          </a:bodyPr>
          <a:lstStyle/>
          <a:p>
            <a:r>
              <a:rPr lang="en-NZ" sz="4000" dirty="0">
                <a:solidFill>
                  <a:schemeClr val="bg1"/>
                </a:solidFill>
              </a:rPr>
              <a:t>1. God—Maker of Heaven and Earth</a:t>
            </a:r>
          </a:p>
        </p:txBody>
      </p:sp>
    </p:spTree>
    <p:extLst>
      <p:ext uri="{BB962C8B-B14F-4D97-AF65-F5344CB8AC3E}">
        <p14:creationId xmlns:p14="http://schemas.microsoft.com/office/powerpoint/2010/main" val="17657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3EE6-3710-45E1-B5C4-C5EBEC25D665}"/>
              </a:ext>
            </a:extLst>
          </p:cNvPr>
          <p:cNvSpPr>
            <a:spLocks noGrp="1"/>
          </p:cNvSpPr>
          <p:nvPr>
            <p:ph type="title"/>
          </p:nvPr>
        </p:nvSpPr>
        <p:spPr/>
        <p:txBody>
          <a:bodyPr/>
          <a:lstStyle/>
          <a:p>
            <a:endParaRPr lang="en-NZ"/>
          </a:p>
        </p:txBody>
      </p:sp>
      <p:pic>
        <p:nvPicPr>
          <p:cNvPr id="1026" name="Picture 2" descr="Image result for 1 Chronicles 29">
            <a:extLst>
              <a:ext uri="{FF2B5EF4-FFF2-40B4-BE49-F238E27FC236}">
                <a16:creationId xmlns:a16="http://schemas.microsoft.com/office/drawing/2014/main" id="{818F90DD-57E6-452B-A94B-B2DFD3761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262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EFA2DA3-132C-4442-9800-09DC34EA81EF}"/>
              </a:ext>
            </a:extLst>
          </p:cNvPr>
          <p:cNvSpPr>
            <a:spLocks noGrp="1"/>
          </p:cNvSpPr>
          <p:nvPr>
            <p:ph idx="1"/>
          </p:nvPr>
        </p:nvSpPr>
        <p:spPr>
          <a:xfrm>
            <a:off x="628650" y="1252309"/>
            <a:ext cx="7886700" cy="5448093"/>
          </a:xfrm>
        </p:spPr>
        <p:txBody>
          <a:bodyPr>
            <a:normAutofit fontScale="92500" lnSpcReduction="10000"/>
          </a:bodyPr>
          <a:lstStyle/>
          <a:p>
            <a:r>
              <a:rPr lang="en-NZ" dirty="0">
                <a:solidFill>
                  <a:schemeClr val="bg1"/>
                </a:solidFill>
              </a:rPr>
              <a:t>David’s Prayer</a:t>
            </a:r>
          </a:p>
          <a:p>
            <a:r>
              <a:rPr lang="en-NZ" dirty="0">
                <a:solidFill>
                  <a:schemeClr val="bg1"/>
                </a:solidFill>
              </a:rPr>
              <a:t>1 Chronicles 29:10-19</a:t>
            </a:r>
          </a:p>
          <a:p>
            <a:r>
              <a:rPr lang="en-NZ" b="1" baseline="30000" dirty="0">
                <a:solidFill>
                  <a:schemeClr val="bg1"/>
                </a:solidFill>
              </a:rPr>
              <a:t>17</a:t>
            </a:r>
            <a:r>
              <a:rPr lang="en-NZ" dirty="0">
                <a:solidFill>
                  <a:schemeClr val="bg1"/>
                </a:solidFill>
              </a:rPr>
              <a:t>Since I know, O my God, that You try the heart and delight in uprightness, I, in the integrity of my heart, have willingly offered all these </a:t>
            </a:r>
            <a:r>
              <a:rPr lang="en-NZ" i="1" dirty="0">
                <a:solidFill>
                  <a:schemeClr val="bg1"/>
                </a:solidFill>
              </a:rPr>
              <a:t>things</a:t>
            </a:r>
            <a:r>
              <a:rPr lang="en-NZ" dirty="0">
                <a:solidFill>
                  <a:schemeClr val="bg1"/>
                </a:solidFill>
              </a:rPr>
              <a:t>; so now with joy I have seen Your people, who are present here, make </a:t>
            </a:r>
            <a:r>
              <a:rPr lang="en-NZ" i="1" dirty="0">
                <a:solidFill>
                  <a:schemeClr val="bg1"/>
                </a:solidFill>
              </a:rPr>
              <a:t>their</a:t>
            </a:r>
            <a:r>
              <a:rPr lang="en-NZ" dirty="0">
                <a:solidFill>
                  <a:schemeClr val="bg1"/>
                </a:solidFill>
              </a:rPr>
              <a:t> offerings willingly to You. </a:t>
            </a:r>
          </a:p>
          <a:p>
            <a:r>
              <a:rPr lang="en-NZ" b="1" baseline="30000" dirty="0">
                <a:solidFill>
                  <a:schemeClr val="bg1"/>
                </a:solidFill>
              </a:rPr>
              <a:t>18</a:t>
            </a:r>
            <a:r>
              <a:rPr lang="en-NZ" dirty="0">
                <a:solidFill>
                  <a:schemeClr val="bg1"/>
                </a:solidFill>
              </a:rPr>
              <a:t>O </a:t>
            </a:r>
            <a:r>
              <a:rPr lang="en-NZ" cap="small" dirty="0">
                <a:solidFill>
                  <a:schemeClr val="bg1"/>
                </a:solidFill>
              </a:rPr>
              <a:t>Lord</a:t>
            </a:r>
            <a:r>
              <a:rPr lang="en-NZ" dirty="0">
                <a:solidFill>
                  <a:schemeClr val="bg1"/>
                </a:solidFill>
              </a:rPr>
              <a:t>, the God of Abraham, Isaac and Israel, our fathers, preserve this forever in the intentions of the heart of Your people, and direct their heart to You; </a:t>
            </a:r>
          </a:p>
          <a:p>
            <a:r>
              <a:rPr lang="en-NZ" b="1" baseline="30000" dirty="0">
                <a:solidFill>
                  <a:schemeClr val="bg1"/>
                </a:solidFill>
              </a:rPr>
              <a:t>19</a:t>
            </a:r>
            <a:r>
              <a:rPr lang="en-NZ" dirty="0">
                <a:solidFill>
                  <a:schemeClr val="bg1"/>
                </a:solidFill>
              </a:rPr>
              <a:t>and give to my son Solomon a perfect heart to keep Your commandments, Your testimonies and Your statutes, and to do </a:t>
            </a:r>
            <a:r>
              <a:rPr lang="en-NZ" i="1" dirty="0">
                <a:solidFill>
                  <a:schemeClr val="bg1"/>
                </a:solidFill>
              </a:rPr>
              <a:t>them</a:t>
            </a:r>
            <a:r>
              <a:rPr lang="en-NZ" dirty="0">
                <a:solidFill>
                  <a:schemeClr val="bg1"/>
                </a:solidFill>
              </a:rPr>
              <a:t> all, and to build the temple, for which I have made provision.”</a:t>
            </a:r>
            <a:r>
              <a:rPr lang="en-NZ" sz="1600" dirty="0">
                <a:solidFill>
                  <a:schemeClr val="bg1"/>
                </a:solidFill>
              </a:rPr>
              <a:t>(NASB95)</a:t>
            </a:r>
          </a:p>
        </p:txBody>
      </p:sp>
      <p:sp>
        <p:nvSpPr>
          <p:cNvPr id="6" name="Rectangle 5">
            <a:extLst>
              <a:ext uri="{FF2B5EF4-FFF2-40B4-BE49-F238E27FC236}">
                <a16:creationId xmlns:a16="http://schemas.microsoft.com/office/drawing/2014/main" id="{77669BB5-0440-4781-A5A4-5CF4FE2327E0}"/>
              </a:ext>
            </a:extLst>
          </p:cNvPr>
          <p:cNvSpPr/>
          <p:nvPr/>
        </p:nvSpPr>
        <p:spPr>
          <a:xfrm>
            <a:off x="628650" y="544423"/>
            <a:ext cx="7886700" cy="707886"/>
          </a:xfrm>
          <a:prstGeom prst="rect">
            <a:avLst/>
          </a:prstGeom>
        </p:spPr>
        <p:txBody>
          <a:bodyPr wrap="square">
            <a:spAutoFit/>
          </a:bodyPr>
          <a:lstStyle/>
          <a:p>
            <a:r>
              <a:rPr lang="en-NZ" sz="4000" dirty="0">
                <a:solidFill>
                  <a:schemeClr val="bg1"/>
                </a:solidFill>
              </a:rPr>
              <a:t>1. God—Maker of Heaven and Earth</a:t>
            </a:r>
          </a:p>
        </p:txBody>
      </p:sp>
    </p:spTree>
    <p:extLst>
      <p:ext uri="{BB962C8B-B14F-4D97-AF65-F5344CB8AC3E}">
        <p14:creationId xmlns:p14="http://schemas.microsoft.com/office/powerpoint/2010/main" val="357670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F3B3-57B5-4E01-9E2D-689FF19D0568}"/>
              </a:ext>
            </a:extLst>
          </p:cNvPr>
          <p:cNvSpPr>
            <a:spLocks noGrp="1"/>
          </p:cNvSpPr>
          <p:nvPr>
            <p:ph type="title"/>
          </p:nvPr>
        </p:nvSpPr>
        <p:spPr/>
        <p:txBody>
          <a:bodyPr/>
          <a:lstStyle/>
          <a:p>
            <a:r>
              <a:rPr lang="en-NZ" dirty="0">
                <a:solidFill>
                  <a:srgbClr val="000000"/>
                </a:solidFill>
              </a:rPr>
              <a:t>2. The Widow’s Mite</a:t>
            </a:r>
            <a:endParaRPr lang="en-NZ" dirty="0"/>
          </a:p>
        </p:txBody>
      </p:sp>
      <p:pic>
        <p:nvPicPr>
          <p:cNvPr id="5122" name="Picture 2" descr="Image result for the widowâs mite">
            <a:extLst>
              <a:ext uri="{FF2B5EF4-FFF2-40B4-BE49-F238E27FC236}">
                <a16:creationId xmlns:a16="http://schemas.microsoft.com/office/drawing/2014/main" id="{BFD3B941-76CA-46B7-BFEA-B00AB89E21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029619"/>
            <a:ext cx="78867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805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the widowâs mite">
            <a:extLst>
              <a:ext uri="{FF2B5EF4-FFF2-40B4-BE49-F238E27FC236}">
                <a16:creationId xmlns:a16="http://schemas.microsoft.com/office/drawing/2014/main" id="{CC5BE353-CEC8-463D-807C-6FE2F7B31F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4" r="2" b="2"/>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032801-DE43-475F-B42D-F027D73E8008}"/>
              </a:ext>
            </a:extLst>
          </p:cNvPr>
          <p:cNvSpPr>
            <a:spLocks noGrp="1"/>
          </p:cNvSpPr>
          <p:nvPr>
            <p:ph idx="1"/>
          </p:nvPr>
        </p:nvSpPr>
        <p:spPr>
          <a:xfrm>
            <a:off x="0" y="4094922"/>
            <a:ext cx="8931965" cy="2763067"/>
          </a:xfrm>
        </p:spPr>
        <p:txBody>
          <a:bodyPr anchor="ctr">
            <a:normAutofit fontScale="92500"/>
          </a:bodyPr>
          <a:lstStyle/>
          <a:p>
            <a:r>
              <a:rPr lang="en-NZ" sz="2400" dirty="0">
                <a:solidFill>
                  <a:srgbClr val="000000"/>
                </a:solidFill>
              </a:rPr>
              <a:t>Mark 12:41-44—</a:t>
            </a:r>
            <a:r>
              <a:rPr lang="en-NZ" sz="2400" b="1" baseline="30000" dirty="0">
                <a:solidFill>
                  <a:srgbClr val="000000"/>
                </a:solidFill>
              </a:rPr>
              <a:t>41</a:t>
            </a:r>
            <a:r>
              <a:rPr lang="en-NZ" sz="2400" dirty="0">
                <a:solidFill>
                  <a:srgbClr val="000000"/>
                </a:solidFill>
              </a:rPr>
              <a:t>And He sat down opposite the treasury, and </a:t>
            </a:r>
            <a:r>
              <a:rPr lang="en-NZ" sz="2400" i="1" dirty="0">
                <a:solidFill>
                  <a:srgbClr val="000000"/>
                </a:solidFill>
              </a:rPr>
              <a:t>began </a:t>
            </a:r>
            <a:r>
              <a:rPr lang="en-NZ" sz="2400" dirty="0">
                <a:solidFill>
                  <a:srgbClr val="000000"/>
                </a:solidFill>
              </a:rPr>
              <a:t>observing how the people were putting </a:t>
            </a:r>
            <a:r>
              <a:rPr lang="en-NZ" sz="2400" baseline="30000" dirty="0">
                <a:solidFill>
                  <a:srgbClr val="000000"/>
                </a:solidFill>
              </a:rPr>
              <a:t>[a]</a:t>
            </a:r>
            <a:r>
              <a:rPr lang="en-NZ" sz="2400" dirty="0">
                <a:solidFill>
                  <a:srgbClr val="000000"/>
                </a:solidFill>
              </a:rPr>
              <a:t>money into the treasury; and many rich people were putting in large sums. </a:t>
            </a:r>
            <a:r>
              <a:rPr lang="en-NZ" sz="2400" b="1" baseline="30000" dirty="0">
                <a:solidFill>
                  <a:srgbClr val="000000"/>
                </a:solidFill>
              </a:rPr>
              <a:t>42</a:t>
            </a:r>
            <a:r>
              <a:rPr lang="en-NZ" sz="2400" dirty="0">
                <a:solidFill>
                  <a:srgbClr val="000000"/>
                </a:solidFill>
              </a:rPr>
              <a:t>A poor widow came and put in two </a:t>
            </a:r>
            <a:r>
              <a:rPr lang="en-NZ" sz="2400" baseline="30000" dirty="0">
                <a:solidFill>
                  <a:srgbClr val="000000"/>
                </a:solidFill>
              </a:rPr>
              <a:t>[b]</a:t>
            </a:r>
            <a:r>
              <a:rPr lang="en-NZ" sz="2400" dirty="0">
                <a:solidFill>
                  <a:srgbClr val="000000"/>
                </a:solidFill>
              </a:rPr>
              <a:t>small copper coins, which amount to a </a:t>
            </a:r>
            <a:r>
              <a:rPr lang="en-NZ" sz="2400" baseline="30000" dirty="0">
                <a:solidFill>
                  <a:srgbClr val="000000"/>
                </a:solidFill>
              </a:rPr>
              <a:t>[c]</a:t>
            </a:r>
            <a:r>
              <a:rPr lang="en-NZ" sz="2400" dirty="0">
                <a:solidFill>
                  <a:srgbClr val="000000"/>
                </a:solidFill>
              </a:rPr>
              <a:t>cent. </a:t>
            </a:r>
            <a:r>
              <a:rPr lang="en-NZ" sz="2400" b="1" baseline="30000" dirty="0">
                <a:solidFill>
                  <a:srgbClr val="000000"/>
                </a:solidFill>
              </a:rPr>
              <a:t>43</a:t>
            </a:r>
            <a:r>
              <a:rPr lang="en-NZ" sz="2400" dirty="0">
                <a:solidFill>
                  <a:srgbClr val="000000"/>
                </a:solidFill>
              </a:rPr>
              <a:t>Calling His disciples to Him, He said to them, “Truly I say to you, this poor widow put in more than all </a:t>
            </a:r>
            <a:r>
              <a:rPr lang="en-NZ" sz="2400" baseline="30000" dirty="0">
                <a:solidFill>
                  <a:srgbClr val="000000"/>
                </a:solidFill>
              </a:rPr>
              <a:t>[d]</a:t>
            </a:r>
            <a:r>
              <a:rPr lang="en-NZ" sz="2400" dirty="0">
                <a:solidFill>
                  <a:srgbClr val="000000"/>
                </a:solidFill>
              </a:rPr>
              <a:t>the contributors to the treasury; </a:t>
            </a:r>
            <a:r>
              <a:rPr lang="en-NZ" sz="2400" b="1" baseline="30000" dirty="0">
                <a:solidFill>
                  <a:srgbClr val="000000"/>
                </a:solidFill>
              </a:rPr>
              <a:t>44</a:t>
            </a:r>
            <a:r>
              <a:rPr lang="en-NZ" sz="2400" dirty="0">
                <a:solidFill>
                  <a:srgbClr val="000000"/>
                </a:solidFill>
              </a:rPr>
              <a:t>for they all put in out of their </a:t>
            </a:r>
            <a:r>
              <a:rPr lang="en-NZ" sz="2400" baseline="30000" dirty="0">
                <a:solidFill>
                  <a:srgbClr val="000000"/>
                </a:solidFill>
              </a:rPr>
              <a:t>[e]</a:t>
            </a:r>
            <a:r>
              <a:rPr lang="en-NZ" sz="2400" dirty="0">
                <a:solidFill>
                  <a:srgbClr val="000000"/>
                </a:solidFill>
              </a:rPr>
              <a:t>surplus, but she, out of her poverty, put in all she owned, </a:t>
            </a:r>
            <a:r>
              <a:rPr lang="en-NZ" sz="2400" baseline="30000" dirty="0">
                <a:solidFill>
                  <a:srgbClr val="000000"/>
                </a:solidFill>
              </a:rPr>
              <a:t>[f]</a:t>
            </a:r>
            <a:r>
              <a:rPr lang="en-NZ" sz="2400" dirty="0">
                <a:solidFill>
                  <a:srgbClr val="000000"/>
                </a:solidFill>
              </a:rPr>
              <a:t>all she had to live on.” </a:t>
            </a:r>
            <a:r>
              <a:rPr lang="en-NZ" sz="1500" dirty="0">
                <a:solidFill>
                  <a:srgbClr val="000000"/>
                </a:solidFill>
              </a:rPr>
              <a:t>(NASB95)  [a]I.e. copper coins [b]Gr </a:t>
            </a:r>
            <a:r>
              <a:rPr lang="en-NZ" sz="1500" i="1" dirty="0">
                <a:solidFill>
                  <a:srgbClr val="000000"/>
                </a:solidFill>
              </a:rPr>
              <a:t>lepta</a:t>
            </a:r>
            <a:r>
              <a:rPr lang="en-NZ" sz="1500" dirty="0">
                <a:solidFill>
                  <a:srgbClr val="000000"/>
                </a:solidFill>
              </a:rPr>
              <a:t> [c]Gr </a:t>
            </a:r>
            <a:r>
              <a:rPr lang="en-NZ" sz="1500" i="1" dirty="0">
                <a:solidFill>
                  <a:srgbClr val="000000"/>
                </a:solidFill>
              </a:rPr>
              <a:t>quadrans</a:t>
            </a:r>
            <a:r>
              <a:rPr lang="en-NZ" sz="1500" dirty="0">
                <a:solidFill>
                  <a:srgbClr val="000000"/>
                </a:solidFill>
              </a:rPr>
              <a:t>; i.e. 1/64 of a denarius [d]Lit </a:t>
            </a:r>
            <a:r>
              <a:rPr lang="en-NZ" sz="1500" i="1" dirty="0">
                <a:solidFill>
                  <a:srgbClr val="000000"/>
                </a:solidFill>
              </a:rPr>
              <a:t>those who were putting in</a:t>
            </a:r>
            <a:r>
              <a:rPr lang="en-NZ" sz="1500" dirty="0">
                <a:solidFill>
                  <a:srgbClr val="000000"/>
                </a:solidFill>
              </a:rPr>
              <a:t> [e]Or </a:t>
            </a:r>
            <a:r>
              <a:rPr lang="en-NZ" sz="1500" i="1" dirty="0">
                <a:solidFill>
                  <a:srgbClr val="000000"/>
                </a:solidFill>
              </a:rPr>
              <a:t>abundance</a:t>
            </a:r>
            <a:r>
              <a:rPr lang="en-NZ" sz="1500" dirty="0">
                <a:solidFill>
                  <a:srgbClr val="000000"/>
                </a:solidFill>
              </a:rPr>
              <a:t> [f]Lit </a:t>
            </a:r>
            <a:r>
              <a:rPr lang="en-NZ" sz="1500" i="1" dirty="0">
                <a:solidFill>
                  <a:srgbClr val="000000"/>
                </a:solidFill>
              </a:rPr>
              <a:t>her whole livelihood</a:t>
            </a:r>
            <a:endParaRPr lang="en-NZ" sz="1500" dirty="0">
              <a:solidFill>
                <a:srgbClr val="000000"/>
              </a:solidFill>
            </a:endParaRPr>
          </a:p>
        </p:txBody>
      </p:sp>
      <p:sp>
        <p:nvSpPr>
          <p:cNvPr id="6" name="Title 1">
            <a:extLst>
              <a:ext uri="{FF2B5EF4-FFF2-40B4-BE49-F238E27FC236}">
                <a16:creationId xmlns:a16="http://schemas.microsoft.com/office/drawing/2014/main" id="{815A22B3-3BCD-4D4C-9960-DBA1551A2E67}"/>
              </a:ext>
            </a:extLst>
          </p:cNvPr>
          <p:cNvSpPr>
            <a:spLocks noGrp="1"/>
          </p:cNvSpPr>
          <p:nvPr>
            <p:ph type="title"/>
          </p:nvPr>
        </p:nvSpPr>
        <p:spPr>
          <a:xfrm>
            <a:off x="628650" y="365126"/>
            <a:ext cx="7886700" cy="1325563"/>
          </a:xfrm>
        </p:spPr>
        <p:txBody>
          <a:bodyPr/>
          <a:lstStyle/>
          <a:p>
            <a:r>
              <a:rPr lang="en-NZ" dirty="0">
                <a:solidFill>
                  <a:srgbClr val="000000"/>
                </a:solidFill>
              </a:rPr>
              <a:t>2. The Widow’s Mite</a:t>
            </a:r>
            <a:endParaRPr lang="en-NZ" dirty="0"/>
          </a:p>
        </p:txBody>
      </p:sp>
    </p:spTree>
    <p:extLst>
      <p:ext uri="{BB962C8B-B14F-4D97-AF65-F5344CB8AC3E}">
        <p14:creationId xmlns:p14="http://schemas.microsoft.com/office/powerpoint/2010/main" val="36234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upload.wikimedia.org/wikipedia/en/f/f8/Widowsmite.jpg">
            <a:extLst>
              <a:ext uri="{FF2B5EF4-FFF2-40B4-BE49-F238E27FC236}">
                <a16:creationId xmlns:a16="http://schemas.microsoft.com/office/drawing/2014/main" id="{5160AEB7-6571-4576-B28F-49F470F6D69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263" r="18534"/>
          <a:stretch/>
        </p:blipFill>
        <p:spPr bwMode="auto">
          <a:xfrm>
            <a:off x="4562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2050" name="Picture 2" descr="Image result for quadrans">
            <a:extLst>
              <a:ext uri="{FF2B5EF4-FFF2-40B4-BE49-F238E27FC236}">
                <a16:creationId xmlns:a16="http://schemas.microsoft.com/office/drawing/2014/main" id="{8228DBE9-F6F3-4D31-94B9-5F221D479A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54" r="2" b="4740"/>
          <a:stretch/>
        </p:blipFill>
        <p:spPr bwMode="auto">
          <a:xfrm>
            <a:off x="4567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99" name="Picture 198">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50032801-DE43-475F-B42D-F027D73E8008}"/>
              </a:ext>
            </a:extLst>
          </p:cNvPr>
          <p:cNvSpPr>
            <a:spLocks noGrp="1"/>
          </p:cNvSpPr>
          <p:nvPr>
            <p:ph idx="1"/>
          </p:nvPr>
        </p:nvSpPr>
        <p:spPr>
          <a:xfrm>
            <a:off x="603747" y="2272143"/>
            <a:ext cx="3602728" cy="3788830"/>
          </a:xfrm>
        </p:spPr>
        <p:txBody>
          <a:bodyPr anchor="ctr">
            <a:normAutofit/>
          </a:bodyPr>
          <a:lstStyle/>
          <a:p>
            <a:r>
              <a:rPr lang="en-NZ" sz="2400" dirty="0">
                <a:solidFill>
                  <a:srgbClr val="000000"/>
                </a:solidFill>
              </a:rPr>
              <a:t>Two </a:t>
            </a:r>
            <a:r>
              <a:rPr lang="en-NZ" sz="2400" i="1" dirty="0">
                <a:solidFill>
                  <a:srgbClr val="000000"/>
                </a:solidFill>
              </a:rPr>
              <a:t>mites</a:t>
            </a:r>
            <a:r>
              <a:rPr lang="en-NZ" sz="2400" dirty="0">
                <a:solidFill>
                  <a:srgbClr val="000000"/>
                </a:solidFill>
              </a:rPr>
              <a:t> </a:t>
            </a:r>
          </a:p>
          <a:p>
            <a:r>
              <a:rPr lang="en-NZ" sz="2400" dirty="0">
                <a:solidFill>
                  <a:srgbClr val="000000"/>
                </a:solidFill>
              </a:rPr>
              <a:t>(Greek </a:t>
            </a:r>
            <a:r>
              <a:rPr lang="en-NZ" sz="2400" i="1" dirty="0">
                <a:solidFill>
                  <a:srgbClr val="000000"/>
                </a:solidFill>
              </a:rPr>
              <a:t>lepta</a:t>
            </a:r>
            <a:r>
              <a:rPr lang="en-NZ" sz="2400" dirty="0">
                <a:solidFill>
                  <a:srgbClr val="000000"/>
                </a:solidFill>
              </a:rPr>
              <a:t>) </a:t>
            </a:r>
          </a:p>
          <a:p>
            <a:r>
              <a:rPr lang="en-NZ" sz="2400" dirty="0">
                <a:solidFill>
                  <a:srgbClr val="000000"/>
                </a:solidFill>
              </a:rPr>
              <a:t>are together worth a </a:t>
            </a:r>
            <a:r>
              <a:rPr lang="en-NZ" sz="2400" i="1" dirty="0">
                <a:solidFill>
                  <a:srgbClr val="000000"/>
                </a:solidFill>
              </a:rPr>
              <a:t>quadrans</a:t>
            </a:r>
            <a:r>
              <a:rPr lang="en-NZ" sz="2400" dirty="0">
                <a:solidFill>
                  <a:srgbClr val="000000"/>
                </a:solidFill>
              </a:rPr>
              <a:t>, the smallest Roman coin. </a:t>
            </a:r>
          </a:p>
        </p:txBody>
      </p:sp>
      <p:sp>
        <p:nvSpPr>
          <p:cNvPr id="6" name="Title 1">
            <a:extLst>
              <a:ext uri="{FF2B5EF4-FFF2-40B4-BE49-F238E27FC236}">
                <a16:creationId xmlns:a16="http://schemas.microsoft.com/office/drawing/2014/main" id="{DE0D1ED6-3D0B-45A3-AD25-73215A4A2E23}"/>
              </a:ext>
            </a:extLst>
          </p:cNvPr>
          <p:cNvSpPr>
            <a:spLocks noGrp="1"/>
          </p:cNvSpPr>
          <p:nvPr>
            <p:ph type="title"/>
          </p:nvPr>
        </p:nvSpPr>
        <p:spPr>
          <a:xfrm>
            <a:off x="628650" y="365126"/>
            <a:ext cx="7886700" cy="1325563"/>
          </a:xfrm>
        </p:spPr>
        <p:txBody>
          <a:bodyPr/>
          <a:lstStyle/>
          <a:p>
            <a:r>
              <a:rPr lang="en-NZ" dirty="0">
                <a:solidFill>
                  <a:srgbClr val="000000"/>
                </a:solidFill>
              </a:rPr>
              <a:t>2. The Widow’s Mite</a:t>
            </a:r>
            <a:endParaRPr lang="en-NZ" dirty="0"/>
          </a:p>
        </p:txBody>
      </p:sp>
    </p:spTree>
    <p:extLst>
      <p:ext uri="{BB962C8B-B14F-4D97-AF65-F5344CB8AC3E}">
        <p14:creationId xmlns:p14="http://schemas.microsoft.com/office/powerpoint/2010/main" val="11695531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503</Words>
  <Application>Microsoft Office PowerPoint</Application>
  <PresentationFormat>On-screen Show (4:3)</PresentationFormat>
  <Paragraphs>114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2. The Widow’s Mite</vt:lpstr>
      <vt:lpstr>2. The Widow’s Mite</vt:lpstr>
      <vt:lpstr>2. The Widow’s Mite</vt:lpstr>
      <vt:lpstr>2. The Widow’s Mite</vt:lpstr>
      <vt:lpstr>A. Jesus watched the contribution</vt:lpstr>
      <vt:lpstr>B. The ‘big’ contributors</vt:lpstr>
      <vt:lpstr>C. The ‘biggest’ contributor</vt:lpstr>
      <vt:lpstr>D. Jesus’ Summary</vt:lpstr>
      <vt:lpstr>D. Jesus’ Summary</vt:lpstr>
      <vt:lpstr>D. Jesus’ Summary</vt:lpstr>
      <vt:lpstr>3. Go and do likewise —Blessed </vt:lpstr>
      <vt:lpstr>3. Go and do likewise —Blessed again</vt:lpstr>
      <vt:lpstr>3. Go and do likewise —Blessed again…      and again</vt:lpstr>
      <vt:lpstr>3. Go and do likewise—Happily!</vt:lpstr>
      <vt:lpstr>3. Go and do likewise—Look to your soul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Morningside Church of Christ</cp:lastModifiedBy>
  <cp:revision>4</cp:revision>
  <dcterms:created xsi:type="dcterms:W3CDTF">2019-07-27T20:47:25Z</dcterms:created>
  <dcterms:modified xsi:type="dcterms:W3CDTF">2019-07-27T22:23:37Z</dcterms:modified>
</cp:coreProperties>
</file>