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53" r:id="rId2"/>
    <p:sldId id="387" r:id="rId3"/>
    <p:sldId id="359" r:id="rId4"/>
    <p:sldId id="362" r:id="rId5"/>
    <p:sldId id="360" r:id="rId6"/>
    <p:sldId id="361" r:id="rId7"/>
    <p:sldId id="365" r:id="rId8"/>
    <p:sldId id="367" r:id="rId9"/>
    <p:sldId id="371" r:id="rId10"/>
    <p:sldId id="372" r:id="rId11"/>
    <p:sldId id="379" r:id="rId12"/>
    <p:sldId id="366" r:id="rId13"/>
    <p:sldId id="368" r:id="rId14"/>
    <p:sldId id="376" r:id="rId15"/>
    <p:sldId id="377" r:id="rId16"/>
    <p:sldId id="370" r:id="rId17"/>
    <p:sldId id="373" r:id="rId18"/>
    <p:sldId id="374" r:id="rId19"/>
    <p:sldId id="375" r:id="rId20"/>
    <p:sldId id="378" r:id="rId21"/>
    <p:sldId id="380" r:id="rId22"/>
    <p:sldId id="354" r:id="rId23"/>
    <p:sldId id="381" r:id="rId24"/>
    <p:sldId id="382" r:id="rId25"/>
    <p:sldId id="357" r:id="rId26"/>
    <p:sldId id="383" r:id="rId27"/>
    <p:sldId id="384" r:id="rId28"/>
    <p:sldId id="385" r:id="rId29"/>
    <p:sldId id="386"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4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3D9836-F2AE-496E-9944-7321545562DF}" type="datetimeFigureOut">
              <a:rPr lang="en-NZ" smtClean="0"/>
              <a:t>21/07/2019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199126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3D9836-F2AE-496E-9944-7321545562DF}" type="datetimeFigureOut">
              <a:rPr lang="en-NZ" smtClean="0"/>
              <a:t>21/07/2019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3690132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3D9836-F2AE-496E-9944-7321545562DF}" type="datetimeFigureOut">
              <a:rPr lang="en-NZ" smtClean="0"/>
              <a:t>21/07/2019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1941346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3D9836-F2AE-496E-9944-7321545562DF}" type="datetimeFigureOut">
              <a:rPr lang="en-NZ" smtClean="0"/>
              <a:t>21/07/2019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191831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3D9836-F2AE-496E-9944-7321545562DF}" type="datetimeFigureOut">
              <a:rPr lang="en-NZ" smtClean="0"/>
              <a:t>21/07/2019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30196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3D9836-F2AE-496E-9944-7321545562DF}" type="datetimeFigureOut">
              <a:rPr lang="en-NZ" smtClean="0"/>
              <a:t>21/07/2019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52842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3D9836-F2AE-496E-9944-7321545562DF}" type="datetimeFigureOut">
              <a:rPr lang="en-NZ" smtClean="0"/>
              <a:t>21/07/2019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85867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3D9836-F2AE-496E-9944-7321545562DF}" type="datetimeFigureOut">
              <a:rPr lang="en-NZ" smtClean="0"/>
              <a:t>21/07/2019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319267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3D9836-F2AE-496E-9944-7321545562DF}" type="datetimeFigureOut">
              <a:rPr lang="en-NZ" smtClean="0"/>
              <a:t>21/07/2019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177704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3D9836-F2AE-496E-9944-7321545562DF}" type="datetimeFigureOut">
              <a:rPr lang="en-NZ" smtClean="0"/>
              <a:t>21/07/2019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297704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3D9836-F2AE-496E-9944-7321545562DF}" type="datetimeFigureOut">
              <a:rPr lang="en-NZ" smtClean="0"/>
              <a:t>21/07/2019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06907E1-CFB4-41EF-9BD9-848A7E48C4A4}" type="slidenum">
              <a:rPr lang="en-NZ" smtClean="0"/>
              <a:t>‹#›</a:t>
            </a:fld>
            <a:endParaRPr lang="en-NZ"/>
          </a:p>
        </p:txBody>
      </p:sp>
    </p:spTree>
    <p:extLst>
      <p:ext uri="{BB962C8B-B14F-4D97-AF65-F5344CB8AC3E}">
        <p14:creationId xmlns:p14="http://schemas.microsoft.com/office/powerpoint/2010/main" val="120627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3D9836-F2AE-496E-9944-7321545562DF}" type="datetimeFigureOut">
              <a:rPr lang="en-NZ" smtClean="0"/>
              <a:t>21/07/2019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6907E1-CFB4-41EF-9BD9-848A7E48C4A4}" type="slidenum">
              <a:rPr lang="en-NZ" smtClean="0"/>
              <a:t>‹#›</a:t>
            </a:fld>
            <a:endParaRPr lang="en-NZ"/>
          </a:p>
        </p:txBody>
      </p:sp>
    </p:spTree>
    <p:extLst>
      <p:ext uri="{BB962C8B-B14F-4D97-AF65-F5344CB8AC3E}">
        <p14:creationId xmlns:p14="http://schemas.microsoft.com/office/powerpoint/2010/main" val="3639287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0236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pPr algn="r"/>
            <a:r>
              <a:rPr lang="en-NZ" dirty="0">
                <a:solidFill>
                  <a:srgbClr val="FFFFFF"/>
                </a:solidFill>
              </a:rPr>
              <a:t>God generously provides for our needs</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Acts 17:28—</a:t>
            </a:r>
          </a:p>
          <a:p>
            <a:r>
              <a:rPr lang="en-NZ" b="1" baseline="30000" dirty="0">
                <a:solidFill>
                  <a:schemeClr val="bg1"/>
                </a:solidFill>
              </a:rPr>
              <a:t>28</a:t>
            </a:r>
            <a:r>
              <a:rPr lang="en-NZ" dirty="0">
                <a:solidFill>
                  <a:schemeClr val="bg1"/>
                </a:solidFill>
              </a:rPr>
              <a:t>for in Him we live and move and have our being, as also some of your own poets have said, ‘For we are also His offspring.’ </a:t>
            </a:r>
            <a:r>
              <a:rPr lang="en-NZ" sz="1200" dirty="0">
                <a:solidFill>
                  <a:schemeClr val="bg1"/>
                </a:solidFill>
              </a:rPr>
              <a:t>(NKJV)</a:t>
            </a:r>
          </a:p>
        </p:txBody>
      </p:sp>
      <p:pic>
        <p:nvPicPr>
          <p:cNvPr id="7" name="Picture 2" descr="Image may contain: text">
            <a:extLst>
              <a:ext uri="{FF2B5EF4-FFF2-40B4-BE49-F238E27FC236}">
                <a16:creationId xmlns:a16="http://schemas.microsoft.com/office/drawing/2014/main" id="{716241C1-3BB8-4586-9573-D21CDCC410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920" b="-20960"/>
          <a:stretch/>
        </p:blipFill>
        <p:spPr bwMode="auto">
          <a:xfrm>
            <a:off x="241299" y="319288"/>
            <a:ext cx="5257799" cy="5259877"/>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a:extLst>
              <a:ext uri="{FF2B5EF4-FFF2-40B4-BE49-F238E27FC236}">
                <a16:creationId xmlns:a16="http://schemas.microsoft.com/office/drawing/2014/main" id="{E439B43A-7B01-4958-BE22-F65BC5B0A70A}"/>
              </a:ext>
            </a:extLst>
          </p:cNvPr>
          <p:cNvSpPr txBox="1">
            <a:spLocks/>
          </p:cNvSpPr>
          <p:nvPr/>
        </p:nvSpPr>
        <p:spPr>
          <a:xfrm>
            <a:off x="241299" y="4572000"/>
            <a:ext cx="5302449" cy="1964266"/>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NZ" dirty="0">
                <a:solidFill>
                  <a:srgbClr val="FFFFFF"/>
                </a:solidFill>
              </a:rPr>
              <a:t>God’s generosity—</a:t>
            </a:r>
            <a:br>
              <a:rPr lang="en-NZ" dirty="0">
                <a:solidFill>
                  <a:srgbClr val="FFFFFF"/>
                </a:solidFill>
              </a:rPr>
            </a:br>
            <a:r>
              <a:rPr lang="en-NZ" b="1" dirty="0">
                <a:solidFill>
                  <a:srgbClr val="FFFFFF"/>
                </a:solidFill>
              </a:rPr>
              <a:t>To All</a:t>
            </a:r>
          </a:p>
        </p:txBody>
      </p:sp>
    </p:spTree>
    <p:extLst>
      <p:ext uri="{BB962C8B-B14F-4D97-AF65-F5344CB8AC3E}">
        <p14:creationId xmlns:p14="http://schemas.microsoft.com/office/powerpoint/2010/main" val="2832027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pPr algn="r"/>
            <a:r>
              <a:rPr lang="en-NZ" dirty="0">
                <a:solidFill>
                  <a:srgbClr val="FFFFFF"/>
                </a:solidFill>
              </a:rPr>
              <a:t>God generously provides for our needs</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2" descr="Image may contain: text">
            <a:extLst>
              <a:ext uri="{FF2B5EF4-FFF2-40B4-BE49-F238E27FC236}">
                <a16:creationId xmlns:a16="http://schemas.microsoft.com/office/drawing/2014/main" id="{716241C1-3BB8-4586-9573-D21CDCC410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920" b="-20960"/>
          <a:stretch/>
        </p:blipFill>
        <p:spPr bwMode="auto">
          <a:xfrm>
            <a:off x="241299" y="319288"/>
            <a:ext cx="5257799" cy="5259877"/>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a:extLst>
              <a:ext uri="{FF2B5EF4-FFF2-40B4-BE49-F238E27FC236}">
                <a16:creationId xmlns:a16="http://schemas.microsoft.com/office/drawing/2014/main" id="{CF9FE184-26C5-4D14-96B5-BAC8F4B8A72B}"/>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Matthew 5:45 --</a:t>
            </a:r>
          </a:p>
          <a:p>
            <a:r>
              <a:rPr lang="en-NZ" b="1" baseline="30000" dirty="0">
                <a:solidFill>
                  <a:schemeClr val="bg1"/>
                </a:solidFill>
              </a:rPr>
              <a:t>45</a:t>
            </a:r>
            <a:r>
              <a:rPr lang="en-NZ" dirty="0">
                <a:solidFill>
                  <a:schemeClr val="bg1"/>
                </a:solidFill>
              </a:rPr>
              <a:t>…for He causes His sun to rise on </a:t>
            </a:r>
            <a:r>
              <a:rPr lang="en-NZ" i="1" dirty="0">
                <a:solidFill>
                  <a:schemeClr val="bg1"/>
                </a:solidFill>
              </a:rPr>
              <a:t>the </a:t>
            </a:r>
            <a:r>
              <a:rPr lang="en-NZ" dirty="0">
                <a:solidFill>
                  <a:schemeClr val="bg1"/>
                </a:solidFill>
              </a:rPr>
              <a:t>evil and </a:t>
            </a:r>
            <a:r>
              <a:rPr lang="en-NZ" i="1" dirty="0">
                <a:solidFill>
                  <a:schemeClr val="bg1"/>
                </a:solidFill>
              </a:rPr>
              <a:t>the </a:t>
            </a:r>
            <a:r>
              <a:rPr lang="en-NZ" dirty="0">
                <a:solidFill>
                  <a:schemeClr val="bg1"/>
                </a:solidFill>
              </a:rPr>
              <a:t>good, and sends rain on </a:t>
            </a:r>
            <a:r>
              <a:rPr lang="en-NZ" i="1" dirty="0">
                <a:solidFill>
                  <a:schemeClr val="bg1"/>
                </a:solidFill>
              </a:rPr>
              <a:t>the </a:t>
            </a:r>
            <a:r>
              <a:rPr lang="en-NZ" dirty="0">
                <a:solidFill>
                  <a:schemeClr val="bg1"/>
                </a:solidFill>
              </a:rPr>
              <a:t>righteous and </a:t>
            </a:r>
            <a:r>
              <a:rPr lang="en-NZ" i="1" dirty="0">
                <a:solidFill>
                  <a:schemeClr val="bg1"/>
                </a:solidFill>
              </a:rPr>
              <a:t>the </a:t>
            </a:r>
            <a:r>
              <a:rPr lang="en-NZ" dirty="0">
                <a:solidFill>
                  <a:schemeClr val="bg1"/>
                </a:solidFill>
              </a:rPr>
              <a:t>unrighteous. (NASB95)</a:t>
            </a:r>
          </a:p>
        </p:txBody>
      </p:sp>
      <p:sp>
        <p:nvSpPr>
          <p:cNvPr id="10" name="Title 1">
            <a:extLst>
              <a:ext uri="{FF2B5EF4-FFF2-40B4-BE49-F238E27FC236}">
                <a16:creationId xmlns:a16="http://schemas.microsoft.com/office/drawing/2014/main" id="{E03ED6DA-B6E1-48EA-8D2D-8C37BEBD2AF0}"/>
              </a:ext>
            </a:extLst>
          </p:cNvPr>
          <p:cNvSpPr txBox="1">
            <a:spLocks/>
          </p:cNvSpPr>
          <p:nvPr/>
        </p:nvSpPr>
        <p:spPr>
          <a:xfrm>
            <a:off x="241299" y="4572000"/>
            <a:ext cx="5302449" cy="1964266"/>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NZ" dirty="0">
                <a:solidFill>
                  <a:srgbClr val="FFFFFF"/>
                </a:solidFill>
              </a:rPr>
              <a:t>God’s generosity—</a:t>
            </a:r>
            <a:br>
              <a:rPr lang="en-NZ" dirty="0">
                <a:solidFill>
                  <a:srgbClr val="FFFFFF"/>
                </a:solidFill>
              </a:rPr>
            </a:br>
            <a:r>
              <a:rPr lang="en-NZ" b="1" dirty="0">
                <a:solidFill>
                  <a:srgbClr val="FFFFFF"/>
                </a:solidFill>
              </a:rPr>
              <a:t>To All</a:t>
            </a:r>
          </a:p>
        </p:txBody>
      </p:sp>
    </p:spTree>
    <p:extLst>
      <p:ext uri="{BB962C8B-B14F-4D97-AF65-F5344CB8AC3E}">
        <p14:creationId xmlns:p14="http://schemas.microsoft.com/office/powerpoint/2010/main" val="16570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241300" y="4572000"/>
            <a:ext cx="5293730" cy="1964266"/>
          </a:xfrm>
        </p:spPr>
        <p:txBody>
          <a:bodyPr>
            <a:normAutofit/>
          </a:bodyPr>
          <a:lstStyle/>
          <a:p>
            <a:r>
              <a:rPr lang="en-NZ" dirty="0">
                <a:solidFill>
                  <a:srgbClr val="FFFFFF"/>
                </a:solidFill>
              </a:rPr>
              <a:t>God’s generosity—</a:t>
            </a:r>
            <a:br>
              <a:rPr lang="en-NZ" dirty="0">
                <a:solidFill>
                  <a:srgbClr val="FFFFFF"/>
                </a:solidFill>
              </a:rPr>
            </a:br>
            <a:r>
              <a:rPr lang="en-NZ" dirty="0">
                <a:solidFill>
                  <a:srgbClr val="FFFFFF"/>
                </a:solidFill>
              </a:rPr>
              <a:t>His Way</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pPr marL="0" indent="0" algn="ctr">
              <a:buNone/>
            </a:pPr>
            <a:r>
              <a:rPr lang="en-NZ" sz="3600" dirty="0">
                <a:solidFill>
                  <a:schemeClr val="bg1"/>
                </a:solidFill>
              </a:rPr>
              <a:t>All </a:t>
            </a:r>
          </a:p>
          <a:p>
            <a:pPr marL="0" indent="0" algn="ctr">
              <a:buNone/>
            </a:pPr>
            <a:r>
              <a:rPr lang="en-NZ" sz="3600" dirty="0">
                <a:solidFill>
                  <a:schemeClr val="bg1"/>
                </a:solidFill>
              </a:rPr>
              <a:t>is </a:t>
            </a:r>
          </a:p>
          <a:p>
            <a:pPr marL="0" indent="0" algn="ctr">
              <a:buNone/>
            </a:pPr>
            <a:r>
              <a:rPr lang="en-NZ" sz="3600" dirty="0">
                <a:solidFill>
                  <a:schemeClr val="bg1"/>
                </a:solidFill>
              </a:rPr>
              <a:t>Given </a:t>
            </a:r>
          </a:p>
          <a:p>
            <a:pPr marL="0" indent="0" algn="ctr">
              <a:buNone/>
            </a:pPr>
            <a:r>
              <a:rPr lang="en-NZ" sz="3600" dirty="0">
                <a:solidFill>
                  <a:schemeClr val="bg1"/>
                </a:solidFill>
              </a:rPr>
              <a:t>to </a:t>
            </a:r>
          </a:p>
          <a:p>
            <a:pPr marL="0" indent="0" algn="ctr">
              <a:buNone/>
            </a:pPr>
            <a:r>
              <a:rPr lang="en-NZ" sz="3600" dirty="0">
                <a:solidFill>
                  <a:schemeClr val="bg1"/>
                </a:solidFill>
              </a:rPr>
              <a:t>be </a:t>
            </a:r>
          </a:p>
          <a:p>
            <a:pPr marL="0" indent="0" algn="ctr">
              <a:buNone/>
            </a:pPr>
            <a:r>
              <a:rPr lang="en-NZ" sz="3600" dirty="0">
                <a:solidFill>
                  <a:schemeClr val="bg1"/>
                </a:solidFill>
              </a:rPr>
              <a:t>Shared</a:t>
            </a:r>
            <a:r>
              <a:rPr lang="en-NZ" sz="3600" dirty="0">
                <a:solidFill>
                  <a:srgbClr val="FFFFFF"/>
                </a:solidFill>
              </a:rPr>
              <a:t> </a:t>
            </a:r>
          </a:p>
        </p:txBody>
      </p:sp>
      <p:pic>
        <p:nvPicPr>
          <p:cNvPr id="11" name="Picture 2" descr="Picture">
            <a:extLst>
              <a:ext uri="{FF2B5EF4-FFF2-40B4-BE49-F238E27FC236}">
                <a16:creationId xmlns:a16="http://schemas.microsoft.com/office/drawing/2014/main" id="{9F72A325-87BC-476C-A02E-199592FC7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424" y="554516"/>
            <a:ext cx="5156200" cy="387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393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a:bodyPr>
          <a:lstStyle/>
          <a:p>
            <a:r>
              <a:rPr lang="en-NZ" dirty="0">
                <a:solidFill>
                  <a:srgbClr val="FFFFFF"/>
                </a:solidFill>
              </a:rPr>
              <a:t>God’s generosity—</a:t>
            </a:r>
            <a:br>
              <a:rPr lang="en-NZ" dirty="0">
                <a:solidFill>
                  <a:srgbClr val="FFFFFF"/>
                </a:solidFill>
              </a:rPr>
            </a:br>
            <a:r>
              <a:rPr lang="en-NZ" dirty="0">
                <a:solidFill>
                  <a:srgbClr val="FFFFFF"/>
                </a:solidFill>
              </a:rPr>
              <a:t>His Way</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Psalm 68:6— </a:t>
            </a:r>
          </a:p>
          <a:p>
            <a:r>
              <a:rPr lang="en-NZ" b="1" baseline="30000" dirty="0">
                <a:solidFill>
                  <a:schemeClr val="bg1"/>
                </a:solidFill>
              </a:rPr>
              <a:t>6</a:t>
            </a:r>
            <a:r>
              <a:rPr lang="en-NZ" dirty="0">
                <a:solidFill>
                  <a:schemeClr val="bg1"/>
                </a:solidFill>
              </a:rPr>
              <a:t>God sets the lonely in families…</a:t>
            </a:r>
          </a:p>
        </p:txBody>
      </p:sp>
      <p:pic>
        <p:nvPicPr>
          <p:cNvPr id="11" name="Picture 2" descr="Picture">
            <a:extLst>
              <a:ext uri="{FF2B5EF4-FFF2-40B4-BE49-F238E27FC236}">
                <a16:creationId xmlns:a16="http://schemas.microsoft.com/office/drawing/2014/main" id="{9F72A325-87BC-476C-A02E-199592FC7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424" y="554516"/>
            <a:ext cx="5156200" cy="387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515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a:bodyPr>
          <a:lstStyle/>
          <a:p>
            <a:r>
              <a:rPr lang="en-NZ" dirty="0">
                <a:solidFill>
                  <a:srgbClr val="FFFFFF"/>
                </a:solidFill>
              </a:rPr>
              <a:t>God’s generosity—</a:t>
            </a:r>
            <a:br>
              <a:rPr lang="en-NZ" dirty="0">
                <a:solidFill>
                  <a:srgbClr val="FFFFFF"/>
                </a:solidFill>
              </a:rPr>
            </a:br>
            <a:r>
              <a:rPr lang="en-NZ" dirty="0">
                <a:solidFill>
                  <a:srgbClr val="FFFFFF"/>
                </a:solidFill>
              </a:rPr>
              <a:t>His Way</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But this is not just any family</a:t>
            </a:r>
          </a:p>
          <a:p>
            <a:r>
              <a:rPr lang="en-NZ" dirty="0">
                <a:solidFill>
                  <a:schemeClr val="bg1"/>
                </a:solidFill>
              </a:rPr>
              <a:t>It is the family of God</a:t>
            </a:r>
          </a:p>
          <a:p>
            <a:r>
              <a:rPr lang="en-NZ" dirty="0">
                <a:solidFill>
                  <a:schemeClr val="bg1"/>
                </a:solidFill>
              </a:rPr>
              <a:t>The place where we are right with God and our fellow believers</a:t>
            </a:r>
          </a:p>
        </p:txBody>
      </p:sp>
      <p:pic>
        <p:nvPicPr>
          <p:cNvPr id="11" name="Picture 2" descr="Picture">
            <a:extLst>
              <a:ext uri="{FF2B5EF4-FFF2-40B4-BE49-F238E27FC236}">
                <a16:creationId xmlns:a16="http://schemas.microsoft.com/office/drawing/2014/main" id="{9F72A325-87BC-476C-A02E-199592FC7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424" y="554516"/>
            <a:ext cx="5156200" cy="387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363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a:bodyPr>
          <a:lstStyle/>
          <a:p>
            <a:r>
              <a:rPr lang="en-NZ" dirty="0">
                <a:solidFill>
                  <a:srgbClr val="FFFFFF"/>
                </a:solidFill>
              </a:rPr>
              <a:t>God’s generosity—</a:t>
            </a:r>
            <a:br>
              <a:rPr lang="en-NZ" dirty="0">
                <a:solidFill>
                  <a:srgbClr val="FFFFFF"/>
                </a:solidFill>
              </a:rPr>
            </a:br>
            <a:r>
              <a:rPr lang="en-NZ" dirty="0">
                <a:solidFill>
                  <a:srgbClr val="FFFFFF"/>
                </a:solidFill>
              </a:rPr>
              <a:t>His Way</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2 Peter 1:3—</a:t>
            </a:r>
          </a:p>
          <a:p>
            <a:r>
              <a:rPr lang="en-NZ" b="1" baseline="30000" dirty="0">
                <a:solidFill>
                  <a:schemeClr val="bg1"/>
                </a:solidFill>
              </a:rPr>
              <a:t>3</a:t>
            </a:r>
            <a:r>
              <a:rPr lang="en-NZ" dirty="0">
                <a:solidFill>
                  <a:schemeClr val="bg1"/>
                </a:solidFill>
              </a:rPr>
              <a:t>seeing that His divine power has granted to us everything pertaining to life and godliness, through the true knowledge of Him who called us by His own glory and excellence. (NASB95)</a:t>
            </a:r>
          </a:p>
        </p:txBody>
      </p:sp>
      <p:pic>
        <p:nvPicPr>
          <p:cNvPr id="11" name="Picture 2" descr="Picture">
            <a:extLst>
              <a:ext uri="{FF2B5EF4-FFF2-40B4-BE49-F238E27FC236}">
                <a16:creationId xmlns:a16="http://schemas.microsoft.com/office/drawing/2014/main" id="{9F72A325-87BC-476C-A02E-199592FC7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424" y="554516"/>
            <a:ext cx="5156200" cy="387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625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a:bodyPr>
          <a:lstStyle/>
          <a:p>
            <a:r>
              <a:rPr lang="en-NZ" dirty="0">
                <a:solidFill>
                  <a:srgbClr val="FFFFFF"/>
                </a:solidFill>
              </a:rPr>
              <a:t>God’s generosity—</a:t>
            </a:r>
            <a:br>
              <a:rPr lang="en-NZ" dirty="0">
                <a:solidFill>
                  <a:srgbClr val="FFFFFF"/>
                </a:solidFill>
              </a:rPr>
            </a:br>
            <a:r>
              <a:rPr lang="en-NZ" dirty="0">
                <a:solidFill>
                  <a:srgbClr val="FFFFFF"/>
                </a:solidFill>
              </a:rPr>
              <a:t>His Way</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Romans 12:5—</a:t>
            </a:r>
          </a:p>
          <a:p>
            <a:r>
              <a:rPr lang="en-NZ" b="1" baseline="30000" dirty="0">
                <a:solidFill>
                  <a:schemeClr val="bg1"/>
                </a:solidFill>
              </a:rPr>
              <a:t>5</a:t>
            </a:r>
            <a:r>
              <a:rPr lang="en-NZ" dirty="0">
                <a:solidFill>
                  <a:schemeClr val="bg1"/>
                </a:solidFill>
              </a:rPr>
              <a:t>so we, who are many, are one body in Christ, and individually members one of another. </a:t>
            </a:r>
            <a:r>
              <a:rPr lang="en-NZ" sz="1200" dirty="0">
                <a:solidFill>
                  <a:schemeClr val="bg1"/>
                </a:solidFill>
              </a:rPr>
              <a:t>(NASB95)</a:t>
            </a:r>
          </a:p>
        </p:txBody>
      </p:sp>
      <p:pic>
        <p:nvPicPr>
          <p:cNvPr id="11" name="Picture 2" descr="Picture">
            <a:extLst>
              <a:ext uri="{FF2B5EF4-FFF2-40B4-BE49-F238E27FC236}">
                <a16:creationId xmlns:a16="http://schemas.microsoft.com/office/drawing/2014/main" id="{9F72A325-87BC-476C-A02E-199592FC7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424" y="554516"/>
            <a:ext cx="5156200" cy="387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3523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God’s generosity—</a:t>
            </a:r>
            <a:br>
              <a:rPr lang="en-NZ" dirty="0">
                <a:solidFill>
                  <a:srgbClr val="FFFFFF"/>
                </a:solidFill>
              </a:rPr>
            </a:br>
            <a:r>
              <a:rPr lang="en-NZ" dirty="0">
                <a:solidFill>
                  <a:srgbClr val="FFFFFF"/>
                </a:solidFill>
              </a:rPr>
              <a:t>Transforms our outlook</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1 Timothy 4:4-6 </a:t>
            </a:r>
          </a:p>
          <a:p>
            <a:r>
              <a:rPr lang="en-NZ" b="1" baseline="30000" dirty="0">
                <a:solidFill>
                  <a:schemeClr val="bg1"/>
                </a:solidFill>
              </a:rPr>
              <a:t>4</a:t>
            </a:r>
            <a:r>
              <a:rPr lang="en-NZ" dirty="0">
                <a:solidFill>
                  <a:schemeClr val="bg1"/>
                </a:solidFill>
              </a:rPr>
              <a:t>For everything created by God is good, and nothing is to be rejected if it is received with gratitude; </a:t>
            </a:r>
            <a:r>
              <a:rPr lang="en-NZ" b="1" baseline="30000" dirty="0">
                <a:solidFill>
                  <a:schemeClr val="bg1"/>
                </a:solidFill>
              </a:rPr>
              <a:t>5</a:t>
            </a:r>
            <a:r>
              <a:rPr lang="en-NZ" dirty="0">
                <a:solidFill>
                  <a:schemeClr val="bg1"/>
                </a:solidFill>
              </a:rPr>
              <a:t>for it is sanctified by means of the word of God and prayer. </a:t>
            </a:r>
            <a:r>
              <a:rPr lang="en-NZ" sz="1200" dirty="0">
                <a:solidFill>
                  <a:schemeClr val="bg1"/>
                </a:solidFill>
              </a:rPr>
              <a:t>(NASB95)</a:t>
            </a:r>
          </a:p>
        </p:txBody>
      </p:sp>
      <p:pic>
        <p:nvPicPr>
          <p:cNvPr id="7" name="Picture 2" descr="Image">
            <a:extLst>
              <a:ext uri="{FF2B5EF4-FFF2-40B4-BE49-F238E27FC236}">
                <a16:creationId xmlns:a16="http://schemas.microsoft.com/office/drawing/2014/main" id="{05AD2593-DE65-4C2F-A90E-D34EE538949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260" r="32147"/>
          <a:stretch/>
        </p:blipFill>
        <p:spPr bwMode="auto">
          <a:xfrm>
            <a:off x="241299" y="321731"/>
            <a:ext cx="5257799" cy="4165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473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God’s generosity—</a:t>
            </a:r>
            <a:br>
              <a:rPr lang="en-NZ" dirty="0">
                <a:solidFill>
                  <a:srgbClr val="FFFFFF"/>
                </a:solidFill>
              </a:rPr>
            </a:br>
            <a:r>
              <a:rPr lang="en-NZ" dirty="0">
                <a:solidFill>
                  <a:srgbClr val="FFFFFF"/>
                </a:solidFill>
              </a:rPr>
              <a:t>Transforms our outlook</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James 1:17—</a:t>
            </a:r>
          </a:p>
          <a:p>
            <a:r>
              <a:rPr lang="en-NZ" b="1" baseline="30000" dirty="0">
                <a:solidFill>
                  <a:schemeClr val="bg1"/>
                </a:solidFill>
              </a:rPr>
              <a:t>17 </a:t>
            </a:r>
            <a:r>
              <a:rPr lang="en-NZ" dirty="0">
                <a:solidFill>
                  <a:schemeClr val="bg1"/>
                </a:solidFill>
              </a:rPr>
              <a:t>Every good thing given and every perfect gift is from above, coming down from the Father of lights, with whom there is no variation or shifting shadow. </a:t>
            </a:r>
            <a:r>
              <a:rPr lang="en-NZ" sz="1200" dirty="0">
                <a:solidFill>
                  <a:schemeClr val="bg1"/>
                </a:solidFill>
              </a:rPr>
              <a:t>(NASB95)</a:t>
            </a:r>
          </a:p>
          <a:p>
            <a:endParaRPr lang="en-NZ" sz="1200" dirty="0">
              <a:solidFill>
                <a:schemeClr val="bg1"/>
              </a:solidFill>
            </a:endParaRPr>
          </a:p>
          <a:p>
            <a:r>
              <a:rPr lang="en-NZ" dirty="0">
                <a:solidFill>
                  <a:schemeClr val="bg1"/>
                </a:solidFill>
              </a:rPr>
              <a:t>We are truly blessed…!</a:t>
            </a:r>
            <a:endParaRPr lang="en-NZ" sz="1200" dirty="0">
              <a:solidFill>
                <a:schemeClr val="bg1"/>
              </a:solidFill>
            </a:endParaRPr>
          </a:p>
        </p:txBody>
      </p:sp>
      <p:pic>
        <p:nvPicPr>
          <p:cNvPr id="7" name="Picture 2" descr="Image">
            <a:extLst>
              <a:ext uri="{FF2B5EF4-FFF2-40B4-BE49-F238E27FC236}">
                <a16:creationId xmlns:a16="http://schemas.microsoft.com/office/drawing/2014/main" id="{05AD2593-DE65-4C2F-A90E-D34EE538949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260" r="32147"/>
          <a:stretch/>
        </p:blipFill>
        <p:spPr bwMode="auto">
          <a:xfrm>
            <a:off x="241299" y="321731"/>
            <a:ext cx="5257799" cy="4165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6778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God’s generosity—</a:t>
            </a:r>
            <a:br>
              <a:rPr lang="en-NZ" dirty="0">
                <a:solidFill>
                  <a:srgbClr val="FFFFFF"/>
                </a:solidFill>
              </a:rPr>
            </a:br>
            <a:r>
              <a:rPr lang="en-NZ" dirty="0">
                <a:solidFill>
                  <a:srgbClr val="FFFFFF"/>
                </a:solidFill>
              </a:rPr>
              <a:t>Transforms our outlook</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dirty="0">
                <a:solidFill>
                  <a:schemeClr val="bg1"/>
                </a:solidFill>
              </a:rPr>
              <a:t>But these blessings came at an extreme cost</a:t>
            </a:r>
            <a:endParaRPr lang="en-NZ" sz="1200" dirty="0">
              <a:solidFill>
                <a:schemeClr val="bg1"/>
              </a:solidFill>
            </a:endParaRPr>
          </a:p>
        </p:txBody>
      </p:sp>
      <p:pic>
        <p:nvPicPr>
          <p:cNvPr id="7" name="Picture 2" descr="Image">
            <a:extLst>
              <a:ext uri="{FF2B5EF4-FFF2-40B4-BE49-F238E27FC236}">
                <a16:creationId xmlns:a16="http://schemas.microsoft.com/office/drawing/2014/main" id="{05AD2593-DE65-4C2F-A90E-D34EE538949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260" r="32147"/>
          <a:stretch/>
        </p:blipFill>
        <p:spPr bwMode="auto">
          <a:xfrm>
            <a:off x="241299" y="321731"/>
            <a:ext cx="5257799" cy="4165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237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329C-092F-498F-BE9C-EFC042B34D55}"/>
              </a:ext>
            </a:extLst>
          </p:cNvPr>
          <p:cNvSpPr>
            <a:spLocks noGrp="1"/>
          </p:cNvSpPr>
          <p:nvPr>
            <p:ph type="ctrTitle"/>
          </p:nvPr>
        </p:nvSpPr>
        <p:spPr/>
        <p:txBody>
          <a:bodyPr/>
          <a:lstStyle/>
          <a:p>
            <a:r>
              <a:rPr lang="en-US" dirty="0"/>
              <a:t>Generosity</a:t>
            </a:r>
          </a:p>
        </p:txBody>
      </p:sp>
      <p:sp>
        <p:nvSpPr>
          <p:cNvPr id="3" name="Subtitle 2">
            <a:extLst>
              <a:ext uri="{FF2B5EF4-FFF2-40B4-BE49-F238E27FC236}">
                <a16:creationId xmlns:a16="http://schemas.microsoft.com/office/drawing/2014/main" id="{5625C8CC-8F48-4C4C-91E7-938E76E56E08}"/>
              </a:ext>
            </a:extLst>
          </p:cNvPr>
          <p:cNvSpPr>
            <a:spLocks noGrp="1"/>
          </p:cNvSpPr>
          <p:nvPr>
            <p:ph type="subTitle" idx="1"/>
          </p:nvPr>
        </p:nvSpPr>
        <p:spPr/>
        <p:txBody>
          <a:bodyPr>
            <a:normAutofit/>
          </a:bodyPr>
          <a:lstStyle/>
          <a:p>
            <a:r>
              <a:rPr lang="en-US" sz="3600" dirty="0"/>
              <a:t>Staring into the heart of God</a:t>
            </a:r>
          </a:p>
        </p:txBody>
      </p:sp>
    </p:spTree>
    <p:extLst>
      <p:ext uri="{BB962C8B-B14F-4D97-AF65-F5344CB8AC3E}">
        <p14:creationId xmlns:p14="http://schemas.microsoft.com/office/powerpoint/2010/main" val="3401526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God’s generosity—</a:t>
            </a:r>
            <a:br>
              <a:rPr lang="en-NZ" dirty="0">
                <a:solidFill>
                  <a:srgbClr val="FFFFFF"/>
                </a:solidFill>
              </a:rPr>
            </a:br>
            <a:r>
              <a:rPr lang="en-NZ" dirty="0">
                <a:solidFill>
                  <a:srgbClr val="FFFFFF"/>
                </a:solidFill>
              </a:rPr>
              <a:t>Transforms our outlook</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pPr marL="0" indent="0" algn="ctr">
              <a:buNone/>
            </a:pPr>
            <a:r>
              <a:rPr lang="en-NZ" dirty="0">
                <a:solidFill>
                  <a:schemeClr val="bg1"/>
                </a:solidFill>
              </a:rPr>
              <a:t>And it is that </a:t>
            </a:r>
          </a:p>
          <a:p>
            <a:pPr marL="0" indent="0" algn="ctr">
              <a:buNone/>
            </a:pPr>
            <a:r>
              <a:rPr lang="en-NZ" dirty="0">
                <a:solidFill>
                  <a:schemeClr val="bg1"/>
                </a:solidFill>
              </a:rPr>
              <a:t>COST</a:t>
            </a:r>
          </a:p>
          <a:p>
            <a:pPr marL="0" indent="0" algn="ctr">
              <a:buNone/>
            </a:pPr>
            <a:r>
              <a:rPr lang="en-NZ" dirty="0">
                <a:solidFill>
                  <a:schemeClr val="bg1"/>
                </a:solidFill>
              </a:rPr>
              <a:t>that sets the </a:t>
            </a:r>
          </a:p>
          <a:p>
            <a:pPr marL="0" indent="0" algn="ctr">
              <a:buNone/>
            </a:pPr>
            <a:r>
              <a:rPr lang="en-NZ" dirty="0">
                <a:solidFill>
                  <a:schemeClr val="bg1"/>
                </a:solidFill>
              </a:rPr>
              <a:t>STANDARD </a:t>
            </a:r>
          </a:p>
          <a:p>
            <a:pPr marL="0" indent="0" algn="ctr">
              <a:buNone/>
            </a:pPr>
            <a:r>
              <a:rPr lang="en-NZ" dirty="0">
                <a:solidFill>
                  <a:schemeClr val="bg1"/>
                </a:solidFill>
              </a:rPr>
              <a:t>for our </a:t>
            </a:r>
          </a:p>
          <a:p>
            <a:pPr marL="0" indent="0" algn="ctr">
              <a:buNone/>
            </a:pPr>
            <a:r>
              <a:rPr lang="en-NZ" dirty="0">
                <a:solidFill>
                  <a:schemeClr val="bg1"/>
                </a:solidFill>
              </a:rPr>
              <a:t>GENEROSITY.</a:t>
            </a:r>
            <a:endParaRPr lang="en-NZ" sz="1200" dirty="0">
              <a:solidFill>
                <a:schemeClr val="bg1"/>
              </a:solidFill>
            </a:endParaRPr>
          </a:p>
        </p:txBody>
      </p:sp>
      <p:pic>
        <p:nvPicPr>
          <p:cNvPr id="7" name="Picture 2" descr="Image">
            <a:extLst>
              <a:ext uri="{FF2B5EF4-FFF2-40B4-BE49-F238E27FC236}">
                <a16:creationId xmlns:a16="http://schemas.microsoft.com/office/drawing/2014/main" id="{05AD2593-DE65-4C2F-A90E-D34EE538949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260" r="32147"/>
          <a:stretch/>
        </p:blipFill>
        <p:spPr bwMode="auto">
          <a:xfrm>
            <a:off x="241299" y="321731"/>
            <a:ext cx="5257799" cy="4165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8975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The Face of—</a:t>
            </a:r>
            <a:br>
              <a:rPr lang="en-NZ" dirty="0">
                <a:solidFill>
                  <a:srgbClr val="FFFFFF"/>
                </a:solidFill>
              </a:rPr>
            </a:br>
            <a:r>
              <a:rPr lang="en-NZ" dirty="0">
                <a:solidFill>
                  <a:srgbClr val="FFFFFF"/>
                </a:solidFill>
              </a:rPr>
              <a:t>God’s generosity.</a:t>
            </a:r>
            <a:br>
              <a:rPr lang="en-NZ" dirty="0">
                <a:solidFill>
                  <a:srgbClr val="FFFFFF"/>
                </a:solidFill>
              </a:rPr>
            </a:br>
            <a:r>
              <a:rPr lang="en-NZ" dirty="0">
                <a:solidFill>
                  <a:srgbClr val="FFFFFF"/>
                </a:solidFill>
              </a:rPr>
              <a:t>Paid up in advance</a:t>
            </a:r>
          </a:p>
        </p:txBody>
      </p:sp>
      <p:pic>
        <p:nvPicPr>
          <p:cNvPr id="5122" name="Picture 2" descr="Image result for jesus on the cross">
            <a:extLst>
              <a:ext uri="{FF2B5EF4-FFF2-40B4-BE49-F238E27FC236}">
                <a16:creationId xmlns:a16="http://schemas.microsoft.com/office/drawing/2014/main" id="{047A0FBE-5B31-4FBB-AD1D-686B9A1EAF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6" b="-2"/>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86922" y="609600"/>
            <a:ext cx="2903621" cy="5645425"/>
          </a:xfrm>
        </p:spPr>
        <p:txBody>
          <a:bodyPr anchor="ctr">
            <a:normAutofit/>
          </a:bodyPr>
          <a:lstStyle/>
          <a:p>
            <a:pPr marL="0" indent="0" algn="ctr">
              <a:buNone/>
            </a:pPr>
            <a:r>
              <a:rPr lang="en-NZ" sz="3600" dirty="0">
                <a:solidFill>
                  <a:schemeClr val="bg1"/>
                </a:solidFill>
              </a:rPr>
              <a:t>The </a:t>
            </a:r>
          </a:p>
          <a:p>
            <a:pPr marL="0" indent="0" algn="ctr">
              <a:buNone/>
            </a:pPr>
            <a:r>
              <a:rPr lang="en-NZ" sz="3600" dirty="0">
                <a:solidFill>
                  <a:schemeClr val="bg1"/>
                </a:solidFill>
              </a:rPr>
              <a:t>FACE</a:t>
            </a:r>
          </a:p>
          <a:p>
            <a:pPr marL="0" indent="0" algn="ctr">
              <a:buNone/>
            </a:pPr>
            <a:r>
              <a:rPr lang="en-NZ" sz="3600" dirty="0">
                <a:solidFill>
                  <a:schemeClr val="bg1"/>
                </a:solidFill>
              </a:rPr>
              <a:t> of God’s generosity</a:t>
            </a:r>
          </a:p>
        </p:txBody>
      </p:sp>
    </p:spTree>
    <p:extLst>
      <p:ext uri="{BB962C8B-B14F-4D97-AF65-F5344CB8AC3E}">
        <p14:creationId xmlns:p14="http://schemas.microsoft.com/office/powerpoint/2010/main" val="607501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The Face of—</a:t>
            </a:r>
            <a:br>
              <a:rPr lang="en-NZ" dirty="0">
                <a:solidFill>
                  <a:srgbClr val="FFFFFF"/>
                </a:solidFill>
              </a:rPr>
            </a:br>
            <a:r>
              <a:rPr lang="en-NZ" dirty="0">
                <a:solidFill>
                  <a:srgbClr val="FFFFFF"/>
                </a:solidFill>
              </a:rPr>
              <a:t>God’s generosity.</a:t>
            </a:r>
            <a:br>
              <a:rPr lang="en-NZ" dirty="0">
                <a:solidFill>
                  <a:srgbClr val="FFFFFF"/>
                </a:solidFill>
              </a:rPr>
            </a:br>
            <a:r>
              <a:rPr lang="en-NZ" dirty="0">
                <a:solidFill>
                  <a:srgbClr val="FFFFFF"/>
                </a:solidFill>
              </a:rPr>
              <a:t>Paid up in advance</a:t>
            </a:r>
          </a:p>
        </p:txBody>
      </p:sp>
      <p:pic>
        <p:nvPicPr>
          <p:cNvPr id="5122" name="Picture 2" descr="Image result for jesus on the cross">
            <a:extLst>
              <a:ext uri="{FF2B5EF4-FFF2-40B4-BE49-F238E27FC236}">
                <a16:creationId xmlns:a16="http://schemas.microsoft.com/office/drawing/2014/main" id="{047A0FBE-5B31-4FBB-AD1D-686B9A1EAF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6" b="-2"/>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86922" y="609600"/>
            <a:ext cx="2903621" cy="5645425"/>
          </a:xfrm>
        </p:spPr>
        <p:txBody>
          <a:bodyPr anchor="ctr">
            <a:normAutofit lnSpcReduction="10000"/>
          </a:bodyPr>
          <a:lstStyle/>
          <a:p>
            <a:pPr marL="0" indent="0">
              <a:buNone/>
            </a:pPr>
            <a:r>
              <a:rPr lang="en-NZ" dirty="0">
                <a:solidFill>
                  <a:schemeClr val="bg1"/>
                </a:solidFill>
              </a:rPr>
              <a:t>1) God’s self-sacrifice</a:t>
            </a:r>
          </a:p>
          <a:p>
            <a:pPr marL="0" indent="0">
              <a:buNone/>
            </a:pPr>
            <a:endParaRPr lang="en-NZ" dirty="0">
              <a:solidFill>
                <a:schemeClr val="bg1"/>
              </a:solidFill>
            </a:endParaRPr>
          </a:p>
          <a:p>
            <a:r>
              <a:rPr lang="en-NZ" dirty="0">
                <a:solidFill>
                  <a:schemeClr val="bg1"/>
                </a:solidFill>
              </a:rPr>
              <a:t>John 3:16 </a:t>
            </a:r>
          </a:p>
          <a:p>
            <a:r>
              <a:rPr lang="en-NZ" b="1" baseline="30000" dirty="0">
                <a:solidFill>
                  <a:schemeClr val="bg1"/>
                </a:solidFill>
              </a:rPr>
              <a:t>16</a:t>
            </a:r>
            <a:r>
              <a:rPr lang="en-NZ" dirty="0">
                <a:solidFill>
                  <a:schemeClr val="bg1"/>
                </a:solidFill>
              </a:rPr>
              <a:t>“For God so loved the world, that He gave His only begotten Son, that whoever believes in Him shall not perish, but have eternal life.</a:t>
            </a:r>
            <a:r>
              <a:rPr lang="en-NZ" sz="2400" dirty="0">
                <a:solidFill>
                  <a:schemeClr val="bg1"/>
                </a:solidFill>
              </a:rPr>
              <a:t> (NASB95)</a:t>
            </a:r>
            <a:endParaRPr lang="en-NZ" dirty="0">
              <a:solidFill>
                <a:schemeClr val="bg1"/>
              </a:solidFill>
            </a:endParaRPr>
          </a:p>
        </p:txBody>
      </p:sp>
    </p:spTree>
    <p:extLst>
      <p:ext uri="{BB962C8B-B14F-4D97-AF65-F5344CB8AC3E}">
        <p14:creationId xmlns:p14="http://schemas.microsoft.com/office/powerpoint/2010/main" val="1266250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The Face of—</a:t>
            </a:r>
            <a:br>
              <a:rPr lang="en-NZ" dirty="0">
                <a:solidFill>
                  <a:srgbClr val="FFFFFF"/>
                </a:solidFill>
              </a:rPr>
            </a:br>
            <a:r>
              <a:rPr lang="en-NZ" dirty="0">
                <a:solidFill>
                  <a:srgbClr val="FFFFFF"/>
                </a:solidFill>
              </a:rPr>
              <a:t>God’s generosity.</a:t>
            </a:r>
            <a:br>
              <a:rPr lang="en-NZ" dirty="0">
                <a:solidFill>
                  <a:srgbClr val="FFFFFF"/>
                </a:solidFill>
              </a:rPr>
            </a:br>
            <a:r>
              <a:rPr lang="en-NZ" dirty="0">
                <a:solidFill>
                  <a:srgbClr val="FFFFFF"/>
                </a:solidFill>
              </a:rPr>
              <a:t>Paid up in advance</a:t>
            </a:r>
          </a:p>
        </p:txBody>
      </p:sp>
      <p:pic>
        <p:nvPicPr>
          <p:cNvPr id="5122" name="Picture 2" descr="Image result for jesus on the cross">
            <a:extLst>
              <a:ext uri="{FF2B5EF4-FFF2-40B4-BE49-F238E27FC236}">
                <a16:creationId xmlns:a16="http://schemas.microsoft.com/office/drawing/2014/main" id="{047A0FBE-5B31-4FBB-AD1D-686B9A1EAF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6" b="-2"/>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86922" y="609600"/>
            <a:ext cx="2903621" cy="5645425"/>
          </a:xfrm>
        </p:spPr>
        <p:txBody>
          <a:bodyPr anchor="ctr">
            <a:normAutofit/>
          </a:bodyPr>
          <a:lstStyle/>
          <a:p>
            <a:r>
              <a:rPr lang="en-NZ" dirty="0">
                <a:solidFill>
                  <a:schemeClr val="bg1"/>
                </a:solidFill>
              </a:rPr>
              <a:t>Romans 5:6—</a:t>
            </a:r>
            <a:r>
              <a:rPr lang="en-NZ" b="1" baseline="30000" dirty="0">
                <a:solidFill>
                  <a:schemeClr val="bg1"/>
                </a:solidFill>
              </a:rPr>
              <a:t>6</a:t>
            </a:r>
            <a:r>
              <a:rPr lang="en-NZ" dirty="0">
                <a:solidFill>
                  <a:schemeClr val="bg1"/>
                </a:solidFill>
              </a:rPr>
              <a:t>For while we were still helpless, at the right time Christ died for the ungodly. (NASB95)</a:t>
            </a:r>
          </a:p>
        </p:txBody>
      </p:sp>
    </p:spTree>
    <p:extLst>
      <p:ext uri="{BB962C8B-B14F-4D97-AF65-F5344CB8AC3E}">
        <p14:creationId xmlns:p14="http://schemas.microsoft.com/office/powerpoint/2010/main" val="546854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The Face of—</a:t>
            </a:r>
            <a:br>
              <a:rPr lang="en-NZ" dirty="0">
                <a:solidFill>
                  <a:srgbClr val="FFFFFF"/>
                </a:solidFill>
              </a:rPr>
            </a:br>
            <a:r>
              <a:rPr lang="en-NZ" dirty="0">
                <a:solidFill>
                  <a:srgbClr val="FFFFFF"/>
                </a:solidFill>
              </a:rPr>
              <a:t>God’s generosity.</a:t>
            </a:r>
            <a:br>
              <a:rPr lang="en-NZ" dirty="0">
                <a:solidFill>
                  <a:srgbClr val="FFFFFF"/>
                </a:solidFill>
              </a:rPr>
            </a:br>
            <a:r>
              <a:rPr lang="en-NZ" dirty="0">
                <a:solidFill>
                  <a:srgbClr val="FFFFFF"/>
                </a:solidFill>
              </a:rPr>
              <a:t>Paid up in advance</a:t>
            </a:r>
          </a:p>
        </p:txBody>
      </p:sp>
      <p:pic>
        <p:nvPicPr>
          <p:cNvPr id="5122" name="Picture 2" descr="Image result for jesus on the cross">
            <a:extLst>
              <a:ext uri="{FF2B5EF4-FFF2-40B4-BE49-F238E27FC236}">
                <a16:creationId xmlns:a16="http://schemas.microsoft.com/office/drawing/2014/main" id="{047A0FBE-5B31-4FBB-AD1D-686B9A1EAF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6" b="-2"/>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86922" y="609600"/>
            <a:ext cx="2903621" cy="5645425"/>
          </a:xfrm>
        </p:spPr>
        <p:txBody>
          <a:bodyPr anchor="ctr">
            <a:normAutofit/>
          </a:bodyPr>
          <a:lstStyle/>
          <a:p>
            <a:r>
              <a:rPr lang="en-NZ" dirty="0">
                <a:solidFill>
                  <a:schemeClr val="bg1"/>
                </a:solidFill>
              </a:rPr>
              <a:t>Romans 5:8—</a:t>
            </a:r>
            <a:r>
              <a:rPr lang="en-NZ" b="1" baseline="30000" dirty="0">
                <a:solidFill>
                  <a:schemeClr val="bg1"/>
                </a:solidFill>
              </a:rPr>
              <a:t>8</a:t>
            </a:r>
            <a:r>
              <a:rPr lang="en-NZ" dirty="0">
                <a:solidFill>
                  <a:schemeClr val="bg1"/>
                </a:solidFill>
              </a:rPr>
              <a:t>But God demonstrates His own love toward us, in that while we were yet sinners, Christ died for us. (NASB95)</a:t>
            </a:r>
          </a:p>
        </p:txBody>
      </p:sp>
    </p:spTree>
    <p:extLst>
      <p:ext uri="{BB962C8B-B14F-4D97-AF65-F5344CB8AC3E}">
        <p14:creationId xmlns:p14="http://schemas.microsoft.com/office/powerpoint/2010/main" val="1485545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The Face of—</a:t>
            </a:r>
            <a:br>
              <a:rPr lang="en-NZ" dirty="0">
                <a:solidFill>
                  <a:srgbClr val="FFFFFF"/>
                </a:solidFill>
              </a:rPr>
            </a:br>
            <a:r>
              <a:rPr lang="en-NZ" dirty="0">
                <a:solidFill>
                  <a:srgbClr val="FFFFFF"/>
                </a:solidFill>
              </a:rPr>
              <a:t>God’s generosity.</a:t>
            </a:r>
            <a:br>
              <a:rPr lang="en-NZ" dirty="0">
                <a:solidFill>
                  <a:srgbClr val="FFFFFF"/>
                </a:solidFill>
              </a:rPr>
            </a:br>
            <a:r>
              <a:rPr lang="en-NZ" dirty="0">
                <a:solidFill>
                  <a:srgbClr val="FFFFFF"/>
                </a:solidFill>
              </a:rPr>
              <a:t>Paid up in advance</a:t>
            </a:r>
          </a:p>
        </p:txBody>
      </p:sp>
      <p:pic>
        <p:nvPicPr>
          <p:cNvPr id="5122" name="Picture 2" descr="Image result for jesus on the cross">
            <a:extLst>
              <a:ext uri="{FF2B5EF4-FFF2-40B4-BE49-F238E27FC236}">
                <a16:creationId xmlns:a16="http://schemas.microsoft.com/office/drawing/2014/main" id="{047A0FBE-5B31-4FBB-AD1D-686B9A1EAF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6" b="-2"/>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86922" y="609600"/>
            <a:ext cx="2903621" cy="5645425"/>
          </a:xfrm>
        </p:spPr>
        <p:txBody>
          <a:bodyPr anchor="ctr">
            <a:normAutofit/>
          </a:bodyPr>
          <a:lstStyle/>
          <a:p>
            <a:pPr marL="0" indent="0">
              <a:buNone/>
            </a:pPr>
            <a:r>
              <a:rPr lang="en-NZ" dirty="0">
                <a:solidFill>
                  <a:schemeClr val="bg1"/>
                </a:solidFill>
              </a:rPr>
              <a:t>b) Our self-sacrifice</a:t>
            </a:r>
          </a:p>
          <a:p>
            <a:r>
              <a:rPr lang="en-NZ" dirty="0">
                <a:solidFill>
                  <a:schemeClr val="bg1"/>
                </a:solidFill>
              </a:rPr>
              <a:t>1 John 3:16</a:t>
            </a:r>
          </a:p>
          <a:p>
            <a:r>
              <a:rPr lang="en-NZ" b="1" baseline="30000" dirty="0">
                <a:solidFill>
                  <a:schemeClr val="bg1"/>
                </a:solidFill>
              </a:rPr>
              <a:t>16</a:t>
            </a:r>
            <a:r>
              <a:rPr lang="en-NZ" dirty="0">
                <a:solidFill>
                  <a:schemeClr val="bg1"/>
                </a:solidFill>
              </a:rPr>
              <a:t>We know love by this, that He laid down His life for us; and we ought to lay down our lives for the brethren.</a:t>
            </a:r>
            <a:r>
              <a:rPr lang="en-NZ" sz="2400" dirty="0">
                <a:solidFill>
                  <a:schemeClr val="bg1"/>
                </a:solidFill>
              </a:rPr>
              <a:t> (NASB95)</a:t>
            </a:r>
            <a:endParaRPr lang="en-NZ" dirty="0">
              <a:solidFill>
                <a:schemeClr val="bg1"/>
              </a:solidFill>
            </a:endParaRPr>
          </a:p>
        </p:txBody>
      </p:sp>
    </p:spTree>
    <p:extLst>
      <p:ext uri="{BB962C8B-B14F-4D97-AF65-F5344CB8AC3E}">
        <p14:creationId xmlns:p14="http://schemas.microsoft.com/office/powerpoint/2010/main" val="1525133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The Face of—</a:t>
            </a:r>
            <a:br>
              <a:rPr lang="en-NZ" dirty="0">
                <a:solidFill>
                  <a:srgbClr val="FFFFFF"/>
                </a:solidFill>
              </a:rPr>
            </a:br>
            <a:r>
              <a:rPr lang="en-NZ" dirty="0">
                <a:solidFill>
                  <a:srgbClr val="FFFFFF"/>
                </a:solidFill>
              </a:rPr>
              <a:t>God’s generosity.</a:t>
            </a:r>
            <a:br>
              <a:rPr lang="en-NZ" dirty="0">
                <a:solidFill>
                  <a:srgbClr val="FFFFFF"/>
                </a:solidFill>
              </a:rPr>
            </a:br>
            <a:r>
              <a:rPr lang="en-NZ" dirty="0">
                <a:solidFill>
                  <a:srgbClr val="FFFFFF"/>
                </a:solidFill>
              </a:rPr>
              <a:t>Paid up in advance</a:t>
            </a:r>
          </a:p>
        </p:txBody>
      </p:sp>
      <p:pic>
        <p:nvPicPr>
          <p:cNvPr id="5122" name="Picture 2" descr="Image result for jesus on the cross">
            <a:extLst>
              <a:ext uri="{FF2B5EF4-FFF2-40B4-BE49-F238E27FC236}">
                <a16:creationId xmlns:a16="http://schemas.microsoft.com/office/drawing/2014/main" id="{047A0FBE-5B31-4FBB-AD1D-686B9A1EAF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6" b="-2"/>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86922" y="609600"/>
            <a:ext cx="3063886" cy="5645425"/>
          </a:xfrm>
        </p:spPr>
        <p:txBody>
          <a:bodyPr anchor="ctr">
            <a:normAutofit/>
          </a:bodyPr>
          <a:lstStyle/>
          <a:p>
            <a:pPr marL="0" indent="0">
              <a:buNone/>
            </a:pPr>
            <a:r>
              <a:rPr lang="en-NZ" dirty="0">
                <a:solidFill>
                  <a:schemeClr val="bg1"/>
                </a:solidFill>
              </a:rPr>
              <a:t>b) Our self-sacrifice</a:t>
            </a:r>
          </a:p>
          <a:p>
            <a:r>
              <a:rPr lang="en-NZ" dirty="0">
                <a:solidFill>
                  <a:schemeClr val="bg1"/>
                </a:solidFill>
              </a:rPr>
              <a:t>John 13:34—</a:t>
            </a:r>
          </a:p>
          <a:p>
            <a:r>
              <a:rPr lang="en-NZ" b="1" baseline="30000" dirty="0">
                <a:solidFill>
                  <a:schemeClr val="bg1"/>
                </a:solidFill>
              </a:rPr>
              <a:t>34 </a:t>
            </a:r>
            <a:r>
              <a:rPr lang="en-NZ" dirty="0">
                <a:solidFill>
                  <a:schemeClr val="bg1"/>
                </a:solidFill>
              </a:rPr>
              <a:t>A new commandment I give to you, that you love one another, even as I have loved you, that you also love one another. </a:t>
            </a:r>
            <a:r>
              <a:rPr lang="en-NZ" sz="2400" dirty="0">
                <a:solidFill>
                  <a:schemeClr val="bg1"/>
                </a:solidFill>
              </a:rPr>
              <a:t>(NASB95)</a:t>
            </a:r>
            <a:endParaRPr lang="en-NZ" dirty="0">
              <a:solidFill>
                <a:schemeClr val="bg1"/>
              </a:solidFill>
            </a:endParaRPr>
          </a:p>
        </p:txBody>
      </p:sp>
    </p:spTree>
    <p:extLst>
      <p:ext uri="{BB962C8B-B14F-4D97-AF65-F5344CB8AC3E}">
        <p14:creationId xmlns:p14="http://schemas.microsoft.com/office/powerpoint/2010/main" val="3697863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The Face of—</a:t>
            </a:r>
            <a:br>
              <a:rPr lang="en-NZ" dirty="0">
                <a:solidFill>
                  <a:srgbClr val="FFFFFF"/>
                </a:solidFill>
              </a:rPr>
            </a:br>
            <a:r>
              <a:rPr lang="en-NZ" dirty="0">
                <a:solidFill>
                  <a:srgbClr val="FFFFFF"/>
                </a:solidFill>
              </a:rPr>
              <a:t>God’s generosity.</a:t>
            </a:r>
            <a:br>
              <a:rPr lang="en-NZ" dirty="0">
                <a:solidFill>
                  <a:srgbClr val="FFFFFF"/>
                </a:solidFill>
              </a:rPr>
            </a:br>
            <a:r>
              <a:rPr lang="en-NZ" dirty="0">
                <a:solidFill>
                  <a:srgbClr val="FFFFFF"/>
                </a:solidFill>
              </a:rPr>
              <a:t>Paid up in advance</a:t>
            </a:r>
          </a:p>
        </p:txBody>
      </p:sp>
      <p:pic>
        <p:nvPicPr>
          <p:cNvPr id="5122" name="Picture 2" descr="Image result for jesus on the cross">
            <a:extLst>
              <a:ext uri="{FF2B5EF4-FFF2-40B4-BE49-F238E27FC236}">
                <a16:creationId xmlns:a16="http://schemas.microsoft.com/office/drawing/2014/main" id="{047A0FBE-5B31-4FBB-AD1D-686B9A1EAF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6" b="-2"/>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86922" y="609600"/>
            <a:ext cx="3063886" cy="5645425"/>
          </a:xfrm>
        </p:spPr>
        <p:txBody>
          <a:bodyPr anchor="ctr">
            <a:normAutofit/>
          </a:bodyPr>
          <a:lstStyle/>
          <a:p>
            <a:pPr marL="0" indent="0">
              <a:buNone/>
            </a:pPr>
            <a:r>
              <a:rPr lang="en-NZ" dirty="0">
                <a:solidFill>
                  <a:schemeClr val="bg1"/>
                </a:solidFill>
              </a:rPr>
              <a:t>b) Our self-sacrifice</a:t>
            </a:r>
          </a:p>
          <a:p>
            <a:r>
              <a:rPr lang="en-NZ" dirty="0">
                <a:solidFill>
                  <a:schemeClr val="bg1"/>
                </a:solidFill>
              </a:rPr>
              <a:t>Our generosity is motivated by our appreciation for God’s generosity toward mankind.</a:t>
            </a:r>
          </a:p>
        </p:txBody>
      </p:sp>
    </p:spTree>
    <p:extLst>
      <p:ext uri="{BB962C8B-B14F-4D97-AF65-F5344CB8AC3E}">
        <p14:creationId xmlns:p14="http://schemas.microsoft.com/office/powerpoint/2010/main" val="3797074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r>
              <a:rPr lang="en-NZ" dirty="0">
                <a:solidFill>
                  <a:srgbClr val="FFFFFF"/>
                </a:solidFill>
              </a:rPr>
              <a:t>The Face of—</a:t>
            </a:r>
            <a:br>
              <a:rPr lang="en-NZ" dirty="0">
                <a:solidFill>
                  <a:srgbClr val="FFFFFF"/>
                </a:solidFill>
              </a:rPr>
            </a:br>
            <a:r>
              <a:rPr lang="en-NZ" dirty="0">
                <a:solidFill>
                  <a:srgbClr val="FFFFFF"/>
                </a:solidFill>
              </a:rPr>
              <a:t>God’s generosity.</a:t>
            </a:r>
            <a:br>
              <a:rPr lang="en-NZ" dirty="0">
                <a:solidFill>
                  <a:srgbClr val="FFFFFF"/>
                </a:solidFill>
              </a:rPr>
            </a:br>
            <a:r>
              <a:rPr lang="en-NZ" dirty="0">
                <a:solidFill>
                  <a:srgbClr val="FFFFFF"/>
                </a:solidFill>
              </a:rPr>
              <a:t>Paid up in advance</a:t>
            </a:r>
          </a:p>
        </p:txBody>
      </p:sp>
      <p:pic>
        <p:nvPicPr>
          <p:cNvPr id="5122" name="Picture 2" descr="Image result for jesus on the cross">
            <a:extLst>
              <a:ext uri="{FF2B5EF4-FFF2-40B4-BE49-F238E27FC236}">
                <a16:creationId xmlns:a16="http://schemas.microsoft.com/office/drawing/2014/main" id="{047A0FBE-5B31-4FBB-AD1D-686B9A1EAF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6" b="-2"/>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86922" y="321732"/>
            <a:ext cx="3211418" cy="6070550"/>
          </a:xfrm>
        </p:spPr>
        <p:txBody>
          <a:bodyPr anchor="ctr">
            <a:normAutofit lnSpcReduction="10000"/>
          </a:bodyPr>
          <a:lstStyle/>
          <a:p>
            <a:pPr marL="0" indent="0">
              <a:buNone/>
            </a:pPr>
            <a:r>
              <a:rPr lang="en-NZ" dirty="0">
                <a:solidFill>
                  <a:schemeClr val="bg1"/>
                </a:solidFill>
              </a:rPr>
              <a:t>b) Our self-sacrifice</a:t>
            </a:r>
          </a:p>
          <a:p>
            <a:pPr algn="ctr"/>
            <a:r>
              <a:rPr lang="en-NZ" dirty="0">
                <a:solidFill>
                  <a:schemeClr val="bg1"/>
                </a:solidFill>
              </a:rPr>
              <a:t>Time</a:t>
            </a:r>
          </a:p>
          <a:p>
            <a:pPr algn="ctr"/>
            <a:r>
              <a:rPr lang="en-NZ" dirty="0">
                <a:solidFill>
                  <a:schemeClr val="bg1"/>
                </a:solidFill>
              </a:rPr>
              <a:t>Talents</a:t>
            </a:r>
          </a:p>
          <a:p>
            <a:pPr algn="ctr"/>
            <a:r>
              <a:rPr lang="en-NZ" dirty="0">
                <a:solidFill>
                  <a:schemeClr val="bg1"/>
                </a:solidFill>
              </a:rPr>
              <a:t>Money</a:t>
            </a:r>
          </a:p>
          <a:p>
            <a:pPr algn="ctr"/>
            <a:r>
              <a:rPr lang="en-NZ" dirty="0">
                <a:solidFill>
                  <a:schemeClr val="bg1"/>
                </a:solidFill>
              </a:rPr>
              <a:t>Homes</a:t>
            </a:r>
          </a:p>
          <a:p>
            <a:pPr algn="ctr"/>
            <a:r>
              <a:rPr lang="en-NZ" dirty="0">
                <a:solidFill>
                  <a:schemeClr val="bg1"/>
                </a:solidFill>
              </a:rPr>
              <a:t>Cars</a:t>
            </a:r>
          </a:p>
          <a:p>
            <a:pPr marL="0" indent="0">
              <a:buNone/>
            </a:pPr>
            <a:r>
              <a:rPr lang="en-NZ" dirty="0">
                <a:solidFill>
                  <a:schemeClr val="bg1"/>
                </a:solidFill>
              </a:rPr>
              <a:t>…are translated into acts of worship </a:t>
            </a:r>
          </a:p>
          <a:p>
            <a:pPr marL="0" indent="0">
              <a:buNone/>
            </a:pPr>
            <a:r>
              <a:rPr lang="en-NZ" dirty="0">
                <a:solidFill>
                  <a:schemeClr val="bg1"/>
                </a:solidFill>
              </a:rPr>
              <a:t>…to a kind and generous God</a:t>
            </a:r>
          </a:p>
          <a:p>
            <a:pPr marL="0" indent="0">
              <a:buNone/>
            </a:pPr>
            <a:r>
              <a:rPr lang="en-NZ" dirty="0">
                <a:solidFill>
                  <a:schemeClr val="bg1"/>
                </a:solidFill>
              </a:rPr>
              <a:t>…and toward the needy around us</a:t>
            </a:r>
          </a:p>
          <a:p>
            <a:pPr marL="0" indent="0">
              <a:buNone/>
            </a:pPr>
            <a:r>
              <a:rPr lang="en-NZ" dirty="0">
                <a:solidFill>
                  <a:schemeClr val="bg1"/>
                </a:solidFill>
              </a:rPr>
              <a:t>…as gifts passed on from God</a:t>
            </a:r>
          </a:p>
        </p:txBody>
      </p:sp>
    </p:spTree>
    <p:extLst>
      <p:ext uri="{BB962C8B-B14F-4D97-AF65-F5344CB8AC3E}">
        <p14:creationId xmlns:p14="http://schemas.microsoft.com/office/powerpoint/2010/main" val="3657518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695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241299" y="4572000"/>
            <a:ext cx="5298090" cy="1964266"/>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n-NZ" dirty="0">
                <a:solidFill>
                  <a:srgbClr val="FFFFFF"/>
                </a:solidFill>
              </a:rPr>
              <a:t>God’s generosity—</a:t>
            </a:r>
            <a:br>
              <a:rPr lang="en-NZ" dirty="0">
                <a:solidFill>
                  <a:srgbClr val="FFFFFF"/>
                </a:solidFill>
              </a:rPr>
            </a:br>
            <a:r>
              <a:rPr lang="en-NZ" dirty="0">
                <a:solidFill>
                  <a:srgbClr val="FFFFFF"/>
                </a:solidFill>
              </a:rPr>
              <a:t>Gift of Eternal Life</a:t>
            </a:r>
          </a:p>
        </p:txBody>
      </p:sp>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646631" y="321732"/>
            <a:ext cx="3251710" cy="6214534"/>
          </a:xfrm>
        </p:spPr>
        <p:txBody>
          <a:bodyPr anchor="ctr">
            <a:normAutofit fontScale="92500" lnSpcReduction="20000"/>
          </a:bodyPr>
          <a:lstStyle/>
          <a:p>
            <a:pPr marL="0" indent="0">
              <a:buNone/>
            </a:pPr>
            <a:r>
              <a:rPr lang="en-NZ" dirty="0">
                <a:solidFill>
                  <a:schemeClr val="bg1"/>
                </a:solidFill>
              </a:rPr>
              <a:t>c) Our self-denial</a:t>
            </a:r>
          </a:p>
          <a:p>
            <a:r>
              <a:rPr lang="en-NZ" dirty="0">
                <a:solidFill>
                  <a:schemeClr val="bg1"/>
                </a:solidFill>
              </a:rPr>
              <a:t>Ephesians 2:8-10</a:t>
            </a:r>
          </a:p>
          <a:p>
            <a:r>
              <a:rPr lang="en-NZ" b="1" baseline="30000" dirty="0">
                <a:solidFill>
                  <a:schemeClr val="bg1"/>
                </a:solidFill>
              </a:rPr>
              <a:t>8 </a:t>
            </a:r>
            <a:r>
              <a:rPr lang="en-NZ" dirty="0">
                <a:solidFill>
                  <a:schemeClr val="bg1"/>
                </a:solidFill>
              </a:rPr>
              <a:t>For by grace you have been saved through faith; and that not of yourselves, </a:t>
            </a:r>
            <a:r>
              <a:rPr lang="en-NZ" i="1" dirty="0">
                <a:solidFill>
                  <a:schemeClr val="bg1"/>
                </a:solidFill>
              </a:rPr>
              <a:t>it is</a:t>
            </a:r>
            <a:r>
              <a:rPr lang="en-NZ" dirty="0">
                <a:solidFill>
                  <a:schemeClr val="bg1"/>
                </a:solidFill>
              </a:rPr>
              <a:t> the gift of God; </a:t>
            </a:r>
            <a:r>
              <a:rPr lang="en-NZ" b="1" baseline="30000" dirty="0">
                <a:solidFill>
                  <a:schemeClr val="bg1"/>
                </a:solidFill>
              </a:rPr>
              <a:t>9</a:t>
            </a:r>
            <a:r>
              <a:rPr lang="en-NZ" dirty="0">
                <a:solidFill>
                  <a:schemeClr val="bg1"/>
                </a:solidFill>
              </a:rPr>
              <a:t>not as a result of works, so that no one may boast. </a:t>
            </a:r>
            <a:r>
              <a:rPr lang="en-NZ" b="1" baseline="30000" dirty="0">
                <a:solidFill>
                  <a:schemeClr val="bg1"/>
                </a:solidFill>
              </a:rPr>
              <a:t>10</a:t>
            </a:r>
            <a:r>
              <a:rPr lang="en-NZ" dirty="0">
                <a:solidFill>
                  <a:schemeClr val="bg1"/>
                </a:solidFill>
              </a:rPr>
              <a:t>For we are His workmanship, created in Christ Jesus for good works, which God prepared beforehand so that we would walk in them. (NASB95)</a:t>
            </a:r>
          </a:p>
        </p:txBody>
      </p:sp>
      <p:pic>
        <p:nvPicPr>
          <p:cNvPr id="15362" name="Picture 2" descr="Image result for immersion baptism">
            <a:extLst>
              <a:ext uri="{FF2B5EF4-FFF2-40B4-BE49-F238E27FC236}">
                <a16:creationId xmlns:a16="http://schemas.microsoft.com/office/drawing/2014/main" id="{0309D63D-9F93-433C-9FDE-D00128852B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044" t="16640"/>
          <a:stretch/>
        </p:blipFill>
        <p:spPr bwMode="auto">
          <a:xfrm>
            <a:off x="241299" y="321733"/>
            <a:ext cx="5298090" cy="4152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4035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2" descr="Displaying ">
            <a:extLst>
              <a:ext uri="{FF2B5EF4-FFF2-40B4-BE49-F238E27FC236}">
                <a16:creationId xmlns:a16="http://schemas.microsoft.com/office/drawing/2014/main" id="{B2D37776-8A8B-45CD-A215-2FC2CB8413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678" t="52177" r="18488"/>
          <a:stretch/>
        </p:blipFill>
        <p:spPr bwMode="auto">
          <a:xfrm>
            <a:off x="241300" y="938901"/>
            <a:ext cx="5298090" cy="3490223"/>
          </a:xfrm>
          <a:prstGeom prst="rect">
            <a:avLst/>
          </a:prstGeom>
          <a:noFill/>
          <a:extLst>
            <a:ext uri="{909E8E84-426E-40DD-AFC4-6F175D3DCCD1}">
              <a14:hiddenFill xmlns:a14="http://schemas.microsoft.com/office/drawing/2010/main">
                <a:solidFill>
                  <a:srgbClr val="FFFFFF"/>
                </a:solidFill>
              </a14:hiddenFill>
            </a:ext>
          </a:extLst>
        </p:spPr>
      </p:pic>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6021989" y="917725"/>
            <a:ext cx="2568554" cy="4852362"/>
          </a:xfrm>
        </p:spPr>
        <p:txBody>
          <a:bodyPr anchor="ctr">
            <a:normAutofit/>
          </a:bodyPr>
          <a:lstStyle/>
          <a:p>
            <a:r>
              <a:rPr lang="en-NZ" sz="2400" dirty="0">
                <a:solidFill>
                  <a:srgbClr val="FFFFFF"/>
                </a:solidFill>
              </a:rPr>
              <a:t>We do not walk alone in this world</a:t>
            </a:r>
          </a:p>
        </p:txBody>
      </p:sp>
      <p:sp>
        <p:nvSpPr>
          <p:cNvPr id="9" name="Title 1">
            <a:extLst>
              <a:ext uri="{FF2B5EF4-FFF2-40B4-BE49-F238E27FC236}">
                <a16:creationId xmlns:a16="http://schemas.microsoft.com/office/drawing/2014/main" id="{671F4C68-3BDE-4B9E-818A-0979ECD9B316}"/>
              </a:ext>
            </a:extLst>
          </p:cNvPr>
          <p:cNvSpPr txBox="1">
            <a:spLocks/>
          </p:cNvSpPr>
          <p:nvPr/>
        </p:nvSpPr>
        <p:spPr>
          <a:xfrm>
            <a:off x="241299" y="4572000"/>
            <a:ext cx="5302449" cy="1964266"/>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NZ" dirty="0">
                <a:solidFill>
                  <a:srgbClr val="FFFFFF"/>
                </a:solidFill>
              </a:rPr>
              <a:t>God’s generosity—</a:t>
            </a:r>
            <a:br>
              <a:rPr lang="en-NZ" dirty="0">
                <a:solidFill>
                  <a:srgbClr val="FFFFFF"/>
                </a:solidFill>
              </a:rPr>
            </a:br>
            <a:r>
              <a:rPr lang="en-NZ" b="1" dirty="0">
                <a:solidFill>
                  <a:srgbClr val="FFFFFF"/>
                </a:solidFill>
              </a:rPr>
              <a:t>Is not about ‘YOU.’</a:t>
            </a:r>
          </a:p>
        </p:txBody>
      </p:sp>
    </p:spTree>
    <p:extLst>
      <p:ext uri="{BB962C8B-B14F-4D97-AF65-F5344CB8AC3E}">
        <p14:creationId xmlns:p14="http://schemas.microsoft.com/office/powerpoint/2010/main" val="3309357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pPr algn="r"/>
            <a:r>
              <a:rPr lang="en-NZ" dirty="0">
                <a:solidFill>
                  <a:srgbClr val="FFFFFF"/>
                </a:solidFill>
              </a:rPr>
              <a:t>God generously provides for our needs</a:t>
            </a:r>
          </a:p>
        </p:txBody>
      </p:sp>
      <p:pic>
        <p:nvPicPr>
          <p:cNvPr id="7" name="Picture 2" descr="Displaying ">
            <a:extLst>
              <a:ext uri="{FF2B5EF4-FFF2-40B4-BE49-F238E27FC236}">
                <a16:creationId xmlns:a16="http://schemas.microsoft.com/office/drawing/2014/main" id="{B2D37776-8A8B-45CD-A215-2FC2CB8413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678" t="52177" r="18488"/>
          <a:stretch/>
        </p:blipFill>
        <p:spPr bwMode="auto">
          <a:xfrm>
            <a:off x="241300" y="938901"/>
            <a:ext cx="5298090" cy="3490223"/>
          </a:xfrm>
          <a:prstGeom prst="rect">
            <a:avLst/>
          </a:prstGeom>
          <a:noFill/>
          <a:extLst>
            <a:ext uri="{909E8E84-426E-40DD-AFC4-6F175D3DCCD1}">
              <a14:hiddenFill xmlns:a14="http://schemas.microsoft.com/office/drawing/2010/main">
                <a:solidFill>
                  <a:srgbClr val="FFFFFF"/>
                </a:solidFill>
              </a14:hiddenFill>
            </a:ext>
          </a:extLst>
        </p:spPr>
      </p:pic>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6021989" y="917725"/>
            <a:ext cx="2568554" cy="4852362"/>
          </a:xfrm>
        </p:spPr>
        <p:txBody>
          <a:bodyPr anchor="ctr">
            <a:normAutofit/>
          </a:bodyPr>
          <a:lstStyle/>
          <a:p>
            <a:r>
              <a:rPr lang="en-NZ" sz="2400" dirty="0">
                <a:solidFill>
                  <a:srgbClr val="FFFFFF"/>
                </a:solidFill>
              </a:rPr>
              <a:t>Isolation and loneliness are curses</a:t>
            </a:r>
          </a:p>
        </p:txBody>
      </p:sp>
      <p:sp>
        <p:nvSpPr>
          <p:cNvPr id="8" name="Title 1">
            <a:extLst>
              <a:ext uri="{FF2B5EF4-FFF2-40B4-BE49-F238E27FC236}">
                <a16:creationId xmlns:a16="http://schemas.microsoft.com/office/drawing/2014/main" id="{8EFFC096-FBB4-42AE-8826-9A130486BB4B}"/>
              </a:ext>
            </a:extLst>
          </p:cNvPr>
          <p:cNvSpPr txBox="1">
            <a:spLocks/>
          </p:cNvSpPr>
          <p:nvPr/>
        </p:nvSpPr>
        <p:spPr>
          <a:xfrm>
            <a:off x="241299" y="4572000"/>
            <a:ext cx="5302449" cy="1964266"/>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NZ" dirty="0">
                <a:solidFill>
                  <a:srgbClr val="FFFFFF"/>
                </a:solidFill>
              </a:rPr>
              <a:t>God’s generosity—</a:t>
            </a:r>
            <a:br>
              <a:rPr lang="en-NZ" dirty="0">
                <a:solidFill>
                  <a:srgbClr val="FFFFFF"/>
                </a:solidFill>
              </a:rPr>
            </a:br>
            <a:r>
              <a:rPr lang="en-NZ" b="1" dirty="0">
                <a:solidFill>
                  <a:srgbClr val="FFFFFF"/>
                </a:solidFill>
              </a:rPr>
              <a:t>Is not about ‘YOU.’</a:t>
            </a:r>
          </a:p>
        </p:txBody>
      </p:sp>
    </p:spTree>
    <p:extLst>
      <p:ext uri="{BB962C8B-B14F-4D97-AF65-F5344CB8AC3E}">
        <p14:creationId xmlns:p14="http://schemas.microsoft.com/office/powerpoint/2010/main" val="1588815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pPr algn="r"/>
            <a:r>
              <a:rPr lang="en-NZ" dirty="0">
                <a:solidFill>
                  <a:srgbClr val="FFFFFF"/>
                </a:solidFill>
              </a:rPr>
              <a:t>God generously provides for our needs</a:t>
            </a:r>
          </a:p>
        </p:txBody>
      </p:sp>
      <p:pic>
        <p:nvPicPr>
          <p:cNvPr id="7" name="Picture 2" descr="Displaying ">
            <a:extLst>
              <a:ext uri="{FF2B5EF4-FFF2-40B4-BE49-F238E27FC236}">
                <a16:creationId xmlns:a16="http://schemas.microsoft.com/office/drawing/2014/main" id="{B2D37776-8A8B-45CD-A215-2FC2CB8413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142" t="52177" r="52667"/>
          <a:stretch/>
        </p:blipFill>
        <p:spPr bwMode="auto">
          <a:xfrm>
            <a:off x="223583" y="917725"/>
            <a:ext cx="5274913" cy="3490223"/>
          </a:xfrm>
          <a:prstGeom prst="rect">
            <a:avLst/>
          </a:prstGeom>
          <a:noFill/>
          <a:extLst>
            <a:ext uri="{909E8E84-426E-40DD-AFC4-6F175D3DCCD1}">
              <a14:hiddenFill xmlns:a14="http://schemas.microsoft.com/office/drawing/2010/main">
                <a:solidFill>
                  <a:srgbClr val="FFFFFF"/>
                </a:solidFill>
              </a14:hiddenFill>
            </a:ext>
          </a:extLst>
        </p:spPr>
      </p:pic>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791200" y="477078"/>
            <a:ext cx="2959006" cy="5915203"/>
          </a:xfrm>
        </p:spPr>
        <p:txBody>
          <a:bodyPr anchor="ctr">
            <a:normAutofit/>
          </a:bodyPr>
          <a:lstStyle/>
          <a:p>
            <a:pPr marL="0" indent="0">
              <a:buNone/>
            </a:pPr>
            <a:endParaRPr lang="en-NZ" sz="2400" dirty="0">
              <a:solidFill>
                <a:srgbClr val="FFFFFF"/>
              </a:solidFill>
            </a:endParaRPr>
          </a:p>
          <a:p>
            <a:r>
              <a:rPr lang="en-NZ" sz="2400" dirty="0">
                <a:solidFill>
                  <a:srgbClr val="FFFFFF"/>
                </a:solidFill>
              </a:rPr>
              <a:t>Those walls we erect behind us just make the problems wors</a:t>
            </a:r>
            <a:r>
              <a:rPr lang="en-NZ" sz="2400" dirty="0">
                <a:solidFill>
                  <a:schemeClr val="bg1"/>
                </a:solidFill>
              </a:rPr>
              <a:t>e.</a:t>
            </a:r>
          </a:p>
        </p:txBody>
      </p:sp>
      <p:pic>
        <p:nvPicPr>
          <p:cNvPr id="8" name="Picture 2" descr="https://scontent.fakl1-1.fna.fbcdn.net/v/t45.1600-4/cp0/q75/spS444/c174.0.1552.813a/s526x296/50608487_6109918503499_7883823203825483776_n.jpg?_nc_cat=106&amp;_nc_eui2=AeFG_0RksoPJmcTdKJV6llGq6vhlW_gAkO7LhavotVftO1r1paww252gjsBRWkFK_1qNduNV5w9Td6-BLvOpJ_VPnEJjK5srTL_zclGpfCeJyQ&amp;_nc_oc=AQm7zLnNJtkrsPE7nt6TwaXzqPZeRrouECl5b1UTQ2siqBRmgsI_puYfsV0npextXnk&amp;_nc_ht=scontent.fakl1-1.fna&amp;oh=3b75c41c84d4b64e98edfd1bf36c1500&amp;oe=5DBFE195">
            <a:extLst>
              <a:ext uri="{FF2B5EF4-FFF2-40B4-BE49-F238E27FC236}">
                <a16:creationId xmlns:a16="http://schemas.microsoft.com/office/drawing/2014/main" id="{4D987F85-AE12-4732-B1BA-20494920F9B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4548" r="30228"/>
          <a:stretch/>
        </p:blipFill>
        <p:spPr bwMode="auto">
          <a:xfrm>
            <a:off x="3197110" y="1251402"/>
            <a:ext cx="314716" cy="3149920"/>
          </a:xfrm>
          <a:prstGeom prst="rect">
            <a:avLst/>
          </a:prstGeom>
        </p:spPr>
        <p:style>
          <a:lnRef idx="2">
            <a:schemeClr val="dk1"/>
          </a:lnRef>
          <a:fillRef idx="1">
            <a:schemeClr val="lt1"/>
          </a:fillRef>
          <a:effectRef idx="0">
            <a:schemeClr val="dk1"/>
          </a:effectRef>
          <a:fontRef idx="minor">
            <a:schemeClr val="dk1"/>
          </a:fontRef>
        </p:style>
      </p:pic>
      <p:pic>
        <p:nvPicPr>
          <p:cNvPr id="9" name="Picture 2" descr="Displaying ">
            <a:extLst>
              <a:ext uri="{FF2B5EF4-FFF2-40B4-BE49-F238E27FC236}">
                <a16:creationId xmlns:a16="http://schemas.microsoft.com/office/drawing/2014/main" id="{9BCD346A-B47F-4FE5-88DE-AE27D52477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681" t="75101" r="46941" b="7286"/>
          <a:stretch/>
        </p:blipFill>
        <p:spPr bwMode="auto">
          <a:xfrm>
            <a:off x="4792824" y="3122487"/>
            <a:ext cx="715617" cy="1285461"/>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a:extLst>
              <a:ext uri="{FF2B5EF4-FFF2-40B4-BE49-F238E27FC236}">
                <a16:creationId xmlns:a16="http://schemas.microsoft.com/office/drawing/2014/main" id="{D74BCCFE-C3F8-4C94-B713-7742F78266D0}"/>
              </a:ext>
            </a:extLst>
          </p:cNvPr>
          <p:cNvSpPr txBox="1">
            <a:spLocks/>
          </p:cNvSpPr>
          <p:nvPr/>
        </p:nvSpPr>
        <p:spPr>
          <a:xfrm>
            <a:off x="3235830" y="1278096"/>
            <a:ext cx="2338914" cy="3149920"/>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sz="2400" dirty="0">
                <a:solidFill>
                  <a:srgbClr val="C00000"/>
                </a:solidFill>
              </a:rPr>
              <a:t>Self-made</a:t>
            </a:r>
          </a:p>
          <a:p>
            <a:r>
              <a:rPr lang="en-NZ" sz="2400" dirty="0">
                <a:solidFill>
                  <a:srgbClr val="C00000"/>
                </a:solidFill>
              </a:rPr>
              <a:t>Self-reliant</a:t>
            </a:r>
          </a:p>
          <a:p>
            <a:r>
              <a:rPr lang="en-NZ" sz="2400" dirty="0">
                <a:solidFill>
                  <a:srgbClr val="C00000"/>
                </a:solidFill>
              </a:rPr>
              <a:t>Self-supporting</a:t>
            </a:r>
          </a:p>
          <a:p>
            <a:r>
              <a:rPr lang="en-NZ" sz="2400" dirty="0">
                <a:solidFill>
                  <a:srgbClr val="C00000"/>
                </a:solidFill>
              </a:rPr>
              <a:t>Self-sustaining</a:t>
            </a:r>
          </a:p>
          <a:p>
            <a:r>
              <a:rPr lang="en-NZ" sz="2400" dirty="0">
                <a:solidFill>
                  <a:srgbClr val="C00000"/>
                </a:solidFill>
              </a:rPr>
              <a:t>Self-contained</a:t>
            </a:r>
          </a:p>
        </p:txBody>
      </p:sp>
      <p:sp>
        <p:nvSpPr>
          <p:cNvPr id="11" name="Title 1">
            <a:extLst>
              <a:ext uri="{FF2B5EF4-FFF2-40B4-BE49-F238E27FC236}">
                <a16:creationId xmlns:a16="http://schemas.microsoft.com/office/drawing/2014/main" id="{B209DFCE-DA2D-43EB-971F-F6D35DD4083F}"/>
              </a:ext>
            </a:extLst>
          </p:cNvPr>
          <p:cNvSpPr txBox="1">
            <a:spLocks/>
          </p:cNvSpPr>
          <p:nvPr/>
        </p:nvSpPr>
        <p:spPr>
          <a:xfrm>
            <a:off x="241299" y="4572000"/>
            <a:ext cx="5302449" cy="1964266"/>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NZ" dirty="0">
                <a:solidFill>
                  <a:srgbClr val="FFFFFF"/>
                </a:solidFill>
              </a:rPr>
              <a:t>God’s generosity—</a:t>
            </a:r>
            <a:br>
              <a:rPr lang="en-NZ" dirty="0">
                <a:solidFill>
                  <a:srgbClr val="FFFFFF"/>
                </a:solidFill>
              </a:rPr>
            </a:br>
            <a:r>
              <a:rPr lang="en-NZ" b="1" dirty="0">
                <a:solidFill>
                  <a:srgbClr val="FFFFFF"/>
                </a:solidFill>
              </a:rPr>
              <a:t>Is not about ‘YOU.’</a:t>
            </a:r>
          </a:p>
        </p:txBody>
      </p:sp>
    </p:spTree>
    <p:extLst>
      <p:ext uri="{BB962C8B-B14F-4D97-AF65-F5344CB8AC3E}">
        <p14:creationId xmlns:p14="http://schemas.microsoft.com/office/powerpoint/2010/main" val="2848829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pPr algn="r"/>
            <a:r>
              <a:rPr lang="en-NZ" dirty="0">
                <a:solidFill>
                  <a:srgbClr val="FFFFFF"/>
                </a:solidFill>
              </a:rPr>
              <a:t>God generously provides for our needs</a:t>
            </a:r>
          </a:p>
        </p:txBody>
      </p:sp>
      <p:pic>
        <p:nvPicPr>
          <p:cNvPr id="7" name="Picture 2" descr="Displaying ">
            <a:extLst>
              <a:ext uri="{FF2B5EF4-FFF2-40B4-BE49-F238E27FC236}">
                <a16:creationId xmlns:a16="http://schemas.microsoft.com/office/drawing/2014/main" id="{B2D37776-8A8B-45CD-A215-2FC2CB8413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142" t="52177" r="42145"/>
          <a:stretch/>
        </p:blipFill>
        <p:spPr bwMode="auto">
          <a:xfrm>
            <a:off x="223583" y="917725"/>
            <a:ext cx="5284858" cy="3490223"/>
          </a:xfrm>
          <a:prstGeom prst="rect">
            <a:avLst/>
          </a:prstGeom>
          <a:noFill/>
          <a:extLst>
            <a:ext uri="{909E8E84-426E-40DD-AFC4-6F175D3DCCD1}">
              <a14:hiddenFill xmlns:a14="http://schemas.microsoft.com/office/drawing/2010/main">
                <a:solidFill>
                  <a:srgbClr val="FFFFFF"/>
                </a:solidFill>
              </a14:hiddenFill>
            </a:ext>
          </a:extLst>
        </p:spPr>
      </p:pic>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r>
              <a:rPr lang="en-NZ" sz="2400" dirty="0">
                <a:solidFill>
                  <a:srgbClr val="FFFFFF"/>
                </a:solidFill>
              </a:rPr>
              <a:t>They must be smashed.</a:t>
            </a:r>
          </a:p>
        </p:txBody>
      </p:sp>
      <p:pic>
        <p:nvPicPr>
          <p:cNvPr id="9" name="Picture 2" descr="https://scontent.fakl1-1.fna.fbcdn.net/v/t45.1600-4/cp0/q75/spS444/c174.0.1552.813a/s526x296/50608487_6109918503499_7883823203825483776_n.jpg?_nc_cat=106&amp;_nc_eui2=AeFG_0RksoPJmcTdKJV6llGq6vhlW_gAkO7LhavotVftO1r1paww252gjsBRWkFK_1qNduNV5w9Td6-BLvOpJ_VPnEJjK5srTL_zclGpfCeJyQ&amp;_nc_oc=AQm7zLnNJtkrsPE7nt6TwaXzqPZeRrouECl5b1UTQ2siqBRmgsI_puYfsV0npextXnk&amp;_nc_ht=scontent.fakl1-1.fna&amp;oh=3b75c41c84d4b64e98edfd1bf36c1500&amp;oe=5DBFE195">
            <a:extLst>
              <a:ext uri="{FF2B5EF4-FFF2-40B4-BE49-F238E27FC236}">
                <a16:creationId xmlns:a16="http://schemas.microsoft.com/office/drawing/2014/main" id="{1F4D16B4-4251-446F-BE76-58A8401542F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797" r="5305"/>
          <a:stretch/>
        </p:blipFill>
        <p:spPr bwMode="auto">
          <a:xfrm>
            <a:off x="241299" y="937793"/>
            <a:ext cx="5267142" cy="34902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Displaying ">
            <a:extLst>
              <a:ext uri="{FF2B5EF4-FFF2-40B4-BE49-F238E27FC236}">
                <a16:creationId xmlns:a16="http://schemas.microsoft.com/office/drawing/2014/main" id="{4706B95E-4CF1-4450-89E1-7CA5D85CF5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681" t="75101" r="46941" b="7286"/>
          <a:stretch/>
        </p:blipFill>
        <p:spPr bwMode="auto">
          <a:xfrm>
            <a:off x="4792824" y="3122487"/>
            <a:ext cx="715617" cy="1285461"/>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a:extLst>
              <a:ext uri="{FF2B5EF4-FFF2-40B4-BE49-F238E27FC236}">
                <a16:creationId xmlns:a16="http://schemas.microsoft.com/office/drawing/2014/main" id="{A6E6564B-B6CE-4203-8484-3918512C7002}"/>
              </a:ext>
            </a:extLst>
          </p:cNvPr>
          <p:cNvSpPr txBox="1">
            <a:spLocks/>
          </p:cNvSpPr>
          <p:nvPr/>
        </p:nvSpPr>
        <p:spPr>
          <a:xfrm>
            <a:off x="241299" y="4572000"/>
            <a:ext cx="5302449" cy="1964266"/>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NZ" dirty="0">
                <a:solidFill>
                  <a:srgbClr val="FFFFFF"/>
                </a:solidFill>
              </a:rPr>
              <a:t>God’s generosity—</a:t>
            </a:r>
            <a:br>
              <a:rPr lang="en-NZ" dirty="0">
                <a:solidFill>
                  <a:srgbClr val="FFFFFF"/>
                </a:solidFill>
              </a:rPr>
            </a:br>
            <a:r>
              <a:rPr lang="en-NZ" b="1" dirty="0">
                <a:solidFill>
                  <a:srgbClr val="FFFFFF"/>
                </a:solidFill>
              </a:rPr>
              <a:t>Is not about ‘YOU.’</a:t>
            </a:r>
          </a:p>
        </p:txBody>
      </p:sp>
    </p:spTree>
    <p:extLst>
      <p:ext uri="{BB962C8B-B14F-4D97-AF65-F5344CB8AC3E}">
        <p14:creationId xmlns:p14="http://schemas.microsoft.com/office/powerpoint/2010/main" val="152120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pPr algn="r"/>
            <a:r>
              <a:rPr lang="en-NZ" dirty="0">
                <a:solidFill>
                  <a:srgbClr val="FFFFFF"/>
                </a:solidFill>
              </a:rPr>
              <a:t>God generously provides for our needs</a:t>
            </a:r>
          </a:p>
        </p:txBody>
      </p:sp>
      <p:pic>
        <p:nvPicPr>
          <p:cNvPr id="7" name="Picture 2" descr="Displaying ">
            <a:extLst>
              <a:ext uri="{FF2B5EF4-FFF2-40B4-BE49-F238E27FC236}">
                <a16:creationId xmlns:a16="http://schemas.microsoft.com/office/drawing/2014/main" id="{B2D37776-8A8B-45CD-A215-2FC2CB8413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142" t="52177" r="42145"/>
          <a:stretch/>
        </p:blipFill>
        <p:spPr bwMode="auto">
          <a:xfrm>
            <a:off x="223583" y="917725"/>
            <a:ext cx="5284858" cy="3490223"/>
          </a:xfrm>
          <a:prstGeom prst="rect">
            <a:avLst/>
          </a:prstGeom>
          <a:noFill/>
          <a:extLst>
            <a:ext uri="{909E8E84-426E-40DD-AFC4-6F175D3DCCD1}">
              <a14:hiddenFill xmlns:a14="http://schemas.microsoft.com/office/drawing/2010/main">
                <a:solidFill>
                  <a:srgbClr val="FFFFFF"/>
                </a:solidFill>
              </a14:hiddenFill>
            </a:ext>
          </a:extLst>
        </p:spPr>
      </p:pic>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pPr marL="0" indent="0" algn="ctr">
              <a:buNone/>
            </a:pPr>
            <a:r>
              <a:rPr lang="en-NZ" sz="3600" dirty="0">
                <a:solidFill>
                  <a:schemeClr val="bg1"/>
                </a:solidFill>
              </a:rPr>
              <a:t>Only then can</a:t>
            </a:r>
          </a:p>
          <a:p>
            <a:pPr marL="0" indent="0" algn="ctr">
              <a:buNone/>
            </a:pPr>
            <a:r>
              <a:rPr lang="en-NZ" sz="3600" dirty="0">
                <a:solidFill>
                  <a:schemeClr val="bg1"/>
                </a:solidFill>
              </a:rPr>
              <a:t>God </a:t>
            </a:r>
          </a:p>
          <a:p>
            <a:pPr marL="0" indent="0" algn="ctr">
              <a:buNone/>
            </a:pPr>
            <a:r>
              <a:rPr lang="en-NZ" sz="3600" dirty="0">
                <a:solidFill>
                  <a:schemeClr val="bg1"/>
                </a:solidFill>
              </a:rPr>
              <a:t>GIVE </a:t>
            </a:r>
          </a:p>
          <a:p>
            <a:pPr marL="0" indent="0" algn="ctr">
              <a:buNone/>
            </a:pPr>
            <a:r>
              <a:rPr lang="en-NZ" sz="3600" dirty="0">
                <a:solidFill>
                  <a:schemeClr val="bg1"/>
                </a:solidFill>
              </a:rPr>
              <a:t>that wh</a:t>
            </a:r>
            <a:r>
              <a:rPr lang="en-NZ" sz="3600" dirty="0">
                <a:solidFill>
                  <a:srgbClr val="FFFFFF"/>
                </a:solidFill>
              </a:rPr>
              <a:t>ich is </a:t>
            </a:r>
          </a:p>
          <a:p>
            <a:pPr marL="0" indent="0" algn="ctr">
              <a:buNone/>
            </a:pPr>
            <a:r>
              <a:rPr lang="en-NZ" sz="3600" dirty="0">
                <a:solidFill>
                  <a:srgbClr val="FFFFFF"/>
                </a:solidFill>
              </a:rPr>
              <a:t>to be </a:t>
            </a:r>
          </a:p>
          <a:p>
            <a:pPr marL="0" indent="0" algn="ctr">
              <a:buNone/>
            </a:pPr>
            <a:r>
              <a:rPr lang="en-NZ" sz="3600" dirty="0">
                <a:solidFill>
                  <a:srgbClr val="FFFFFF"/>
                </a:solidFill>
              </a:rPr>
              <a:t>GIVEN-AWAY </a:t>
            </a:r>
          </a:p>
        </p:txBody>
      </p:sp>
      <p:pic>
        <p:nvPicPr>
          <p:cNvPr id="9" name="Picture 2" descr="https://scontent.fakl1-1.fna.fbcdn.net/v/t45.1600-4/cp0/q75/spS444/c174.0.1552.813a/s526x296/50608487_6109918503499_7883823203825483776_n.jpg?_nc_cat=106&amp;_nc_eui2=AeFG_0RksoPJmcTdKJV6llGq6vhlW_gAkO7LhavotVftO1r1paww252gjsBRWkFK_1qNduNV5w9Td6-BLvOpJ_VPnEJjK5srTL_zclGpfCeJyQ&amp;_nc_oc=AQm7zLnNJtkrsPE7nt6TwaXzqPZeRrouECl5b1UTQ2siqBRmgsI_puYfsV0npextXnk&amp;_nc_ht=scontent.fakl1-1.fna&amp;oh=3b75c41c84d4b64e98edfd1bf36c1500&amp;oe=5DBFE195">
            <a:extLst>
              <a:ext uri="{FF2B5EF4-FFF2-40B4-BE49-F238E27FC236}">
                <a16:creationId xmlns:a16="http://schemas.microsoft.com/office/drawing/2014/main" id="{1F4D16B4-4251-446F-BE76-58A8401542F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797" r="5305"/>
          <a:stretch/>
        </p:blipFill>
        <p:spPr bwMode="auto">
          <a:xfrm>
            <a:off x="241299" y="937793"/>
            <a:ext cx="5267142" cy="34902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Displaying ">
            <a:extLst>
              <a:ext uri="{FF2B5EF4-FFF2-40B4-BE49-F238E27FC236}">
                <a16:creationId xmlns:a16="http://schemas.microsoft.com/office/drawing/2014/main" id="{4706B95E-4CF1-4450-89E1-7CA5D85CF5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681" t="75101" r="46941" b="7286"/>
          <a:stretch/>
        </p:blipFill>
        <p:spPr bwMode="auto">
          <a:xfrm>
            <a:off x="4792824" y="3122487"/>
            <a:ext cx="715617" cy="1285461"/>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a:extLst>
              <a:ext uri="{FF2B5EF4-FFF2-40B4-BE49-F238E27FC236}">
                <a16:creationId xmlns:a16="http://schemas.microsoft.com/office/drawing/2014/main" id="{A0CC3A51-A7AC-40C8-98FE-821A7247545D}"/>
              </a:ext>
            </a:extLst>
          </p:cNvPr>
          <p:cNvSpPr txBox="1">
            <a:spLocks/>
          </p:cNvSpPr>
          <p:nvPr/>
        </p:nvSpPr>
        <p:spPr>
          <a:xfrm>
            <a:off x="241299" y="4572000"/>
            <a:ext cx="5302449" cy="1964266"/>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NZ" dirty="0">
                <a:solidFill>
                  <a:srgbClr val="FFFFFF"/>
                </a:solidFill>
              </a:rPr>
              <a:t>God’s generosity—</a:t>
            </a:r>
            <a:br>
              <a:rPr lang="en-NZ" dirty="0">
                <a:solidFill>
                  <a:srgbClr val="FFFFFF"/>
                </a:solidFill>
              </a:rPr>
            </a:br>
            <a:r>
              <a:rPr lang="en-NZ" b="1" dirty="0">
                <a:solidFill>
                  <a:srgbClr val="FFFFFF"/>
                </a:solidFill>
              </a:rPr>
              <a:t>Is not about ‘YOU.’</a:t>
            </a:r>
          </a:p>
        </p:txBody>
      </p:sp>
    </p:spTree>
    <p:extLst>
      <p:ext uri="{BB962C8B-B14F-4D97-AF65-F5344CB8AC3E}">
        <p14:creationId xmlns:p14="http://schemas.microsoft.com/office/powerpoint/2010/main" val="708544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241299" y="4572000"/>
            <a:ext cx="5302449" cy="1964266"/>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en-NZ" dirty="0">
                <a:solidFill>
                  <a:srgbClr val="FFFFFF"/>
                </a:solidFill>
              </a:rPr>
              <a:t>God’s generosity—</a:t>
            </a:r>
            <a:br>
              <a:rPr lang="en-NZ" dirty="0">
                <a:solidFill>
                  <a:srgbClr val="FFFFFF"/>
                </a:solidFill>
              </a:rPr>
            </a:br>
            <a:r>
              <a:rPr lang="en-NZ" b="1" dirty="0">
                <a:solidFill>
                  <a:srgbClr val="FFFFFF"/>
                </a:solidFill>
              </a:rPr>
              <a:t>To All</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60C0EA-E33F-4526-9FD5-0E15B5D6ED09}"/>
              </a:ext>
            </a:extLst>
          </p:cNvPr>
          <p:cNvSpPr>
            <a:spLocks noGrp="1"/>
          </p:cNvSpPr>
          <p:nvPr>
            <p:ph idx="1"/>
          </p:nvPr>
        </p:nvSpPr>
        <p:spPr>
          <a:xfrm>
            <a:off x="5804452" y="490330"/>
            <a:ext cx="2946356" cy="5901952"/>
          </a:xfrm>
        </p:spPr>
        <p:txBody>
          <a:bodyPr anchor="ctr">
            <a:normAutofit/>
          </a:bodyPr>
          <a:lstStyle/>
          <a:p>
            <a:pPr marL="0" indent="0" algn="ctr">
              <a:buNone/>
            </a:pPr>
            <a:r>
              <a:rPr lang="en-NZ" sz="3600" dirty="0">
                <a:solidFill>
                  <a:schemeClr val="bg1"/>
                </a:solidFill>
              </a:rPr>
              <a:t>We are God’s creation—</a:t>
            </a:r>
          </a:p>
          <a:p>
            <a:pPr marL="0" indent="0" algn="ctr">
              <a:buNone/>
            </a:pPr>
            <a:r>
              <a:rPr lang="en-NZ" sz="3600" dirty="0">
                <a:solidFill>
                  <a:schemeClr val="bg1"/>
                </a:solidFill>
              </a:rPr>
              <a:t>He provides…</a:t>
            </a:r>
          </a:p>
        </p:txBody>
      </p:sp>
      <p:pic>
        <p:nvPicPr>
          <p:cNvPr id="7" name="Picture 2" descr="Image may contain: text">
            <a:extLst>
              <a:ext uri="{FF2B5EF4-FFF2-40B4-BE49-F238E27FC236}">
                <a16:creationId xmlns:a16="http://schemas.microsoft.com/office/drawing/2014/main" id="{716241C1-3BB8-4586-9573-D21CDCC410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921" b="-1400"/>
          <a:stretch/>
        </p:blipFill>
        <p:spPr bwMode="auto">
          <a:xfrm>
            <a:off x="241299" y="319288"/>
            <a:ext cx="5257799" cy="4252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1590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56AA74-88B4-4398-845B-BF19C2741A82}"/>
              </a:ext>
            </a:extLst>
          </p:cNvPr>
          <p:cNvSpPr>
            <a:spLocks noGrp="1"/>
          </p:cNvSpPr>
          <p:nvPr>
            <p:ph type="title"/>
          </p:nvPr>
        </p:nvSpPr>
        <p:spPr>
          <a:xfrm>
            <a:off x="393192" y="4767072"/>
            <a:ext cx="4945641" cy="1625210"/>
          </a:xfrm>
        </p:spPr>
        <p:txBody>
          <a:bodyPr>
            <a:normAutofit fontScale="90000"/>
          </a:bodyPr>
          <a:lstStyle/>
          <a:p>
            <a:pPr algn="r"/>
            <a:r>
              <a:rPr lang="en-NZ" dirty="0">
                <a:solidFill>
                  <a:srgbClr val="FFFFFF"/>
                </a:solidFill>
              </a:rPr>
              <a:t>God generously provides for our needs</a:t>
            </a:r>
          </a:p>
        </p:txBody>
      </p:sp>
      <p:sp>
        <p:nvSpPr>
          <p:cNvPr id="80" name="Rectangle 7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2" descr="Image may contain: text">
            <a:extLst>
              <a:ext uri="{FF2B5EF4-FFF2-40B4-BE49-F238E27FC236}">
                <a16:creationId xmlns:a16="http://schemas.microsoft.com/office/drawing/2014/main" id="{716241C1-3BB8-4586-9573-D21CDCC410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920" b="-20960"/>
          <a:stretch/>
        </p:blipFill>
        <p:spPr bwMode="auto">
          <a:xfrm>
            <a:off x="241299" y="319288"/>
            <a:ext cx="5257799" cy="5259877"/>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a:extLst>
              <a:ext uri="{FF2B5EF4-FFF2-40B4-BE49-F238E27FC236}">
                <a16:creationId xmlns:a16="http://schemas.microsoft.com/office/drawing/2014/main" id="{CF9FE184-26C5-4D14-96B5-BAC8F4B8A72B}"/>
              </a:ext>
            </a:extLst>
          </p:cNvPr>
          <p:cNvSpPr>
            <a:spLocks noGrp="1"/>
          </p:cNvSpPr>
          <p:nvPr>
            <p:ph idx="1"/>
          </p:nvPr>
        </p:nvSpPr>
        <p:spPr>
          <a:xfrm>
            <a:off x="5804452" y="490330"/>
            <a:ext cx="2946356" cy="5901952"/>
          </a:xfrm>
        </p:spPr>
        <p:txBody>
          <a:bodyPr anchor="ctr">
            <a:normAutofit/>
          </a:bodyPr>
          <a:lstStyle/>
          <a:p>
            <a:pPr marL="0" indent="0" algn="ctr">
              <a:buNone/>
            </a:pPr>
            <a:r>
              <a:rPr lang="en-NZ" dirty="0">
                <a:solidFill>
                  <a:schemeClr val="bg1"/>
                </a:solidFill>
              </a:rPr>
              <a:t>Acts 17:25—</a:t>
            </a:r>
          </a:p>
          <a:p>
            <a:pPr marL="0" indent="0" algn="ctr">
              <a:buNone/>
            </a:pPr>
            <a:r>
              <a:rPr lang="en-NZ" dirty="0">
                <a:solidFill>
                  <a:schemeClr val="bg1"/>
                </a:solidFill>
              </a:rPr>
              <a:t>”…He Himself gives </a:t>
            </a:r>
          </a:p>
          <a:p>
            <a:pPr marL="0" indent="0" algn="ctr">
              <a:buNone/>
            </a:pPr>
            <a:r>
              <a:rPr lang="en-NZ" dirty="0">
                <a:solidFill>
                  <a:schemeClr val="bg1"/>
                </a:solidFill>
              </a:rPr>
              <a:t>to all </a:t>
            </a:r>
            <a:r>
              <a:rPr lang="en-NZ" i="1" dirty="0">
                <a:solidFill>
                  <a:schemeClr val="bg1"/>
                </a:solidFill>
              </a:rPr>
              <a:t>people</a:t>
            </a:r>
            <a:r>
              <a:rPr lang="en-NZ" dirty="0">
                <a:solidFill>
                  <a:schemeClr val="bg1"/>
                </a:solidFill>
              </a:rPr>
              <a:t> </a:t>
            </a:r>
          </a:p>
          <a:p>
            <a:pPr marL="0" indent="0" algn="ctr">
              <a:buNone/>
            </a:pPr>
            <a:r>
              <a:rPr lang="en-NZ" dirty="0">
                <a:solidFill>
                  <a:schemeClr val="bg1"/>
                </a:solidFill>
              </a:rPr>
              <a:t>life </a:t>
            </a:r>
          </a:p>
          <a:p>
            <a:pPr marL="0" indent="0" algn="ctr">
              <a:buNone/>
            </a:pPr>
            <a:r>
              <a:rPr lang="en-NZ" dirty="0">
                <a:solidFill>
                  <a:schemeClr val="bg1"/>
                </a:solidFill>
              </a:rPr>
              <a:t>and </a:t>
            </a:r>
          </a:p>
          <a:p>
            <a:pPr marL="0" indent="0" algn="ctr">
              <a:buNone/>
            </a:pPr>
            <a:r>
              <a:rPr lang="en-NZ" dirty="0">
                <a:solidFill>
                  <a:schemeClr val="bg1"/>
                </a:solidFill>
              </a:rPr>
              <a:t>breath </a:t>
            </a:r>
          </a:p>
          <a:p>
            <a:pPr marL="0" indent="0" algn="ctr">
              <a:buNone/>
            </a:pPr>
            <a:r>
              <a:rPr lang="en-NZ" dirty="0">
                <a:solidFill>
                  <a:schemeClr val="bg1"/>
                </a:solidFill>
              </a:rPr>
              <a:t>and </a:t>
            </a:r>
          </a:p>
          <a:p>
            <a:pPr marL="0" indent="0" algn="ctr">
              <a:buNone/>
            </a:pPr>
            <a:r>
              <a:rPr lang="en-NZ" dirty="0">
                <a:solidFill>
                  <a:schemeClr val="bg1"/>
                </a:solidFill>
              </a:rPr>
              <a:t>all things.”</a:t>
            </a:r>
          </a:p>
        </p:txBody>
      </p:sp>
      <p:sp>
        <p:nvSpPr>
          <p:cNvPr id="10" name="Title 1">
            <a:extLst>
              <a:ext uri="{FF2B5EF4-FFF2-40B4-BE49-F238E27FC236}">
                <a16:creationId xmlns:a16="http://schemas.microsoft.com/office/drawing/2014/main" id="{E03ED6DA-B6E1-48EA-8D2D-8C37BEBD2AF0}"/>
              </a:ext>
            </a:extLst>
          </p:cNvPr>
          <p:cNvSpPr txBox="1">
            <a:spLocks/>
          </p:cNvSpPr>
          <p:nvPr/>
        </p:nvSpPr>
        <p:spPr>
          <a:xfrm>
            <a:off x="241299" y="4572000"/>
            <a:ext cx="5302449" cy="1964266"/>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NZ" dirty="0">
                <a:solidFill>
                  <a:srgbClr val="FFFFFF"/>
                </a:solidFill>
              </a:rPr>
              <a:t>God’s generosity—</a:t>
            </a:r>
            <a:br>
              <a:rPr lang="en-NZ" dirty="0">
                <a:solidFill>
                  <a:srgbClr val="FFFFFF"/>
                </a:solidFill>
              </a:rPr>
            </a:br>
            <a:r>
              <a:rPr lang="en-NZ" b="1" dirty="0">
                <a:solidFill>
                  <a:srgbClr val="FFFFFF"/>
                </a:solidFill>
              </a:rPr>
              <a:t>To All</a:t>
            </a:r>
          </a:p>
        </p:txBody>
      </p:sp>
    </p:spTree>
    <p:extLst>
      <p:ext uri="{BB962C8B-B14F-4D97-AF65-F5344CB8AC3E}">
        <p14:creationId xmlns:p14="http://schemas.microsoft.com/office/powerpoint/2010/main" val="15611720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403</Words>
  <Application>Microsoft Office PowerPoint</Application>
  <PresentationFormat>On-screen Show (4:3)</PresentationFormat>
  <Paragraphs>124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PowerPoint Presentation</vt:lpstr>
      <vt:lpstr>Generosity</vt:lpstr>
      <vt:lpstr>PowerPoint Presentation</vt:lpstr>
      <vt:lpstr>God generously provides for our needs</vt:lpstr>
      <vt:lpstr>God generously provides for our needs</vt:lpstr>
      <vt:lpstr>God generously provides for our needs</vt:lpstr>
      <vt:lpstr>God generously provides for our needs</vt:lpstr>
      <vt:lpstr>God’s generosity— To All</vt:lpstr>
      <vt:lpstr>God generously provides for our needs</vt:lpstr>
      <vt:lpstr>God generously provides for our needs</vt:lpstr>
      <vt:lpstr>God generously provides for our needs</vt:lpstr>
      <vt:lpstr>God’s generosity— His Way</vt:lpstr>
      <vt:lpstr>God’s generosity— His Way</vt:lpstr>
      <vt:lpstr>God’s generosity— His Way</vt:lpstr>
      <vt:lpstr>God’s generosity— His Way</vt:lpstr>
      <vt:lpstr>God’s generosity— His Way</vt:lpstr>
      <vt:lpstr>God’s generosity— Transforms our outlook</vt:lpstr>
      <vt:lpstr>God’s generosity— Transforms our outlook</vt:lpstr>
      <vt:lpstr>God’s generosity— Transforms our outlook</vt:lpstr>
      <vt:lpstr>God’s generosity— Transforms our outlook</vt:lpstr>
      <vt:lpstr>The Face of— God’s generosity. Paid up in advance</vt:lpstr>
      <vt:lpstr>The Face of— God’s generosity. Paid up in advance</vt:lpstr>
      <vt:lpstr>The Face of— God’s generosity. Paid up in advance</vt:lpstr>
      <vt:lpstr>The Face of— God’s generosity. Paid up in advance</vt:lpstr>
      <vt:lpstr>The Face of— God’s generosity. Paid up in advance</vt:lpstr>
      <vt:lpstr>The Face of— God’s generosity. Paid up in advance</vt:lpstr>
      <vt:lpstr>The Face of— God’s generosity. Paid up in advance</vt:lpstr>
      <vt:lpstr>The Face of— God’s generosity. Paid up in advance</vt:lpstr>
      <vt:lpstr>God’s generosity— Gift of Eternal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Morningside Church of Christ</cp:lastModifiedBy>
  <cp:revision>8</cp:revision>
  <dcterms:created xsi:type="dcterms:W3CDTF">2019-07-20T20:22:55Z</dcterms:created>
  <dcterms:modified xsi:type="dcterms:W3CDTF">2019-07-20T22:36:55Z</dcterms:modified>
</cp:coreProperties>
</file>