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4" r:id="rId2"/>
    <p:sldId id="309" r:id="rId3"/>
    <p:sldId id="305" r:id="rId4"/>
    <p:sldId id="308" r:id="rId5"/>
    <p:sldId id="307" r:id="rId6"/>
    <p:sldId id="330" r:id="rId7"/>
    <p:sldId id="310" r:id="rId8"/>
    <p:sldId id="315" r:id="rId9"/>
    <p:sldId id="311" r:id="rId10"/>
    <p:sldId id="312" r:id="rId11"/>
    <p:sldId id="290" r:id="rId12"/>
    <p:sldId id="301" r:id="rId13"/>
    <p:sldId id="313" r:id="rId14"/>
    <p:sldId id="316" r:id="rId15"/>
    <p:sldId id="318" r:id="rId16"/>
    <p:sldId id="317" r:id="rId17"/>
    <p:sldId id="320" r:id="rId18"/>
    <p:sldId id="321" r:id="rId19"/>
    <p:sldId id="322" r:id="rId20"/>
    <p:sldId id="323" r:id="rId21"/>
    <p:sldId id="285" r:id="rId22"/>
    <p:sldId id="319" r:id="rId23"/>
    <p:sldId id="324" r:id="rId24"/>
    <p:sldId id="325" r:id="rId25"/>
    <p:sldId id="326" r:id="rId26"/>
    <p:sldId id="327" r:id="rId27"/>
    <p:sldId id="328" r:id="rId28"/>
    <p:sldId id="329" r:id="rId29"/>
    <p:sldId id="273" r:id="rId30"/>
    <p:sldId id="300" r:id="rId31"/>
    <p:sldId id="265" r:id="rId32"/>
    <p:sldId id="294" r:id="rId33"/>
    <p:sldId id="282" r:id="rId34"/>
    <p:sldId id="284" r:id="rId35"/>
    <p:sldId id="27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16/06/2019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126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16/06/2019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013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16/06/2019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134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16/06/2019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831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16/06/2019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96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16/06/2019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842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16/06/2019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867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16/06/2019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267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16/06/2019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704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16/06/2019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704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16/06/2019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0627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D9836-F2AE-496E-9944-7321545562DF}" type="datetimeFigureOut">
              <a:rPr lang="en-NZ" smtClean="0"/>
              <a:t>16/06/2019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928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D1B24-C344-48ED-AB6A-64C91E3D0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6000" dirty="0"/>
              <a:t>Harmony</a:t>
            </a:r>
          </a:p>
        </p:txBody>
      </p:sp>
    </p:spTree>
    <p:extLst>
      <p:ext uri="{BB962C8B-B14F-4D97-AF65-F5344CB8AC3E}">
        <p14:creationId xmlns:p14="http://schemas.microsoft.com/office/powerpoint/2010/main" val="332434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C89C8-BE30-4BF0-9890-01C59B0BA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4800" dirty="0"/>
              <a:t>Doctrine </a:t>
            </a:r>
          </a:p>
          <a:p>
            <a:pPr marL="0" indent="0" algn="ctr">
              <a:buNone/>
            </a:pPr>
            <a:r>
              <a:rPr lang="en-NZ" sz="4800" dirty="0"/>
              <a:t>Determines </a:t>
            </a:r>
          </a:p>
          <a:p>
            <a:pPr marL="0" indent="0" algn="ctr">
              <a:buNone/>
            </a:pPr>
            <a:r>
              <a:rPr lang="en-NZ" sz="4800" dirty="0"/>
              <a:t>Behaviour</a:t>
            </a:r>
          </a:p>
        </p:txBody>
      </p:sp>
    </p:spTree>
    <p:extLst>
      <p:ext uri="{BB962C8B-B14F-4D97-AF65-F5344CB8AC3E}">
        <p14:creationId xmlns:p14="http://schemas.microsoft.com/office/powerpoint/2010/main" val="2777465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i6.googleusercontent.com/proxy/sp4EHGCfm0XiHO6yvLDufd2bsx7U2dn_qhyg0xxarhqUPXsI0HfjyP6xc5zRQpiDKW8adyg7bXyu-hFvLmHwauZ3F7dDeY8QM29xtGx9QlhfkmiTkmnvA83F0EbmYNrAuxSHDLnkL7Fx=s0-d-e1-ft#https://media.thegospelcoalition.org/wp-content/uploads/2019/05/15131420/heartbeat.jpg">
            <a:extLst>
              <a:ext uri="{FF2B5EF4-FFF2-40B4-BE49-F238E27FC236}">
                <a16:creationId xmlns:a16="http://schemas.microsoft.com/office/drawing/2014/main" id="{DF8BE253-721F-41B0-AA55-28D0FF6A37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9" t="18408" r="33120" b="15603"/>
          <a:stretch/>
        </p:blipFill>
        <p:spPr bwMode="auto">
          <a:xfrm>
            <a:off x="861390" y="-1614"/>
            <a:ext cx="7421217" cy="685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C45775-5353-453C-8883-C60BD4B1B3CA}"/>
              </a:ext>
            </a:extLst>
          </p:cNvPr>
          <p:cNvSpPr/>
          <p:nvPr/>
        </p:nvSpPr>
        <p:spPr>
          <a:xfrm>
            <a:off x="2285998" y="658204"/>
            <a:ext cx="4572000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NZ" sz="4800" b="1" dirty="0">
                <a:solidFill>
                  <a:schemeClr val="bg1"/>
                </a:solidFill>
                <a:latin typeface="Helvetica" panose="020B0604020202020204" pitchFamily="34" charset="0"/>
              </a:rPr>
              <a:t>At the core of every church controversy beats the heart of an </a:t>
            </a:r>
          </a:p>
          <a:p>
            <a:pPr algn="ctr"/>
            <a:r>
              <a:rPr lang="en-NZ" sz="4800" b="1" dirty="0">
                <a:solidFill>
                  <a:schemeClr val="bg1"/>
                </a:solidFill>
                <a:latin typeface="Helvetica" panose="020B0604020202020204" pitchFamily="34" charset="0"/>
              </a:rPr>
              <a:t>ill-defined doctrine.</a:t>
            </a:r>
            <a:r>
              <a:rPr lang="en-NZ" sz="4800" b="1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</a:p>
          <a:p>
            <a:pPr algn="ctr"/>
            <a:r>
              <a:rPr lang="en-NZ" b="1" dirty="0">
                <a:solidFill>
                  <a:srgbClr val="000000"/>
                </a:solidFill>
                <a:latin typeface="Helvetica" panose="020B0604020202020204" pitchFamily="34" charset="0"/>
              </a:rPr>
              <a:t>(KG)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64815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FD8BE5-97DD-4AF1-8E58-C222F03582C8}"/>
              </a:ext>
            </a:extLst>
          </p:cNvPr>
          <p:cNvSpPr/>
          <p:nvPr/>
        </p:nvSpPr>
        <p:spPr>
          <a:xfrm>
            <a:off x="628650" y="4651802"/>
            <a:ext cx="7886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dirty="0">
                <a:solidFill>
                  <a:srgbClr val="000000"/>
                </a:solidFill>
                <a:latin typeface="Helvetica Neue"/>
              </a:rPr>
              <a:t>Psalm 32:8</a:t>
            </a:r>
          </a:p>
          <a:p>
            <a:r>
              <a:rPr lang="en-NZ" sz="24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8 </a:t>
            </a:r>
            <a:r>
              <a:rPr lang="en-NZ" sz="2400" dirty="0">
                <a:solidFill>
                  <a:srgbClr val="000000"/>
                </a:solidFill>
                <a:latin typeface="Helvetica Neue"/>
              </a:rPr>
              <a:t>I will instruct you and teach you in the way which you should go;</a:t>
            </a:r>
            <a:br>
              <a:rPr lang="en-NZ" sz="2400" dirty="0">
                <a:solidFill>
                  <a:srgbClr val="000000"/>
                </a:solidFill>
                <a:latin typeface="Helvetica Neue"/>
              </a:rPr>
            </a:br>
            <a:r>
              <a:rPr lang="en-NZ" sz="2400" dirty="0">
                <a:solidFill>
                  <a:srgbClr val="000000"/>
                </a:solidFill>
                <a:latin typeface="Helvetica Neue"/>
              </a:rPr>
              <a:t>I will counsel you with My eye upon you. </a:t>
            </a:r>
            <a:r>
              <a:rPr lang="en-NZ" sz="800" dirty="0">
                <a:solidFill>
                  <a:srgbClr val="000000"/>
                </a:solidFill>
                <a:latin typeface="Helvetica Neue"/>
              </a:rPr>
              <a:t>(NASB95)</a:t>
            </a:r>
            <a:endParaRPr lang="en-NZ" sz="800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pic>
        <p:nvPicPr>
          <p:cNvPr id="5" name="Picture 2" descr="https://ci4.googleusercontent.com/proxy/v9DZ18JZUJZnIQqf-SAGZL0tU-S92ON4T2t1OBgjb4o8JIaoNqGurDR3otBjEy58WIi1xfVdYf9J5GdRBLoYomNeXyLRSglEisqDxe5kZsGbypnNsopRgx4BjIHapJb-dZyr3VI9ZVjILmWq=s0-d-e1-ft#https://media.thegospelcoalition.org/wp-content/uploads/2019/06/13180845/step-by-step.jpg">
            <a:extLst>
              <a:ext uri="{FF2B5EF4-FFF2-40B4-BE49-F238E27FC236}">
                <a16:creationId xmlns:a16="http://schemas.microsoft.com/office/drawing/2014/main" id="{BB5D048F-2859-4C96-B4B7-B19A0A6C7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859310"/>
            <a:ext cx="7886700" cy="336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771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630DB-9517-46A5-9F8A-A57972704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85179"/>
            <a:ext cx="7886700" cy="2633870"/>
          </a:xfrm>
        </p:spPr>
        <p:txBody>
          <a:bodyPr/>
          <a:lstStyle/>
          <a:p>
            <a:pPr marL="0" indent="0">
              <a:buNone/>
            </a:pPr>
            <a:endParaRPr lang="en-NZ" b="1" dirty="0"/>
          </a:p>
          <a:p>
            <a:pPr marL="0" indent="0">
              <a:buNone/>
            </a:pPr>
            <a:endParaRPr lang="en-NZ" b="1" dirty="0"/>
          </a:p>
          <a:p>
            <a:pPr marL="0" indent="0">
              <a:buNone/>
            </a:pPr>
            <a:r>
              <a:rPr lang="en-NZ" b="1" dirty="0"/>
              <a:t>Your beliefs set your moral compass</a:t>
            </a:r>
          </a:p>
        </p:txBody>
      </p:sp>
      <p:pic>
        <p:nvPicPr>
          <p:cNvPr id="4" name="Picture 2" descr="https://ci3.googleusercontent.com/proxy/kmAOeE1fs-3WrUGNPrRHcFcWHnL8Z1BWcr6Cz1rOa3zUsk_NhMDsA87laAJ3S0WpEbzeMOxNgzvbxa5RYB9xLdcJOXumKzSKBMvU9L8l-qlNjyzd5B9T7A0Pq35dZcL42UDVPTYpU90qnkHHiMzdoq0HaWdjEHwbLC6aJUr_ze1NoMxhQ8NbgEHVUsND9Iyvs-ggfPfO5HBLSCdn=s0-d-e1-ft#https://media.thegospelcoalition.org/wp-content/uploads/2019/05/24150957/A-New-Field-Guide-for-Parents-Trying-to-Raise-Virtuous-Kids.jpg">
            <a:extLst>
              <a:ext uri="{FF2B5EF4-FFF2-40B4-BE49-F238E27FC236}">
                <a16:creationId xmlns:a16="http://schemas.microsoft.com/office/drawing/2014/main" id="{E3DEFF84-8CA0-4100-84CF-495B803C9F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8"/>
          <a:stretch/>
        </p:blipFill>
        <p:spPr bwMode="auto">
          <a:xfrm>
            <a:off x="0" y="2948489"/>
            <a:ext cx="9144000" cy="390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067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630DB-9517-46A5-9F8A-A57972704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85179"/>
            <a:ext cx="7886700" cy="2633870"/>
          </a:xfrm>
        </p:spPr>
        <p:txBody>
          <a:bodyPr/>
          <a:lstStyle/>
          <a:p>
            <a:pPr marL="0" indent="0">
              <a:buNone/>
            </a:pPr>
            <a:endParaRPr lang="en-NZ" b="1" dirty="0"/>
          </a:p>
          <a:p>
            <a:pPr marL="0" indent="0">
              <a:buNone/>
            </a:pPr>
            <a:endParaRPr lang="en-NZ" b="1" dirty="0"/>
          </a:p>
          <a:p>
            <a:pPr marL="0" indent="0">
              <a:buNone/>
            </a:pPr>
            <a:r>
              <a:rPr lang="en-NZ" b="1" dirty="0"/>
              <a:t>Your beliefs set your moral compass</a:t>
            </a:r>
          </a:p>
          <a:p>
            <a:pPr lvl="1"/>
            <a:r>
              <a:rPr lang="en-NZ" dirty="0"/>
              <a:t>When you change your beliefs, you change your behaviour—for worse, or for better.</a:t>
            </a:r>
          </a:p>
        </p:txBody>
      </p:sp>
      <p:pic>
        <p:nvPicPr>
          <p:cNvPr id="4" name="Picture 2" descr="https://ci3.googleusercontent.com/proxy/kmAOeE1fs-3WrUGNPrRHcFcWHnL8Z1BWcr6Cz1rOa3zUsk_NhMDsA87laAJ3S0WpEbzeMOxNgzvbxa5RYB9xLdcJOXumKzSKBMvU9L8l-qlNjyzd5B9T7A0Pq35dZcL42UDVPTYpU90qnkHHiMzdoq0HaWdjEHwbLC6aJUr_ze1NoMxhQ8NbgEHVUsND9Iyvs-ggfPfO5HBLSCdn=s0-d-e1-ft#https://media.thegospelcoalition.org/wp-content/uploads/2019/05/24150957/A-New-Field-Guide-for-Parents-Trying-to-Raise-Virtuous-Kids.jpg">
            <a:extLst>
              <a:ext uri="{FF2B5EF4-FFF2-40B4-BE49-F238E27FC236}">
                <a16:creationId xmlns:a16="http://schemas.microsoft.com/office/drawing/2014/main" id="{E3DEFF84-8CA0-4100-84CF-495B803C9F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" r="-410" b="-108"/>
          <a:stretch/>
        </p:blipFill>
        <p:spPr bwMode="auto">
          <a:xfrm>
            <a:off x="0" y="2948488"/>
            <a:ext cx="9144000" cy="390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282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630DB-9517-46A5-9F8A-A57972704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85179"/>
            <a:ext cx="7886700" cy="2633870"/>
          </a:xfrm>
        </p:spPr>
        <p:txBody>
          <a:bodyPr/>
          <a:lstStyle/>
          <a:p>
            <a:endParaRPr lang="en-NZ" dirty="0"/>
          </a:p>
          <a:p>
            <a:endParaRPr lang="en-NZ" dirty="0"/>
          </a:p>
          <a:p>
            <a:pPr marL="0" indent="0">
              <a:buNone/>
            </a:pPr>
            <a:r>
              <a:rPr lang="en-NZ" b="1" dirty="0"/>
              <a:t>For worse:</a:t>
            </a:r>
            <a:r>
              <a:rPr lang="en-NZ" dirty="0"/>
              <a:t> </a:t>
            </a:r>
          </a:p>
          <a:p>
            <a:pPr lvl="1"/>
            <a:r>
              <a:rPr lang="en-NZ" dirty="0"/>
              <a:t>Moving away from the truth will cause Conflict and Change in the church…</a:t>
            </a:r>
          </a:p>
        </p:txBody>
      </p:sp>
      <p:pic>
        <p:nvPicPr>
          <p:cNvPr id="4" name="Picture 2" descr="https://ci3.googleusercontent.com/proxy/kmAOeE1fs-3WrUGNPrRHcFcWHnL8Z1BWcr6Cz1rOa3zUsk_NhMDsA87laAJ3S0WpEbzeMOxNgzvbxa5RYB9xLdcJOXumKzSKBMvU9L8l-qlNjyzd5B9T7A0Pq35dZcL42UDVPTYpU90qnkHHiMzdoq0HaWdjEHwbLC6aJUr_ze1NoMxhQ8NbgEHVUsND9Iyvs-ggfPfO5HBLSCdn=s0-d-e1-ft#https://media.thegospelcoalition.org/wp-content/uploads/2019/05/24150957/A-New-Field-Guide-for-Parents-Trying-to-Raise-Virtuous-Kids.jpg">
            <a:extLst>
              <a:ext uri="{FF2B5EF4-FFF2-40B4-BE49-F238E27FC236}">
                <a16:creationId xmlns:a16="http://schemas.microsoft.com/office/drawing/2014/main" id="{E3DEFF84-8CA0-4100-84CF-495B803C9F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2" r="29164" b="-108"/>
          <a:stretch/>
        </p:blipFill>
        <p:spPr bwMode="auto">
          <a:xfrm>
            <a:off x="0" y="3486046"/>
            <a:ext cx="4214192" cy="337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091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630DB-9517-46A5-9F8A-A57972704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85179"/>
            <a:ext cx="7886700" cy="2633870"/>
          </a:xfrm>
        </p:spPr>
        <p:txBody>
          <a:bodyPr/>
          <a:lstStyle/>
          <a:p>
            <a:endParaRPr lang="en-NZ" dirty="0"/>
          </a:p>
          <a:p>
            <a:endParaRPr lang="en-NZ" dirty="0"/>
          </a:p>
          <a:p>
            <a:pPr marL="0" indent="0">
              <a:buNone/>
            </a:pPr>
            <a:r>
              <a:rPr lang="en-NZ" b="1" dirty="0"/>
              <a:t>For worse:</a:t>
            </a:r>
            <a:r>
              <a:rPr lang="en-NZ" dirty="0"/>
              <a:t> </a:t>
            </a:r>
          </a:p>
          <a:p>
            <a:pPr lvl="1"/>
            <a:r>
              <a:rPr lang="en-NZ" dirty="0"/>
              <a:t>Moving away from the truth will cause Conflict and Change in the church…</a:t>
            </a:r>
          </a:p>
        </p:txBody>
      </p:sp>
      <p:pic>
        <p:nvPicPr>
          <p:cNvPr id="4" name="Picture 2" descr="https://ci3.googleusercontent.com/proxy/kmAOeE1fs-3WrUGNPrRHcFcWHnL8Z1BWcr6Cz1rOa3zUsk_NhMDsA87laAJ3S0WpEbzeMOxNgzvbxa5RYB9xLdcJOXumKzSKBMvU9L8l-qlNjyzd5B9T7A0Pq35dZcL42UDVPTYpU90qnkHHiMzdoq0HaWdjEHwbLC6aJUr_ze1NoMxhQ8NbgEHVUsND9Iyvs-ggfPfO5HBLSCdn=s0-d-e1-ft#https://media.thegospelcoalition.org/wp-content/uploads/2019/05/24150957/A-New-Field-Guide-for-Parents-Trying-to-Raise-Virtuous-Kids.jpg">
            <a:extLst>
              <a:ext uri="{FF2B5EF4-FFF2-40B4-BE49-F238E27FC236}">
                <a16:creationId xmlns:a16="http://schemas.microsoft.com/office/drawing/2014/main" id="{E3DEFF84-8CA0-4100-84CF-495B803C9F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2" r="29164" b="-108"/>
          <a:stretch/>
        </p:blipFill>
        <p:spPr bwMode="auto">
          <a:xfrm>
            <a:off x="0" y="3486046"/>
            <a:ext cx="4214192" cy="337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58F3D9-F781-49AE-90DE-91C98D48D4D2}"/>
              </a:ext>
            </a:extLst>
          </p:cNvPr>
          <p:cNvSpPr txBox="1">
            <a:spLocks/>
          </p:cNvSpPr>
          <p:nvPr/>
        </p:nvSpPr>
        <p:spPr>
          <a:xfrm>
            <a:off x="4214192" y="2988002"/>
            <a:ext cx="4929808" cy="38699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/>
              <a:t>No matter how gently error is confronted, it will cause conflict if continued in</a:t>
            </a:r>
          </a:p>
          <a:p>
            <a:r>
              <a:rPr lang="en-NZ" sz="2400" dirty="0">
                <a:solidFill>
                  <a:schemeClr val="bg1"/>
                </a:solidFill>
              </a:rPr>
              <a:t>People take sides</a:t>
            </a:r>
          </a:p>
          <a:p>
            <a:r>
              <a:rPr lang="en-NZ" sz="2400" dirty="0">
                <a:solidFill>
                  <a:schemeClr val="bg1"/>
                </a:solidFill>
              </a:rPr>
              <a:t>Personalities and feelings are pushed to the front</a:t>
            </a:r>
          </a:p>
          <a:p>
            <a:r>
              <a:rPr lang="en-NZ" sz="2400" dirty="0">
                <a:solidFill>
                  <a:schemeClr val="bg1"/>
                </a:solidFill>
              </a:rPr>
              <a:t>The truth gets lost in a sea of emotions</a:t>
            </a:r>
          </a:p>
          <a:p>
            <a:r>
              <a:rPr lang="en-NZ" sz="2400" dirty="0">
                <a:solidFill>
                  <a:schemeClr val="bg1"/>
                </a:solidFill>
              </a:rPr>
              <a:t>Fights and quarrelling break out</a:t>
            </a:r>
          </a:p>
          <a:p>
            <a:r>
              <a:rPr lang="en-NZ" sz="2400" dirty="0">
                <a:solidFill>
                  <a:schemeClr val="bg1"/>
                </a:solidFill>
              </a:rPr>
              <a:t>People are caused to stumble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268103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630DB-9517-46A5-9F8A-A57972704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85179"/>
            <a:ext cx="7886700" cy="2633870"/>
          </a:xfrm>
        </p:spPr>
        <p:txBody>
          <a:bodyPr/>
          <a:lstStyle/>
          <a:p>
            <a:endParaRPr lang="en-NZ" dirty="0"/>
          </a:p>
          <a:p>
            <a:endParaRPr lang="en-NZ" dirty="0"/>
          </a:p>
          <a:p>
            <a:pPr marL="0" indent="0">
              <a:buNone/>
            </a:pPr>
            <a:r>
              <a:rPr lang="en-NZ" b="1" dirty="0"/>
              <a:t>For worse:</a:t>
            </a:r>
            <a:r>
              <a:rPr lang="en-NZ" dirty="0"/>
              <a:t> </a:t>
            </a:r>
          </a:p>
          <a:p>
            <a:pPr lvl="1"/>
            <a:r>
              <a:rPr lang="en-NZ" dirty="0"/>
              <a:t>Moving away from the truth will cause Conflict and Change in the church…</a:t>
            </a:r>
          </a:p>
        </p:txBody>
      </p:sp>
      <p:pic>
        <p:nvPicPr>
          <p:cNvPr id="4" name="Picture 2" descr="https://ci3.googleusercontent.com/proxy/kmAOeE1fs-3WrUGNPrRHcFcWHnL8Z1BWcr6Cz1rOa3zUsk_NhMDsA87laAJ3S0WpEbzeMOxNgzvbxa5RYB9xLdcJOXumKzSKBMvU9L8l-qlNjyzd5B9T7A0Pq35dZcL42UDVPTYpU90qnkHHiMzdoq0HaWdjEHwbLC6aJUr_ze1NoMxhQ8NbgEHVUsND9Iyvs-ggfPfO5HBLSCdn=s0-d-e1-ft#https://media.thegospelcoalition.org/wp-content/uploads/2019/05/24150957/A-New-Field-Guide-for-Parents-Trying-to-Raise-Virtuous-Kids.jpg">
            <a:extLst>
              <a:ext uri="{FF2B5EF4-FFF2-40B4-BE49-F238E27FC236}">
                <a16:creationId xmlns:a16="http://schemas.microsoft.com/office/drawing/2014/main" id="{E3DEFF84-8CA0-4100-84CF-495B803C9F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2" r="29164" b="-108"/>
          <a:stretch/>
        </p:blipFill>
        <p:spPr bwMode="auto">
          <a:xfrm>
            <a:off x="0" y="3486046"/>
            <a:ext cx="4214192" cy="337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58F3D9-F781-49AE-90DE-91C98D48D4D2}"/>
              </a:ext>
            </a:extLst>
          </p:cNvPr>
          <p:cNvSpPr txBox="1">
            <a:spLocks/>
          </p:cNvSpPr>
          <p:nvPr/>
        </p:nvSpPr>
        <p:spPr>
          <a:xfrm>
            <a:off x="4214192" y="2988002"/>
            <a:ext cx="4929808" cy="38699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/>
              <a:t>No matter how gently error is confronted, it will cause conflict if continued in</a:t>
            </a:r>
          </a:p>
          <a:p>
            <a:r>
              <a:rPr lang="en-NZ" sz="2400" dirty="0"/>
              <a:t>People take sides</a:t>
            </a:r>
          </a:p>
          <a:p>
            <a:r>
              <a:rPr lang="en-NZ" sz="2400" dirty="0">
                <a:solidFill>
                  <a:schemeClr val="bg1"/>
                </a:solidFill>
              </a:rPr>
              <a:t>Personalities and feelings are pushed to the front</a:t>
            </a:r>
          </a:p>
          <a:p>
            <a:r>
              <a:rPr lang="en-NZ" sz="2400" dirty="0">
                <a:solidFill>
                  <a:schemeClr val="bg1"/>
                </a:solidFill>
              </a:rPr>
              <a:t>The truth gets lost in a sea of emotions</a:t>
            </a:r>
          </a:p>
          <a:p>
            <a:r>
              <a:rPr lang="en-NZ" sz="2400" dirty="0">
                <a:solidFill>
                  <a:schemeClr val="bg1"/>
                </a:solidFill>
              </a:rPr>
              <a:t>Fights and quarrelling break out</a:t>
            </a:r>
          </a:p>
          <a:p>
            <a:r>
              <a:rPr lang="en-NZ" sz="2400" dirty="0">
                <a:solidFill>
                  <a:schemeClr val="bg1"/>
                </a:solidFill>
              </a:rPr>
              <a:t>People are caused to stumble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560412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630DB-9517-46A5-9F8A-A57972704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85179"/>
            <a:ext cx="7886700" cy="2633870"/>
          </a:xfrm>
        </p:spPr>
        <p:txBody>
          <a:bodyPr/>
          <a:lstStyle/>
          <a:p>
            <a:endParaRPr lang="en-NZ" dirty="0"/>
          </a:p>
          <a:p>
            <a:endParaRPr lang="en-NZ" dirty="0"/>
          </a:p>
          <a:p>
            <a:pPr marL="0" indent="0">
              <a:buNone/>
            </a:pPr>
            <a:r>
              <a:rPr lang="en-NZ" b="1" dirty="0"/>
              <a:t>For worse:</a:t>
            </a:r>
            <a:r>
              <a:rPr lang="en-NZ" dirty="0"/>
              <a:t> </a:t>
            </a:r>
          </a:p>
          <a:p>
            <a:pPr lvl="1"/>
            <a:r>
              <a:rPr lang="en-NZ" dirty="0"/>
              <a:t>Moving away from the truth will cause Conflict and Change in the church…</a:t>
            </a:r>
          </a:p>
        </p:txBody>
      </p:sp>
      <p:pic>
        <p:nvPicPr>
          <p:cNvPr id="4" name="Picture 2" descr="https://ci3.googleusercontent.com/proxy/kmAOeE1fs-3WrUGNPrRHcFcWHnL8Z1BWcr6Cz1rOa3zUsk_NhMDsA87laAJ3S0WpEbzeMOxNgzvbxa5RYB9xLdcJOXumKzSKBMvU9L8l-qlNjyzd5B9T7A0Pq35dZcL42UDVPTYpU90qnkHHiMzdoq0HaWdjEHwbLC6aJUr_ze1NoMxhQ8NbgEHVUsND9Iyvs-ggfPfO5HBLSCdn=s0-d-e1-ft#https://media.thegospelcoalition.org/wp-content/uploads/2019/05/24150957/A-New-Field-Guide-for-Parents-Trying-to-Raise-Virtuous-Kids.jpg">
            <a:extLst>
              <a:ext uri="{FF2B5EF4-FFF2-40B4-BE49-F238E27FC236}">
                <a16:creationId xmlns:a16="http://schemas.microsoft.com/office/drawing/2014/main" id="{E3DEFF84-8CA0-4100-84CF-495B803C9F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2" r="29164" b="-108"/>
          <a:stretch/>
        </p:blipFill>
        <p:spPr bwMode="auto">
          <a:xfrm>
            <a:off x="0" y="3486046"/>
            <a:ext cx="4214192" cy="337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58F3D9-F781-49AE-90DE-91C98D48D4D2}"/>
              </a:ext>
            </a:extLst>
          </p:cNvPr>
          <p:cNvSpPr txBox="1">
            <a:spLocks/>
          </p:cNvSpPr>
          <p:nvPr/>
        </p:nvSpPr>
        <p:spPr>
          <a:xfrm>
            <a:off x="4214192" y="2988002"/>
            <a:ext cx="4929808" cy="38699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/>
              <a:t>No matter how gently error is confronted, it will cause conflict if continued in</a:t>
            </a:r>
          </a:p>
          <a:p>
            <a:r>
              <a:rPr lang="en-NZ" sz="2400" dirty="0"/>
              <a:t>People take sides</a:t>
            </a:r>
          </a:p>
          <a:p>
            <a:r>
              <a:rPr lang="en-NZ" sz="2400" dirty="0"/>
              <a:t>Personalities and feelings are pushed to the front</a:t>
            </a:r>
          </a:p>
          <a:p>
            <a:r>
              <a:rPr lang="en-NZ" sz="2400" dirty="0"/>
              <a:t>The truth gets lost in a sea of emotions</a:t>
            </a:r>
          </a:p>
          <a:p>
            <a:r>
              <a:rPr lang="en-NZ" sz="2400" dirty="0">
                <a:solidFill>
                  <a:schemeClr val="bg1"/>
                </a:solidFill>
              </a:rPr>
              <a:t>Fights and quarrelling break out</a:t>
            </a:r>
          </a:p>
          <a:p>
            <a:r>
              <a:rPr lang="en-NZ" sz="2400" dirty="0">
                <a:solidFill>
                  <a:schemeClr val="bg1"/>
                </a:solidFill>
              </a:rPr>
              <a:t>People are caused to stumble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75151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630DB-9517-46A5-9F8A-A57972704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85179"/>
            <a:ext cx="7886700" cy="2633870"/>
          </a:xfrm>
        </p:spPr>
        <p:txBody>
          <a:bodyPr/>
          <a:lstStyle/>
          <a:p>
            <a:endParaRPr lang="en-NZ" dirty="0"/>
          </a:p>
          <a:p>
            <a:endParaRPr lang="en-NZ" dirty="0"/>
          </a:p>
          <a:p>
            <a:pPr marL="0" indent="0">
              <a:buNone/>
            </a:pPr>
            <a:r>
              <a:rPr lang="en-NZ" b="1" dirty="0"/>
              <a:t>For worse:</a:t>
            </a:r>
            <a:r>
              <a:rPr lang="en-NZ" dirty="0"/>
              <a:t> </a:t>
            </a:r>
          </a:p>
          <a:p>
            <a:pPr lvl="1"/>
            <a:r>
              <a:rPr lang="en-NZ" dirty="0"/>
              <a:t>Moving away from the truth will cause Conflict and Change in the church…</a:t>
            </a:r>
          </a:p>
        </p:txBody>
      </p:sp>
      <p:pic>
        <p:nvPicPr>
          <p:cNvPr id="4" name="Picture 2" descr="https://ci3.googleusercontent.com/proxy/kmAOeE1fs-3WrUGNPrRHcFcWHnL8Z1BWcr6Cz1rOa3zUsk_NhMDsA87laAJ3S0WpEbzeMOxNgzvbxa5RYB9xLdcJOXumKzSKBMvU9L8l-qlNjyzd5B9T7A0Pq35dZcL42UDVPTYpU90qnkHHiMzdoq0HaWdjEHwbLC6aJUr_ze1NoMxhQ8NbgEHVUsND9Iyvs-ggfPfO5HBLSCdn=s0-d-e1-ft#https://media.thegospelcoalition.org/wp-content/uploads/2019/05/24150957/A-New-Field-Guide-for-Parents-Trying-to-Raise-Virtuous-Kids.jpg">
            <a:extLst>
              <a:ext uri="{FF2B5EF4-FFF2-40B4-BE49-F238E27FC236}">
                <a16:creationId xmlns:a16="http://schemas.microsoft.com/office/drawing/2014/main" id="{E3DEFF84-8CA0-4100-84CF-495B803C9F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2" r="29164" b="-108"/>
          <a:stretch/>
        </p:blipFill>
        <p:spPr bwMode="auto">
          <a:xfrm>
            <a:off x="0" y="3486046"/>
            <a:ext cx="4214192" cy="337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58F3D9-F781-49AE-90DE-91C98D48D4D2}"/>
              </a:ext>
            </a:extLst>
          </p:cNvPr>
          <p:cNvSpPr txBox="1">
            <a:spLocks/>
          </p:cNvSpPr>
          <p:nvPr/>
        </p:nvSpPr>
        <p:spPr>
          <a:xfrm>
            <a:off x="4214192" y="2988002"/>
            <a:ext cx="4929808" cy="38699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/>
              <a:t>No matter how gently error is confronted, it will cause conflict if continued in</a:t>
            </a:r>
          </a:p>
          <a:p>
            <a:r>
              <a:rPr lang="en-NZ" sz="2400" dirty="0"/>
              <a:t>People take sides</a:t>
            </a:r>
          </a:p>
          <a:p>
            <a:r>
              <a:rPr lang="en-NZ" sz="2400" dirty="0"/>
              <a:t>Personalities and feelings are pushed to the front</a:t>
            </a:r>
          </a:p>
          <a:p>
            <a:r>
              <a:rPr lang="en-NZ" sz="2400" dirty="0"/>
              <a:t>The truth gets lost in a sea of emotions</a:t>
            </a:r>
          </a:p>
          <a:p>
            <a:r>
              <a:rPr lang="en-NZ" sz="2400" dirty="0"/>
              <a:t>Fights and quarrelling break out</a:t>
            </a:r>
          </a:p>
          <a:p>
            <a:r>
              <a:rPr lang="en-NZ" sz="2400" dirty="0">
                <a:solidFill>
                  <a:schemeClr val="bg1"/>
                </a:solidFill>
              </a:rPr>
              <a:t>People are caused to stumble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681212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A055F-0304-4715-B2FE-EF3DD5FD3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62609"/>
            <a:ext cx="7886700" cy="55143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4400" dirty="0"/>
              <a:t>Can we maintain </a:t>
            </a:r>
          </a:p>
          <a:p>
            <a:pPr marL="0" indent="0" algn="ctr">
              <a:buNone/>
            </a:pPr>
            <a:r>
              <a:rPr lang="en-NZ" sz="4400" dirty="0"/>
              <a:t>Harmony </a:t>
            </a:r>
          </a:p>
          <a:p>
            <a:pPr marL="0" indent="0" algn="ctr">
              <a:buNone/>
            </a:pPr>
            <a:r>
              <a:rPr lang="en-NZ" sz="4400" dirty="0"/>
              <a:t>in the </a:t>
            </a:r>
          </a:p>
          <a:p>
            <a:pPr marL="0" indent="0" algn="ctr">
              <a:buNone/>
            </a:pPr>
            <a:r>
              <a:rPr lang="en-NZ" sz="4400" dirty="0"/>
              <a:t>Midst </a:t>
            </a:r>
          </a:p>
          <a:p>
            <a:pPr marL="0" indent="0" algn="ctr">
              <a:buNone/>
            </a:pPr>
            <a:r>
              <a:rPr lang="en-NZ" sz="4400" dirty="0"/>
              <a:t>of </a:t>
            </a:r>
          </a:p>
          <a:p>
            <a:pPr marL="0" indent="0" algn="ctr">
              <a:buNone/>
            </a:pPr>
            <a:r>
              <a:rPr lang="en-NZ" sz="4400" dirty="0"/>
              <a:t>Conflict and Change?</a:t>
            </a:r>
          </a:p>
        </p:txBody>
      </p:sp>
    </p:spTree>
    <p:extLst>
      <p:ext uri="{BB962C8B-B14F-4D97-AF65-F5344CB8AC3E}">
        <p14:creationId xmlns:p14="http://schemas.microsoft.com/office/powerpoint/2010/main" val="3858465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630DB-9517-46A5-9F8A-A57972704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85179"/>
            <a:ext cx="7886700" cy="2633870"/>
          </a:xfrm>
        </p:spPr>
        <p:txBody>
          <a:bodyPr/>
          <a:lstStyle/>
          <a:p>
            <a:endParaRPr lang="en-NZ" dirty="0"/>
          </a:p>
          <a:p>
            <a:endParaRPr lang="en-NZ" dirty="0"/>
          </a:p>
          <a:p>
            <a:pPr marL="0" indent="0">
              <a:buNone/>
            </a:pPr>
            <a:r>
              <a:rPr lang="en-NZ" b="1" dirty="0"/>
              <a:t>For worse:</a:t>
            </a:r>
            <a:r>
              <a:rPr lang="en-NZ" dirty="0"/>
              <a:t> </a:t>
            </a:r>
          </a:p>
          <a:p>
            <a:pPr lvl="1"/>
            <a:r>
              <a:rPr lang="en-NZ" dirty="0"/>
              <a:t>Moving away from the truth will cause Conflict and Change in the church…</a:t>
            </a:r>
          </a:p>
        </p:txBody>
      </p:sp>
      <p:pic>
        <p:nvPicPr>
          <p:cNvPr id="4" name="Picture 2" descr="https://ci3.googleusercontent.com/proxy/kmAOeE1fs-3WrUGNPrRHcFcWHnL8Z1BWcr6Cz1rOa3zUsk_NhMDsA87laAJ3S0WpEbzeMOxNgzvbxa5RYB9xLdcJOXumKzSKBMvU9L8l-qlNjyzd5B9T7A0Pq35dZcL42UDVPTYpU90qnkHHiMzdoq0HaWdjEHwbLC6aJUr_ze1NoMxhQ8NbgEHVUsND9Iyvs-ggfPfO5HBLSCdn=s0-d-e1-ft#https://media.thegospelcoalition.org/wp-content/uploads/2019/05/24150957/A-New-Field-Guide-for-Parents-Trying-to-Raise-Virtuous-Kids.jpg">
            <a:extLst>
              <a:ext uri="{FF2B5EF4-FFF2-40B4-BE49-F238E27FC236}">
                <a16:creationId xmlns:a16="http://schemas.microsoft.com/office/drawing/2014/main" id="{E3DEFF84-8CA0-4100-84CF-495B803C9F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2" r="29164" b="-108"/>
          <a:stretch/>
        </p:blipFill>
        <p:spPr bwMode="auto">
          <a:xfrm>
            <a:off x="0" y="3486046"/>
            <a:ext cx="4214192" cy="337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58F3D9-F781-49AE-90DE-91C98D48D4D2}"/>
              </a:ext>
            </a:extLst>
          </p:cNvPr>
          <p:cNvSpPr txBox="1">
            <a:spLocks/>
          </p:cNvSpPr>
          <p:nvPr/>
        </p:nvSpPr>
        <p:spPr>
          <a:xfrm>
            <a:off x="4214192" y="2988002"/>
            <a:ext cx="4929808" cy="38699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/>
              <a:t>No matter how gently error is confronted, it will cause conflict if continued in</a:t>
            </a:r>
          </a:p>
          <a:p>
            <a:r>
              <a:rPr lang="en-NZ" sz="2400" dirty="0"/>
              <a:t>People take sides</a:t>
            </a:r>
          </a:p>
          <a:p>
            <a:r>
              <a:rPr lang="en-NZ" sz="2400" dirty="0"/>
              <a:t>Personalities and feelings are pushed to the front</a:t>
            </a:r>
          </a:p>
          <a:p>
            <a:r>
              <a:rPr lang="en-NZ" sz="2400" dirty="0"/>
              <a:t>The truth gets lost in a sea of emotions</a:t>
            </a:r>
          </a:p>
          <a:p>
            <a:r>
              <a:rPr lang="en-NZ" sz="2400" dirty="0"/>
              <a:t>Fights and quarrelling break out</a:t>
            </a:r>
          </a:p>
          <a:p>
            <a:r>
              <a:rPr lang="en-NZ" sz="2400" dirty="0"/>
              <a:t>People are caused to stumble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074311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3.bp.blogspot.com/-5-QqvdvGpeE/Wm6iTJaZQLI/AAAAAAAAEZQ/Fklp_WYJdckO0ywhvi8B17csGiiT2rzWQCLcBGAs/s320/responsibility-line-in-the-sand%2BCMP.jpg">
            <a:extLst>
              <a:ext uri="{FF2B5EF4-FFF2-40B4-BE49-F238E27FC236}">
                <a16:creationId xmlns:a16="http://schemas.microsoft.com/office/drawing/2014/main" id="{328CC88F-ECA0-4D5A-92E0-26898D914A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8" b="-97"/>
          <a:stretch/>
        </p:blipFill>
        <p:spPr bwMode="auto">
          <a:xfrm>
            <a:off x="720797" y="2162497"/>
            <a:ext cx="7993951" cy="469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BDCDEA-6240-4190-974D-0A4CD536E420}"/>
              </a:ext>
            </a:extLst>
          </p:cNvPr>
          <p:cNvSpPr/>
          <p:nvPr/>
        </p:nvSpPr>
        <p:spPr>
          <a:xfrm>
            <a:off x="606710" y="187923"/>
            <a:ext cx="799395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sz="2800" b="1" dirty="0">
              <a:solidFill>
                <a:srgbClr val="000000"/>
              </a:solidFill>
              <a:latin typeface="Helvetica Neue"/>
            </a:endParaRPr>
          </a:p>
          <a:p>
            <a:endParaRPr lang="en-NZ" sz="2800" b="1" dirty="0">
              <a:solidFill>
                <a:srgbClr val="000000"/>
              </a:solidFill>
              <a:latin typeface="Helvetica Neue"/>
            </a:endParaRPr>
          </a:p>
          <a:p>
            <a:r>
              <a:rPr lang="en-NZ" sz="2400" b="1" dirty="0">
                <a:solidFill>
                  <a:srgbClr val="000000"/>
                </a:solidFill>
                <a:latin typeface="Helvetica Neue"/>
              </a:rPr>
              <a:t>For better: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  <a:latin typeface="Helvetica Neue"/>
              </a:rPr>
              <a:t>The faithful make a decision to hold on to the truth</a:t>
            </a:r>
          </a:p>
        </p:txBody>
      </p:sp>
    </p:spTree>
    <p:extLst>
      <p:ext uri="{BB962C8B-B14F-4D97-AF65-F5344CB8AC3E}">
        <p14:creationId xmlns:p14="http://schemas.microsoft.com/office/powerpoint/2010/main" val="4187184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3.bp.blogspot.com/-5-QqvdvGpeE/Wm6iTJaZQLI/AAAAAAAAEZQ/Fklp_WYJdckO0ywhvi8B17csGiiT2rzWQCLcBGAs/s320/responsibility-line-in-the-sand%2BCMP.jpg">
            <a:extLst>
              <a:ext uri="{FF2B5EF4-FFF2-40B4-BE49-F238E27FC236}">
                <a16:creationId xmlns:a16="http://schemas.microsoft.com/office/drawing/2014/main" id="{328CC88F-ECA0-4D5A-92E0-26898D914A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2" b="-97"/>
          <a:stretch/>
        </p:blipFill>
        <p:spPr bwMode="auto">
          <a:xfrm>
            <a:off x="0" y="3727352"/>
            <a:ext cx="4589578" cy="311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BDCDEA-6240-4190-974D-0A4CD536E420}"/>
              </a:ext>
            </a:extLst>
          </p:cNvPr>
          <p:cNvSpPr/>
          <p:nvPr/>
        </p:nvSpPr>
        <p:spPr>
          <a:xfrm>
            <a:off x="606710" y="187923"/>
            <a:ext cx="79939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sz="2800" b="1" dirty="0">
              <a:solidFill>
                <a:srgbClr val="000000"/>
              </a:solidFill>
              <a:latin typeface="Helvetica Neue"/>
            </a:endParaRPr>
          </a:p>
          <a:p>
            <a:endParaRPr lang="en-NZ" sz="2800" b="1" dirty="0">
              <a:solidFill>
                <a:srgbClr val="000000"/>
              </a:solidFill>
              <a:latin typeface="Helvetica Neue"/>
            </a:endParaRPr>
          </a:p>
          <a:p>
            <a:r>
              <a:rPr lang="en-NZ" sz="2400" b="1" dirty="0">
                <a:solidFill>
                  <a:srgbClr val="000000"/>
                </a:solidFill>
              </a:rPr>
              <a:t>For better: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</a:rPr>
              <a:t>The faithful make a decision to hold on to the truth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They act in harmony with God—God’s will be done!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They speak the truth in love (Eph.4:15)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They ‘turn away from evil and do good’ (1Pet.3:11)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They ‘seek peace and pursue it’ (1Pet.3:11)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They do all to the name of the Lord (Col.3:17)  </a:t>
            </a:r>
          </a:p>
        </p:txBody>
      </p:sp>
    </p:spTree>
    <p:extLst>
      <p:ext uri="{BB962C8B-B14F-4D97-AF65-F5344CB8AC3E}">
        <p14:creationId xmlns:p14="http://schemas.microsoft.com/office/powerpoint/2010/main" val="3584193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3.bp.blogspot.com/-5-QqvdvGpeE/Wm6iTJaZQLI/AAAAAAAAEZQ/Fklp_WYJdckO0ywhvi8B17csGiiT2rzWQCLcBGAs/s320/responsibility-line-in-the-sand%2BCMP.jpg">
            <a:extLst>
              <a:ext uri="{FF2B5EF4-FFF2-40B4-BE49-F238E27FC236}">
                <a16:creationId xmlns:a16="http://schemas.microsoft.com/office/drawing/2014/main" id="{328CC88F-ECA0-4D5A-92E0-26898D914A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2" b="-97"/>
          <a:stretch/>
        </p:blipFill>
        <p:spPr bwMode="auto">
          <a:xfrm>
            <a:off x="0" y="3727352"/>
            <a:ext cx="4589578" cy="311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BDCDEA-6240-4190-974D-0A4CD536E420}"/>
              </a:ext>
            </a:extLst>
          </p:cNvPr>
          <p:cNvSpPr/>
          <p:nvPr/>
        </p:nvSpPr>
        <p:spPr>
          <a:xfrm>
            <a:off x="606710" y="187923"/>
            <a:ext cx="79939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sz="2800" b="1" dirty="0">
              <a:solidFill>
                <a:srgbClr val="000000"/>
              </a:solidFill>
              <a:latin typeface="Helvetica Neue"/>
            </a:endParaRPr>
          </a:p>
          <a:p>
            <a:endParaRPr lang="en-NZ" sz="2800" b="1" dirty="0">
              <a:solidFill>
                <a:srgbClr val="000000"/>
              </a:solidFill>
              <a:latin typeface="Helvetica Neue"/>
            </a:endParaRPr>
          </a:p>
          <a:p>
            <a:r>
              <a:rPr lang="en-NZ" sz="2400" b="1" dirty="0">
                <a:solidFill>
                  <a:srgbClr val="000000"/>
                </a:solidFill>
              </a:rPr>
              <a:t>For better: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</a:rPr>
              <a:t>The faithful make a decision to hold on to the truth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</a:rPr>
              <a:t>They act in harmony with God—God’s will be done!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They speak the truth in love (Eph.4:15)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They ‘turn away from evil and do good’ (1Pet.3:11)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They ‘seek peace and pursue it’ (1Pet.3:11)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They do all to the name of the Lord (Col.3:17)  </a:t>
            </a:r>
          </a:p>
        </p:txBody>
      </p:sp>
    </p:spTree>
    <p:extLst>
      <p:ext uri="{BB962C8B-B14F-4D97-AF65-F5344CB8AC3E}">
        <p14:creationId xmlns:p14="http://schemas.microsoft.com/office/powerpoint/2010/main" val="2319611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3.bp.blogspot.com/-5-QqvdvGpeE/Wm6iTJaZQLI/AAAAAAAAEZQ/Fklp_WYJdckO0ywhvi8B17csGiiT2rzWQCLcBGAs/s320/responsibility-line-in-the-sand%2BCMP.jpg">
            <a:extLst>
              <a:ext uri="{FF2B5EF4-FFF2-40B4-BE49-F238E27FC236}">
                <a16:creationId xmlns:a16="http://schemas.microsoft.com/office/drawing/2014/main" id="{328CC88F-ECA0-4D5A-92E0-26898D914A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2" b="-97"/>
          <a:stretch/>
        </p:blipFill>
        <p:spPr bwMode="auto">
          <a:xfrm>
            <a:off x="0" y="3727352"/>
            <a:ext cx="4589578" cy="311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BDCDEA-6240-4190-974D-0A4CD536E420}"/>
              </a:ext>
            </a:extLst>
          </p:cNvPr>
          <p:cNvSpPr/>
          <p:nvPr/>
        </p:nvSpPr>
        <p:spPr>
          <a:xfrm>
            <a:off x="606710" y="187923"/>
            <a:ext cx="79939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sz="2800" b="1" dirty="0">
              <a:solidFill>
                <a:srgbClr val="000000"/>
              </a:solidFill>
              <a:latin typeface="Helvetica Neue"/>
            </a:endParaRPr>
          </a:p>
          <a:p>
            <a:endParaRPr lang="en-NZ" sz="2800" b="1" dirty="0">
              <a:solidFill>
                <a:srgbClr val="000000"/>
              </a:solidFill>
              <a:latin typeface="Helvetica Neue"/>
            </a:endParaRPr>
          </a:p>
          <a:p>
            <a:r>
              <a:rPr lang="en-NZ" sz="2400" b="1" dirty="0">
                <a:solidFill>
                  <a:srgbClr val="000000"/>
                </a:solidFill>
              </a:rPr>
              <a:t>For better: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</a:rPr>
              <a:t>The faithful make a decision to hold on to the truth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</a:rPr>
              <a:t>They act in harmony with God—God’s will be done!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</a:rPr>
              <a:t>They speak the truth in love (Eph.4:15)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They ‘turn away from evil and do good’ (1Pet.3:11)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They ‘seek peace and pursue it’ (1Pet.3:11)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They do all to the name of the Lord (Col.3:17)  </a:t>
            </a:r>
          </a:p>
        </p:txBody>
      </p:sp>
    </p:spTree>
    <p:extLst>
      <p:ext uri="{BB962C8B-B14F-4D97-AF65-F5344CB8AC3E}">
        <p14:creationId xmlns:p14="http://schemas.microsoft.com/office/powerpoint/2010/main" val="3158475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3.bp.blogspot.com/-5-QqvdvGpeE/Wm6iTJaZQLI/AAAAAAAAEZQ/Fklp_WYJdckO0ywhvi8B17csGiiT2rzWQCLcBGAs/s320/responsibility-line-in-the-sand%2BCMP.jpg">
            <a:extLst>
              <a:ext uri="{FF2B5EF4-FFF2-40B4-BE49-F238E27FC236}">
                <a16:creationId xmlns:a16="http://schemas.microsoft.com/office/drawing/2014/main" id="{328CC88F-ECA0-4D5A-92E0-26898D914A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2" b="-97"/>
          <a:stretch/>
        </p:blipFill>
        <p:spPr bwMode="auto">
          <a:xfrm>
            <a:off x="0" y="3727352"/>
            <a:ext cx="4589578" cy="311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BDCDEA-6240-4190-974D-0A4CD536E420}"/>
              </a:ext>
            </a:extLst>
          </p:cNvPr>
          <p:cNvSpPr/>
          <p:nvPr/>
        </p:nvSpPr>
        <p:spPr>
          <a:xfrm>
            <a:off x="606710" y="187923"/>
            <a:ext cx="79939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sz="2800" b="1" dirty="0">
              <a:solidFill>
                <a:srgbClr val="000000"/>
              </a:solidFill>
              <a:latin typeface="Helvetica Neue"/>
            </a:endParaRPr>
          </a:p>
          <a:p>
            <a:endParaRPr lang="en-NZ" sz="2800" b="1" dirty="0">
              <a:solidFill>
                <a:srgbClr val="000000"/>
              </a:solidFill>
              <a:latin typeface="Helvetica Neue"/>
            </a:endParaRPr>
          </a:p>
          <a:p>
            <a:r>
              <a:rPr lang="en-NZ" sz="2400" b="1" dirty="0">
                <a:solidFill>
                  <a:srgbClr val="000000"/>
                </a:solidFill>
              </a:rPr>
              <a:t>For better: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</a:rPr>
              <a:t>The faithful make a decision to hold on to the truth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</a:rPr>
              <a:t>They act in harmony with God—God’s will be done!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</a:rPr>
              <a:t>They speak the truth in love (Eph.4:15)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</a:rPr>
              <a:t>They ‘turn away from evil and do good’ (1Pet.3:11)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They ‘seek peace and pursue it’ (1Pet.3:11)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They do all to the name of the Lord (Col.3:17)  </a:t>
            </a:r>
          </a:p>
        </p:txBody>
      </p:sp>
    </p:spTree>
    <p:extLst>
      <p:ext uri="{BB962C8B-B14F-4D97-AF65-F5344CB8AC3E}">
        <p14:creationId xmlns:p14="http://schemas.microsoft.com/office/powerpoint/2010/main" val="1605783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3.bp.blogspot.com/-5-QqvdvGpeE/Wm6iTJaZQLI/AAAAAAAAEZQ/Fklp_WYJdckO0ywhvi8B17csGiiT2rzWQCLcBGAs/s320/responsibility-line-in-the-sand%2BCMP.jpg">
            <a:extLst>
              <a:ext uri="{FF2B5EF4-FFF2-40B4-BE49-F238E27FC236}">
                <a16:creationId xmlns:a16="http://schemas.microsoft.com/office/drawing/2014/main" id="{328CC88F-ECA0-4D5A-92E0-26898D914A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2" b="-97"/>
          <a:stretch/>
        </p:blipFill>
        <p:spPr bwMode="auto">
          <a:xfrm>
            <a:off x="0" y="3727352"/>
            <a:ext cx="4589578" cy="311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BDCDEA-6240-4190-974D-0A4CD536E420}"/>
              </a:ext>
            </a:extLst>
          </p:cNvPr>
          <p:cNvSpPr/>
          <p:nvPr/>
        </p:nvSpPr>
        <p:spPr>
          <a:xfrm>
            <a:off x="606710" y="187923"/>
            <a:ext cx="79939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sz="2800" b="1" dirty="0">
              <a:solidFill>
                <a:srgbClr val="000000"/>
              </a:solidFill>
              <a:latin typeface="Helvetica Neue"/>
            </a:endParaRPr>
          </a:p>
          <a:p>
            <a:endParaRPr lang="en-NZ" sz="2800" b="1" dirty="0">
              <a:solidFill>
                <a:srgbClr val="000000"/>
              </a:solidFill>
              <a:latin typeface="Helvetica Neue"/>
            </a:endParaRPr>
          </a:p>
          <a:p>
            <a:r>
              <a:rPr lang="en-NZ" sz="2400" b="1" dirty="0">
                <a:solidFill>
                  <a:srgbClr val="000000"/>
                </a:solidFill>
              </a:rPr>
              <a:t>For better: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</a:rPr>
              <a:t>The faithful make a decision to hold on to the truth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</a:rPr>
              <a:t>They act in harmony with God—God’s will be done!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</a:rPr>
              <a:t>They speak the truth in love (Eph.4:15)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</a:rPr>
              <a:t>They ‘turn away from evil and do good’ (1Pet.3:11)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</a:rPr>
              <a:t>They ‘seek peace and pursue it’ (1Pet.3:11)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They do all to the name of the Lord (Col.3:17)  </a:t>
            </a:r>
          </a:p>
        </p:txBody>
      </p:sp>
    </p:spTree>
    <p:extLst>
      <p:ext uri="{BB962C8B-B14F-4D97-AF65-F5344CB8AC3E}">
        <p14:creationId xmlns:p14="http://schemas.microsoft.com/office/powerpoint/2010/main" val="3085677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3.bp.blogspot.com/-5-QqvdvGpeE/Wm6iTJaZQLI/AAAAAAAAEZQ/Fklp_WYJdckO0ywhvi8B17csGiiT2rzWQCLcBGAs/s320/responsibility-line-in-the-sand%2BCMP.jpg">
            <a:extLst>
              <a:ext uri="{FF2B5EF4-FFF2-40B4-BE49-F238E27FC236}">
                <a16:creationId xmlns:a16="http://schemas.microsoft.com/office/drawing/2014/main" id="{328CC88F-ECA0-4D5A-92E0-26898D914A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2" b="-97"/>
          <a:stretch/>
        </p:blipFill>
        <p:spPr bwMode="auto">
          <a:xfrm>
            <a:off x="0" y="3727352"/>
            <a:ext cx="4589578" cy="311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BDCDEA-6240-4190-974D-0A4CD536E420}"/>
              </a:ext>
            </a:extLst>
          </p:cNvPr>
          <p:cNvSpPr/>
          <p:nvPr/>
        </p:nvSpPr>
        <p:spPr>
          <a:xfrm>
            <a:off x="606710" y="187923"/>
            <a:ext cx="79939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sz="2800" b="1" dirty="0">
              <a:solidFill>
                <a:srgbClr val="000000"/>
              </a:solidFill>
              <a:latin typeface="Helvetica Neue"/>
            </a:endParaRPr>
          </a:p>
          <a:p>
            <a:endParaRPr lang="en-NZ" sz="2800" b="1" dirty="0">
              <a:solidFill>
                <a:srgbClr val="000000"/>
              </a:solidFill>
              <a:latin typeface="Helvetica Neue"/>
            </a:endParaRPr>
          </a:p>
          <a:p>
            <a:r>
              <a:rPr lang="en-NZ" sz="2400" b="1" dirty="0">
                <a:solidFill>
                  <a:srgbClr val="000000"/>
                </a:solidFill>
              </a:rPr>
              <a:t>For better: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</a:rPr>
              <a:t>The faithful make a decision to hold on to the truth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</a:rPr>
              <a:t>They act in harmony with God—God’s will be done!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</a:rPr>
              <a:t>They speak the truth in love (Eph.4:15)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</a:rPr>
              <a:t>They ‘turn away from evil and do good’ (1Pet.3:11)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</a:rPr>
              <a:t>They ‘seek peace and pursue it’ (1Pet.3:11)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</a:rPr>
              <a:t>They do all to the name of the Lord (Col.3:17)  </a:t>
            </a:r>
          </a:p>
        </p:txBody>
      </p:sp>
    </p:spTree>
    <p:extLst>
      <p:ext uri="{BB962C8B-B14F-4D97-AF65-F5344CB8AC3E}">
        <p14:creationId xmlns:p14="http://schemas.microsoft.com/office/powerpoint/2010/main" val="3941393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3.bp.blogspot.com/-5-QqvdvGpeE/Wm6iTJaZQLI/AAAAAAAAEZQ/Fklp_WYJdckO0ywhvi8B17csGiiT2rzWQCLcBGAs/s320/responsibility-line-in-the-sand%2BCMP.jpg">
            <a:extLst>
              <a:ext uri="{FF2B5EF4-FFF2-40B4-BE49-F238E27FC236}">
                <a16:creationId xmlns:a16="http://schemas.microsoft.com/office/drawing/2014/main" id="{328CC88F-ECA0-4D5A-92E0-26898D914A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2" b="-97"/>
          <a:stretch/>
        </p:blipFill>
        <p:spPr bwMode="auto">
          <a:xfrm>
            <a:off x="0" y="3727352"/>
            <a:ext cx="4589578" cy="311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BDCDEA-6240-4190-974D-0A4CD536E420}"/>
              </a:ext>
            </a:extLst>
          </p:cNvPr>
          <p:cNvSpPr/>
          <p:nvPr/>
        </p:nvSpPr>
        <p:spPr>
          <a:xfrm>
            <a:off x="606710" y="187923"/>
            <a:ext cx="79939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sz="2800" b="1" dirty="0">
              <a:solidFill>
                <a:srgbClr val="000000"/>
              </a:solidFill>
              <a:latin typeface="Helvetica Neue"/>
            </a:endParaRPr>
          </a:p>
          <a:p>
            <a:endParaRPr lang="en-NZ" sz="2800" b="1" dirty="0">
              <a:solidFill>
                <a:srgbClr val="000000"/>
              </a:solidFill>
              <a:latin typeface="Helvetica Neue"/>
            </a:endParaRPr>
          </a:p>
          <a:p>
            <a:r>
              <a:rPr lang="en-NZ" sz="2400" b="1" dirty="0">
                <a:solidFill>
                  <a:srgbClr val="000000"/>
                </a:solidFill>
              </a:rPr>
              <a:t>For better: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</a:rPr>
              <a:t>The faithful make a decision to hold on to the truth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</a:rPr>
              <a:t>They act in harmony with God—God’s will be done!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</a:rPr>
              <a:t>They speak the truth in love (Eph.4:15)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</a:rPr>
              <a:t>They ‘turn away from evil and do good’ (1Pet.3:11)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</a:rPr>
              <a:t>They ‘seek peace and pursue it’ (1Pet.3:11)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</a:rPr>
              <a:t>They do all to the name of the Lord (Col.3:17)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71D604-1554-43DA-A240-12ED40A6187C}"/>
              </a:ext>
            </a:extLst>
          </p:cNvPr>
          <p:cNvSpPr/>
          <p:nvPr/>
        </p:nvSpPr>
        <p:spPr>
          <a:xfrm>
            <a:off x="4903305" y="4159903"/>
            <a:ext cx="3591339" cy="2246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sz="2800" b="1" dirty="0">
                <a:solidFill>
                  <a:srgbClr val="B23526"/>
                </a:solidFill>
                <a:latin typeface="Helvetica Neue"/>
              </a:rPr>
              <a:t>Philippians 4:2</a:t>
            </a:r>
            <a:endParaRPr lang="en-NZ" sz="2800" b="1" dirty="0">
              <a:solidFill>
                <a:srgbClr val="000000"/>
              </a:solidFill>
              <a:latin typeface="Helvetica Neue"/>
            </a:endParaRPr>
          </a:p>
          <a:p>
            <a:r>
              <a:rPr lang="en-NZ" sz="2800" dirty="0">
                <a:solidFill>
                  <a:srgbClr val="000000"/>
                </a:solidFill>
                <a:latin typeface="Helvetica Neue"/>
              </a:rPr>
              <a:t>I urge Euodia and I urge </a:t>
            </a:r>
            <a:r>
              <a:rPr lang="en-NZ" sz="2800" dirty="0" err="1">
                <a:solidFill>
                  <a:srgbClr val="000000"/>
                </a:solidFill>
                <a:latin typeface="Helvetica Neue"/>
              </a:rPr>
              <a:t>Syntyche</a:t>
            </a:r>
            <a:r>
              <a:rPr lang="en-NZ" sz="2800" dirty="0">
                <a:solidFill>
                  <a:srgbClr val="000000"/>
                </a:solidFill>
                <a:latin typeface="Helvetica Neue"/>
              </a:rPr>
              <a:t> to live in </a:t>
            </a:r>
            <a:r>
              <a:rPr lang="en-NZ" sz="2800" b="1" dirty="0">
                <a:solidFill>
                  <a:srgbClr val="000000"/>
                </a:solidFill>
                <a:latin typeface="Helvetica Neue"/>
              </a:rPr>
              <a:t>harmony</a:t>
            </a:r>
            <a:r>
              <a:rPr lang="en-NZ" sz="2800" dirty="0">
                <a:solidFill>
                  <a:srgbClr val="000000"/>
                </a:solidFill>
                <a:latin typeface="Helvetica Neue"/>
              </a:rPr>
              <a:t> in the Lord. </a:t>
            </a:r>
            <a:r>
              <a:rPr lang="en-NZ" sz="800" dirty="0">
                <a:solidFill>
                  <a:srgbClr val="000000"/>
                </a:solidFill>
                <a:latin typeface="Helvetica Neue"/>
              </a:rPr>
              <a:t>(NASB95)</a:t>
            </a:r>
            <a:endParaRPr lang="en-NZ" sz="2800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04064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1.bp.blogspot.com/--7RXTGVFpDk/Wvc7gJIzgMI/AAAAAAAAFF8/a0PPjmjNSKwjAt_znI7GE8Nklm5w3iIpACLcBGAs/s320/Edify%2BExhort%2BEmpathize%2B-%2BMen%2Bwith%2Bpuzzle%2Bpieces%2BCMP.jpg">
            <a:extLst>
              <a:ext uri="{FF2B5EF4-FFF2-40B4-BE49-F238E27FC236}">
                <a16:creationId xmlns:a16="http://schemas.microsoft.com/office/drawing/2014/main" id="{0C6573C6-1DE8-4162-9AC9-BC50CDC299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2369"/>
            <a:ext cx="6064626" cy="369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7434BC-57AC-40F1-B0C0-D0C93A48EF8B}"/>
              </a:ext>
            </a:extLst>
          </p:cNvPr>
          <p:cNvSpPr/>
          <p:nvPr/>
        </p:nvSpPr>
        <p:spPr>
          <a:xfrm>
            <a:off x="4181061" y="503727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2400" dirty="0"/>
              <a:t>1 Peter 3:8-9 </a:t>
            </a:r>
          </a:p>
          <a:p>
            <a:r>
              <a:rPr lang="en-NZ" sz="2400" b="1" baseline="30000" dirty="0"/>
              <a:t>8</a:t>
            </a:r>
            <a:r>
              <a:rPr lang="en-NZ" sz="2400" dirty="0"/>
              <a:t>To sum up, all of you be harmonious, sympathetic, brotherly, kind-hearted, and humble in spirit; </a:t>
            </a:r>
          </a:p>
          <a:p>
            <a:r>
              <a:rPr lang="en-NZ" sz="2400" b="1" baseline="30000" dirty="0"/>
              <a:t>9</a:t>
            </a:r>
            <a:r>
              <a:rPr lang="en-NZ" sz="2400" dirty="0"/>
              <a:t>not returning evil for evil or insult for insult, but giving a blessing instead; for you were called for the very purpose that you might inherit a blessing. </a:t>
            </a:r>
            <a:r>
              <a:rPr lang="en-NZ" dirty="0"/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62359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77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124" name="Picture 4" descr="Image result for three huts">
            <a:extLst>
              <a:ext uri="{FF2B5EF4-FFF2-40B4-BE49-F238E27FC236}">
                <a16:creationId xmlns:a16="http://schemas.microsoft.com/office/drawing/2014/main" id="{DBB76C14-E569-49C0-A0F4-7BC8A9F665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 r="30330" b="1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6701D-CCD9-4C15-867A-932A7D6B7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9" y="0"/>
            <a:ext cx="4320691" cy="6857999"/>
          </a:xfrm>
        </p:spPr>
        <p:txBody>
          <a:bodyPr anchor="ctr">
            <a:normAutofit/>
          </a:bodyPr>
          <a:lstStyle/>
          <a:p>
            <a:r>
              <a:rPr lang="en-NZ" dirty="0">
                <a:solidFill>
                  <a:srgbClr val="000000"/>
                </a:solidFill>
              </a:rPr>
              <a:t>The Three Huts</a:t>
            </a:r>
          </a:p>
          <a:p>
            <a:r>
              <a:rPr lang="en-NZ" dirty="0">
                <a:solidFill>
                  <a:srgbClr val="000000"/>
                </a:solidFill>
              </a:rPr>
              <a:t>There’s an old story about a man who had been shipwrecked on a desert island. </a:t>
            </a:r>
          </a:p>
          <a:p>
            <a:r>
              <a:rPr lang="en-NZ" dirty="0">
                <a:solidFill>
                  <a:srgbClr val="000000"/>
                </a:solidFill>
              </a:rPr>
              <a:t>When rescuers arrived on the island they found that the man had built three structures.</a:t>
            </a:r>
          </a:p>
          <a:p>
            <a:r>
              <a:rPr lang="en-NZ" dirty="0">
                <a:solidFill>
                  <a:srgbClr val="000000"/>
                </a:solidFill>
              </a:rPr>
              <a:t>When they asked him what they were, he replied:</a:t>
            </a:r>
          </a:p>
        </p:txBody>
      </p:sp>
    </p:spTree>
    <p:extLst>
      <p:ext uri="{BB962C8B-B14F-4D97-AF65-F5344CB8AC3E}">
        <p14:creationId xmlns:p14="http://schemas.microsoft.com/office/powerpoint/2010/main" val="730685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4BB7A5F3-92E6-499E-B6C6-EBAD24CE85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41" y="1825625"/>
            <a:ext cx="773531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B6F291-3DFF-4351-886A-56857D337BEC}"/>
              </a:ext>
            </a:extLst>
          </p:cNvPr>
          <p:cNvSpPr/>
          <p:nvPr/>
        </p:nvSpPr>
        <p:spPr>
          <a:xfrm>
            <a:off x="704341" y="2154272"/>
            <a:ext cx="773531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dirty="0">
                <a:solidFill>
                  <a:srgbClr val="000000"/>
                </a:solidFill>
                <a:latin typeface="Helvetica Neue"/>
              </a:rPr>
              <a:t>Romans 12:16 </a:t>
            </a:r>
          </a:p>
          <a:p>
            <a:r>
              <a:rPr lang="en-NZ" sz="28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16 </a:t>
            </a:r>
            <a:r>
              <a:rPr lang="en-NZ" sz="2800" dirty="0">
                <a:solidFill>
                  <a:srgbClr val="000000"/>
                </a:solidFill>
                <a:latin typeface="Helvetica Neue"/>
              </a:rPr>
              <a:t>Be of the same mind toward one another; do not be haughty in mind, but associate with the lowly. Do not be wise in your own estimation. </a:t>
            </a:r>
            <a:r>
              <a:rPr lang="en-NZ" dirty="0">
                <a:solidFill>
                  <a:srgbClr val="000000"/>
                </a:solidFill>
                <a:latin typeface="Helvetica Neue"/>
              </a:rPr>
              <a:t>(NASB95)</a:t>
            </a:r>
            <a:endParaRPr lang="en-NZ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78059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i4.googleusercontent.com/proxy/mPgqz1sa4azZCFvLbWxUsm0WIif4RtL9dZC-8LHF2P8QrAF67r_43vbETXy0_TcIo_ueeoBmjwgRh00vbFpidaY0EeUfPAft2h0uesDKR6W-H6-l6vmgiHlTD74MHcZWeUqvpuFiTtkQFAHADp4P=s0-d-e1-ft#https://media.thegospelcoalition.org/wp-content/uploads/2019/04/10162136/search-commitee.jpg">
            <a:extLst>
              <a:ext uri="{FF2B5EF4-FFF2-40B4-BE49-F238E27FC236}">
                <a16:creationId xmlns:a16="http://schemas.microsoft.com/office/drawing/2014/main" id="{C75B27AF-DFC6-4E23-BF3C-00D2186336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317155"/>
            <a:ext cx="7886700" cy="336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E11A94-909C-4042-9CC7-B7A2445EC7A5}"/>
              </a:ext>
            </a:extLst>
          </p:cNvPr>
          <p:cNvSpPr/>
          <p:nvPr/>
        </p:nvSpPr>
        <p:spPr>
          <a:xfrm>
            <a:off x="628650" y="778460"/>
            <a:ext cx="7886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dirty="0">
                <a:solidFill>
                  <a:srgbClr val="000000"/>
                </a:solidFill>
                <a:latin typeface="Helvetica Neue"/>
              </a:rPr>
              <a:t>Romans 14:19 </a:t>
            </a:r>
          </a:p>
          <a:p>
            <a:r>
              <a:rPr lang="en-NZ" sz="24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19 </a:t>
            </a:r>
            <a:r>
              <a:rPr lang="en-NZ" sz="2400" dirty="0">
                <a:solidFill>
                  <a:srgbClr val="000000"/>
                </a:solidFill>
                <a:latin typeface="Helvetica Neue"/>
              </a:rPr>
              <a:t>So then we pursue the things which make for peace and the building up of one another. </a:t>
            </a:r>
            <a:r>
              <a:rPr lang="en-NZ" dirty="0">
                <a:solidFill>
                  <a:srgbClr val="000000"/>
                </a:solidFill>
                <a:latin typeface="Helvetica Neue"/>
              </a:rPr>
              <a:t>(NASB95)</a:t>
            </a:r>
            <a:endParaRPr lang="en-NZ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90543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93444C3D-8D69-49D8-BE07-EB3D7292E1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r="2069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063942-D7F7-4A6D-B90C-802DAD992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Not every day is going to be a good day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776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4.bp.blogspot.com/-4NFy8EoFgso/V1eVKuZAp3I/AAAAAAAABcQ/WoTjnQgmhWYQD3Xvww8bNT12tOK_xPAbwCLcB/s200/Lost_Black_Wikipedia%2BFREE.png">
            <a:extLst>
              <a:ext uri="{FF2B5EF4-FFF2-40B4-BE49-F238E27FC236}">
                <a16:creationId xmlns:a16="http://schemas.microsoft.com/office/drawing/2014/main" id="{D42869AD-2E1B-4988-B407-42157E98B3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517" y="4502426"/>
            <a:ext cx="19050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0FC7CA-FC3B-443A-A890-5195AE845B83}"/>
              </a:ext>
            </a:extLst>
          </p:cNvPr>
          <p:cNvSpPr/>
          <p:nvPr/>
        </p:nvSpPr>
        <p:spPr>
          <a:xfrm>
            <a:off x="465483" y="768626"/>
            <a:ext cx="592869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/>
              <a:t>But every day presents us with a reality that will keep us focused:</a:t>
            </a:r>
          </a:p>
          <a:p>
            <a:endParaRPr lang="en-NZ" sz="2400" dirty="0"/>
          </a:p>
          <a:p>
            <a:r>
              <a:rPr lang="en-NZ" sz="2400" dirty="0"/>
              <a:t>The world is lost in sin and in need of a Saviour</a:t>
            </a:r>
          </a:p>
          <a:p>
            <a:endParaRPr lang="en-NZ" sz="2400" dirty="0"/>
          </a:p>
          <a:p>
            <a:r>
              <a:rPr lang="en-NZ" sz="2400" dirty="0"/>
              <a:t>Jesus Saves, Jesus Saves</a:t>
            </a:r>
          </a:p>
          <a:p>
            <a:endParaRPr lang="en-NZ" sz="2400" dirty="0"/>
          </a:p>
          <a:p>
            <a:endParaRPr lang="en-NZ" sz="2400" dirty="0"/>
          </a:p>
          <a:p>
            <a:r>
              <a:rPr lang="en-NZ" sz="2800" dirty="0">
                <a:solidFill>
                  <a:srgbClr val="FF0000"/>
                </a:solidFill>
              </a:rPr>
              <a:t>Acts 4:12 </a:t>
            </a:r>
          </a:p>
          <a:p>
            <a:r>
              <a:rPr lang="en-NZ" sz="2800" b="1" baseline="30000" dirty="0">
                <a:solidFill>
                  <a:srgbClr val="FF0000"/>
                </a:solidFill>
              </a:rPr>
              <a:t>12 </a:t>
            </a:r>
            <a:r>
              <a:rPr lang="en-NZ" sz="2800" dirty="0">
                <a:solidFill>
                  <a:srgbClr val="FF0000"/>
                </a:solidFill>
              </a:rPr>
              <a:t>And there is salvation in no one else; for there is no other name under heaven that has been given among men by which we must be saved.”</a:t>
            </a:r>
            <a:r>
              <a:rPr lang="en-NZ" dirty="0"/>
              <a:t> (NASB95)</a:t>
            </a:r>
            <a:r>
              <a:rPr lang="en-N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1662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4.bp.blogspot.com/-NdoDU0kyiY8/W2Xyl9aA_DI/AAAAAAAAFfI/SYpRA-a2HL4q1Zh_WR0XN4zCpU5qJ_yFQCLcBGAs/s320/Action%2BRequired%2BCRP.jpg">
            <a:extLst>
              <a:ext uri="{FF2B5EF4-FFF2-40B4-BE49-F238E27FC236}">
                <a16:creationId xmlns:a16="http://schemas.microsoft.com/office/drawing/2014/main" id="{712B7B5D-FCB1-449A-99D7-DB7922D483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52" y="0"/>
            <a:ext cx="8035001" cy="286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083812-3A4E-4754-9E5B-E7254FB4045C}"/>
              </a:ext>
            </a:extLst>
          </p:cNvPr>
          <p:cNvSpPr/>
          <p:nvPr/>
        </p:nvSpPr>
        <p:spPr>
          <a:xfrm>
            <a:off x="711947" y="2862469"/>
            <a:ext cx="8035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dirty="0">
                <a:solidFill>
                  <a:srgbClr val="000000"/>
                </a:solidFill>
                <a:latin typeface="Helvetica Neue"/>
              </a:rPr>
              <a:t>Where do I begin?</a:t>
            </a:r>
          </a:p>
          <a:p>
            <a:endParaRPr lang="en-NZ" sz="2400" dirty="0">
              <a:solidFill>
                <a:srgbClr val="000000"/>
              </a:solidFill>
              <a:latin typeface="Helvetica Neue"/>
            </a:endParaRPr>
          </a:p>
          <a:p>
            <a:r>
              <a:rPr lang="en-NZ" sz="2400" dirty="0"/>
              <a:t>John 6:28-29 New American Standard Bible (NASB)</a:t>
            </a:r>
          </a:p>
          <a:p>
            <a:r>
              <a:rPr lang="en-NZ" sz="2400" b="1" baseline="30000" dirty="0"/>
              <a:t>28 </a:t>
            </a:r>
            <a:r>
              <a:rPr lang="en-NZ" sz="2400" dirty="0"/>
              <a:t>Therefore they said to Him, “What shall we do, so that we may work the works of God?” </a:t>
            </a:r>
            <a:r>
              <a:rPr lang="en-NZ" sz="2400" b="1" baseline="30000" dirty="0"/>
              <a:t>29 </a:t>
            </a:r>
            <a:r>
              <a:rPr lang="en-NZ" sz="2400" dirty="0"/>
              <a:t>Jesus answered and said to them, “This is the work of God, that you believe in Him whom He has sent.”</a:t>
            </a:r>
            <a:r>
              <a:rPr lang="en-NZ" dirty="0"/>
              <a:t> (NASB95)</a:t>
            </a:r>
          </a:p>
          <a:p>
            <a:endParaRPr lang="en-NZ" sz="2400" dirty="0">
              <a:solidFill>
                <a:srgbClr val="000000"/>
              </a:solidFill>
              <a:latin typeface="Helvetica Neue"/>
            </a:endParaRPr>
          </a:p>
          <a:p>
            <a:r>
              <a:rPr lang="en-NZ" sz="2400" dirty="0"/>
              <a:t>See first the Kingdom of God and His Righteousness (Mt.6:33)</a:t>
            </a:r>
          </a:p>
        </p:txBody>
      </p:sp>
    </p:spTree>
    <p:extLst>
      <p:ext uri="{BB962C8B-B14F-4D97-AF65-F5344CB8AC3E}">
        <p14:creationId xmlns:p14="http://schemas.microsoft.com/office/powerpoint/2010/main" val="651601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C23DA-2CAC-48EA-8A47-B165E3DC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242" name="Picture 2" descr="https://2.bp.blogspot.com/-eGbxaKZX-qs/WvNQiRNR7oI/AAAAAAAAFFA/cGWE859EzGQnvDZGFOxitRecJ7d-rDulQCLcBGAs/s320/Baptism-2011%2BCMP.jpg">
            <a:extLst>
              <a:ext uri="{FF2B5EF4-FFF2-40B4-BE49-F238E27FC236}">
                <a16:creationId xmlns:a16="http://schemas.microsoft.com/office/drawing/2014/main" id="{F39C25C7-F372-4D9C-A702-04EC423F86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6DF6E3-12F3-4421-A73C-C6E1CCBCA186}"/>
              </a:ext>
            </a:extLst>
          </p:cNvPr>
          <p:cNvSpPr/>
          <p:nvPr/>
        </p:nvSpPr>
        <p:spPr>
          <a:xfrm>
            <a:off x="331303" y="4890197"/>
            <a:ext cx="84416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dirty="0">
                <a:solidFill>
                  <a:srgbClr val="000000"/>
                </a:solidFill>
                <a:latin typeface="Helvetica Neue"/>
              </a:rPr>
              <a:t>Mark 16:16 </a:t>
            </a:r>
          </a:p>
          <a:p>
            <a:r>
              <a:rPr lang="en-NZ" sz="28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16 </a:t>
            </a:r>
            <a:r>
              <a:rPr lang="en-NZ" sz="2800" dirty="0">
                <a:solidFill>
                  <a:srgbClr val="000000"/>
                </a:solidFill>
                <a:latin typeface="Helvetica Neue"/>
              </a:rPr>
              <a:t>He who has believed and has been baptized shall be saved; but he who has disbelieved shall be condemned. </a:t>
            </a:r>
            <a:r>
              <a:rPr lang="en-NZ" dirty="0">
                <a:solidFill>
                  <a:srgbClr val="000000"/>
                </a:solidFill>
                <a:latin typeface="Helvetica Neue"/>
              </a:rPr>
              <a:t>(NASB95)</a:t>
            </a:r>
            <a:endParaRPr lang="en-NZ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47000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77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124" name="Picture 4" descr="Image result for three huts">
            <a:extLst>
              <a:ext uri="{FF2B5EF4-FFF2-40B4-BE49-F238E27FC236}">
                <a16:creationId xmlns:a16="http://schemas.microsoft.com/office/drawing/2014/main" id="{DBB76C14-E569-49C0-A0F4-7BC8A9F665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 r="30330" b="1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6701D-CCD9-4C15-867A-932A7D6B7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9" y="0"/>
            <a:ext cx="4320691" cy="6857999"/>
          </a:xfrm>
        </p:spPr>
        <p:txBody>
          <a:bodyPr anchor="ctr">
            <a:normAutofit/>
          </a:bodyPr>
          <a:lstStyle/>
          <a:p>
            <a:r>
              <a:rPr lang="en-NZ" dirty="0">
                <a:solidFill>
                  <a:srgbClr val="000000"/>
                </a:solidFill>
              </a:rPr>
              <a:t>The one on the right is my home and the one on the left is my church.</a:t>
            </a:r>
          </a:p>
          <a:p>
            <a:r>
              <a:rPr lang="en-NZ" dirty="0">
                <a:solidFill>
                  <a:srgbClr val="000000"/>
                </a:solidFill>
              </a:rPr>
              <a:t>Noticing that he had failed to explain what the one in the middle was, they asked, “…and the one in the middle, what is that?”</a:t>
            </a:r>
          </a:p>
          <a:p>
            <a:r>
              <a:rPr lang="en-NZ" dirty="0">
                <a:solidFill>
                  <a:srgbClr val="000000"/>
                </a:solidFill>
              </a:rPr>
              <a:t>Oh, that…</a:t>
            </a:r>
          </a:p>
        </p:txBody>
      </p:sp>
    </p:spTree>
    <p:extLst>
      <p:ext uri="{BB962C8B-B14F-4D97-AF65-F5344CB8AC3E}">
        <p14:creationId xmlns:p14="http://schemas.microsoft.com/office/powerpoint/2010/main" val="67921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77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124" name="Picture 4" descr="Image result for three huts">
            <a:extLst>
              <a:ext uri="{FF2B5EF4-FFF2-40B4-BE49-F238E27FC236}">
                <a16:creationId xmlns:a16="http://schemas.microsoft.com/office/drawing/2014/main" id="{DBB76C14-E569-49C0-A0F4-7BC8A9F665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 r="30330" b="1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6701D-CCD9-4C15-867A-932A7D6B7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9" y="344557"/>
            <a:ext cx="4320691" cy="62815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NZ" sz="3200" dirty="0">
                <a:solidFill>
                  <a:srgbClr val="000000"/>
                </a:solidFill>
              </a:rPr>
              <a:t>…That’s the church I used to go to.”</a:t>
            </a:r>
          </a:p>
        </p:txBody>
      </p:sp>
    </p:spTree>
    <p:extLst>
      <p:ext uri="{BB962C8B-B14F-4D97-AF65-F5344CB8AC3E}">
        <p14:creationId xmlns:p14="http://schemas.microsoft.com/office/powerpoint/2010/main" val="2254633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55162-553C-49CE-851C-FBA707B27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02365"/>
            <a:ext cx="7886700" cy="5764696"/>
          </a:xfrm>
        </p:spPr>
        <p:txBody>
          <a:bodyPr>
            <a:normAutofit lnSpcReduction="10000"/>
          </a:bodyPr>
          <a:lstStyle/>
          <a:p>
            <a:r>
              <a:rPr lang="en-NZ" dirty="0"/>
              <a:t>Time has seen churches come and go</a:t>
            </a:r>
          </a:p>
          <a:p>
            <a:pPr lvl="1"/>
            <a:r>
              <a:rPr lang="en-NZ" dirty="0"/>
              <a:t>From Catacombs to Cathedrals </a:t>
            </a:r>
          </a:p>
          <a:p>
            <a:pPr lvl="1"/>
            <a:r>
              <a:rPr lang="en-NZ" dirty="0"/>
              <a:t>Or, From Cottages to Church Buildings</a:t>
            </a:r>
          </a:p>
          <a:p>
            <a:endParaRPr lang="en-NZ" dirty="0"/>
          </a:p>
          <a:p>
            <a:r>
              <a:rPr lang="en-NZ" dirty="0"/>
              <a:t>Churches are established with great conviction and destroyed with terrifying resolve</a:t>
            </a:r>
          </a:p>
          <a:p>
            <a:endParaRPr lang="en-NZ" dirty="0"/>
          </a:p>
          <a:p>
            <a:r>
              <a:rPr lang="en-NZ" dirty="0"/>
              <a:t>The Lord’s church is alive and well!</a:t>
            </a:r>
          </a:p>
          <a:p>
            <a:pPr lvl="1"/>
            <a:r>
              <a:rPr lang="en-NZ" dirty="0"/>
              <a:t>The gates of hell will not prevail against it.</a:t>
            </a:r>
          </a:p>
          <a:p>
            <a:pPr lvl="1"/>
            <a:r>
              <a:rPr lang="en-NZ" dirty="0"/>
              <a:t>It cannot be destroyed</a:t>
            </a:r>
          </a:p>
          <a:p>
            <a:pPr lvl="1"/>
            <a:r>
              <a:rPr lang="en-NZ" dirty="0"/>
              <a:t>No one can take you from God’s hand</a:t>
            </a:r>
          </a:p>
          <a:p>
            <a:pPr lvl="1"/>
            <a:r>
              <a:rPr lang="en-NZ" dirty="0"/>
              <a:t>God knows those who are His</a:t>
            </a:r>
          </a:p>
          <a:p>
            <a:pPr lvl="1"/>
            <a:endParaRPr lang="en-NZ" dirty="0"/>
          </a:p>
          <a:p>
            <a:r>
              <a:rPr lang="en-NZ" dirty="0"/>
              <a:t>But…</a:t>
            </a:r>
          </a:p>
        </p:txBody>
      </p:sp>
    </p:spTree>
    <p:extLst>
      <p:ext uri="{BB962C8B-B14F-4D97-AF65-F5344CB8AC3E}">
        <p14:creationId xmlns:p14="http://schemas.microsoft.com/office/powerpoint/2010/main" val="1355843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DD7D2-FF85-49D5-A514-61D3485C1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15617"/>
            <a:ext cx="7886700" cy="2504661"/>
          </a:xfrm>
        </p:spPr>
        <p:txBody>
          <a:bodyPr/>
          <a:lstStyle/>
          <a:p>
            <a:pPr marL="0" indent="0">
              <a:buNone/>
            </a:pPr>
            <a:r>
              <a:rPr lang="en-NZ" b="1" dirty="0"/>
              <a:t>Conflict and Change are inevitable</a:t>
            </a:r>
          </a:p>
          <a:p>
            <a:pPr lvl="1"/>
            <a:r>
              <a:rPr lang="en-NZ" dirty="0"/>
              <a:t>Inside and outside of the church</a:t>
            </a:r>
          </a:p>
          <a:p>
            <a:pPr lvl="1"/>
            <a:r>
              <a:rPr lang="en-NZ" dirty="0"/>
              <a:t>Disagreements come and go</a:t>
            </a:r>
          </a:p>
          <a:p>
            <a:pPr lvl="1"/>
            <a:r>
              <a:rPr lang="en-NZ" dirty="0"/>
              <a:t>How we handle them says a lot about us…</a:t>
            </a:r>
          </a:p>
        </p:txBody>
      </p:sp>
      <p:pic>
        <p:nvPicPr>
          <p:cNvPr id="7172" name="Picture 4" descr="Image result for conflict">
            <a:extLst>
              <a:ext uri="{FF2B5EF4-FFF2-40B4-BE49-F238E27FC236}">
                <a16:creationId xmlns:a16="http://schemas.microsoft.com/office/drawing/2014/main" id="{52AB91D4-DB13-4AFD-A35E-C031CB13D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348" y="2859157"/>
            <a:ext cx="3601278" cy="360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268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AF587-51B4-4E9A-856C-67035F572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27653"/>
            <a:ext cx="7886700" cy="1510748"/>
          </a:xfrm>
        </p:spPr>
        <p:txBody>
          <a:bodyPr>
            <a:normAutofit fontScale="85000" lnSpcReduction="20000"/>
          </a:bodyPr>
          <a:lstStyle/>
          <a:p>
            <a:r>
              <a:rPr lang="en-NZ" dirty="0"/>
              <a:t>Spiritual growth is the daily goal we work towards…</a:t>
            </a:r>
          </a:p>
          <a:p>
            <a:pPr marL="0" indent="0" algn="ctr">
              <a:buNone/>
            </a:pPr>
            <a:endParaRPr lang="en-NZ" dirty="0"/>
          </a:p>
          <a:p>
            <a:pPr marL="0" indent="0" algn="ctr">
              <a:buNone/>
            </a:pPr>
            <a:r>
              <a:rPr lang="en-NZ" dirty="0"/>
              <a:t>Harmony </a:t>
            </a:r>
          </a:p>
          <a:p>
            <a:pPr marL="0" indent="0" algn="ctr">
              <a:buNone/>
            </a:pPr>
            <a:r>
              <a:rPr lang="en-NZ" dirty="0"/>
              <a:t>is the fruit of this labour</a:t>
            </a:r>
          </a:p>
          <a:p>
            <a:endParaRPr lang="en-NZ" dirty="0"/>
          </a:p>
        </p:txBody>
      </p:sp>
      <p:pic>
        <p:nvPicPr>
          <p:cNvPr id="10242" name="Picture 2" descr="Related image">
            <a:extLst>
              <a:ext uri="{FF2B5EF4-FFF2-40B4-BE49-F238E27FC236}">
                <a16:creationId xmlns:a16="http://schemas.microsoft.com/office/drawing/2014/main" id="{4334A430-0779-4EE6-9CAB-AD37BFF45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47" y="2315818"/>
            <a:ext cx="6056243" cy="454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384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99B83-0B52-4A12-B83F-2462773A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22852"/>
            <a:ext cx="7886700" cy="5554111"/>
          </a:xfrm>
        </p:spPr>
        <p:txBody>
          <a:bodyPr/>
          <a:lstStyle/>
          <a:p>
            <a:pPr marL="0" indent="0">
              <a:buNone/>
            </a:pPr>
            <a:r>
              <a:rPr lang="en-NZ" b="1" dirty="0"/>
              <a:t>When brethren won’t get on:</a:t>
            </a:r>
          </a:p>
          <a:p>
            <a:pPr marL="457200" lvl="1" indent="0">
              <a:buNone/>
            </a:pPr>
            <a:r>
              <a:rPr lang="en-NZ" sz="2800" dirty="0"/>
              <a:t>You will sooner or later see conflicts caused by brethren who want their own way</a:t>
            </a:r>
          </a:p>
          <a:p>
            <a:pPr lvl="2"/>
            <a:r>
              <a:rPr lang="en-NZ" sz="2800" dirty="0"/>
              <a:t>Jealousy—Like Cain and Abel (Genesis 4)</a:t>
            </a:r>
          </a:p>
          <a:p>
            <a:pPr lvl="2"/>
            <a:r>
              <a:rPr lang="en-NZ" sz="2800" dirty="0"/>
              <a:t>Envy—Like the religious leaders toward Jesus (Mt.27:18)</a:t>
            </a:r>
          </a:p>
          <a:p>
            <a:pPr lvl="2"/>
            <a:r>
              <a:rPr lang="en-NZ" sz="2800" dirty="0"/>
              <a:t>Power hungry—Like Diotrephes (3 John 9-10)</a:t>
            </a:r>
          </a:p>
          <a:p>
            <a:pPr lvl="2"/>
            <a:r>
              <a:rPr lang="en-NZ" sz="2800" dirty="0"/>
              <a:t>Greed—Like the rich who exploited their workers (James 5:1-6)</a:t>
            </a:r>
          </a:p>
          <a:p>
            <a:pPr lvl="2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27652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1316</Words>
  <Application>Microsoft Office PowerPoint</Application>
  <PresentationFormat>On-screen Show (4:3)</PresentationFormat>
  <Paragraphs>205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Helvetica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 every day is going to be a good day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</cp:lastModifiedBy>
  <cp:revision>34</cp:revision>
  <dcterms:created xsi:type="dcterms:W3CDTF">2019-06-15T07:41:09Z</dcterms:created>
  <dcterms:modified xsi:type="dcterms:W3CDTF">2019-06-15T21:27:50Z</dcterms:modified>
</cp:coreProperties>
</file>