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2" r:id="rId2"/>
    <p:sldId id="343" r:id="rId3"/>
    <p:sldId id="357" r:id="rId4"/>
    <p:sldId id="327" r:id="rId5"/>
    <p:sldId id="362" r:id="rId6"/>
    <p:sldId id="359" r:id="rId7"/>
    <p:sldId id="360" r:id="rId8"/>
    <p:sldId id="361" r:id="rId9"/>
    <p:sldId id="324" r:id="rId10"/>
    <p:sldId id="369" r:id="rId11"/>
    <p:sldId id="363" r:id="rId12"/>
    <p:sldId id="370" r:id="rId13"/>
    <p:sldId id="364" r:id="rId14"/>
    <p:sldId id="371" r:id="rId15"/>
    <p:sldId id="365" r:id="rId16"/>
    <p:sldId id="372" r:id="rId17"/>
    <p:sldId id="374" r:id="rId18"/>
    <p:sldId id="373" r:id="rId19"/>
    <p:sldId id="367" r:id="rId20"/>
    <p:sldId id="375" r:id="rId21"/>
    <p:sldId id="366" r:id="rId22"/>
    <p:sldId id="258" r:id="rId23"/>
    <p:sldId id="345" r:id="rId24"/>
    <p:sldId id="353" r:id="rId25"/>
    <p:sldId id="352" r:id="rId26"/>
    <p:sldId id="377" r:id="rId27"/>
    <p:sldId id="378" r:id="rId28"/>
    <p:sldId id="379" r:id="rId29"/>
    <p:sldId id="380" r:id="rId30"/>
    <p:sldId id="381" r:id="rId31"/>
    <p:sldId id="354" r:id="rId32"/>
    <p:sldId id="356" r:id="rId33"/>
    <p:sldId id="355" r:id="rId34"/>
    <p:sldId id="376" r:id="rId35"/>
    <p:sldId id="344" r:id="rId36"/>
    <p:sldId id="33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30/06/2019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9912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30/06/2019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369013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30/06/2019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94134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D9836-F2AE-496E-9944-7321545562DF}" type="datetimeFigureOut">
              <a:rPr lang="en-NZ" smtClean="0"/>
              <a:t>30/06/2019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91831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D9836-F2AE-496E-9944-7321545562DF}" type="datetimeFigureOut">
              <a:rPr lang="en-NZ" smtClean="0"/>
              <a:t>30/06/2019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30196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D9836-F2AE-496E-9944-7321545562DF}" type="datetimeFigureOut">
              <a:rPr lang="en-NZ" smtClean="0"/>
              <a:t>30/06/2019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52842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3D9836-F2AE-496E-9944-7321545562DF}" type="datetimeFigureOut">
              <a:rPr lang="en-NZ" smtClean="0"/>
              <a:t>30/06/2019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85867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3D9836-F2AE-496E-9944-7321545562DF}" type="datetimeFigureOut">
              <a:rPr lang="en-NZ" smtClean="0"/>
              <a:t>30/06/2019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319267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D9836-F2AE-496E-9944-7321545562DF}" type="datetimeFigureOut">
              <a:rPr lang="en-NZ" smtClean="0"/>
              <a:t>30/06/2019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77704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3D9836-F2AE-496E-9944-7321545562DF}" type="datetimeFigureOut">
              <a:rPr lang="en-NZ" smtClean="0"/>
              <a:t>30/06/2019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297704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3D9836-F2AE-496E-9944-7321545562DF}" type="datetimeFigureOut">
              <a:rPr lang="en-NZ" smtClean="0"/>
              <a:t>30/06/2019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6907E1-CFB4-41EF-9BD9-848A7E48C4A4}" type="slidenum">
              <a:rPr lang="en-NZ" smtClean="0"/>
              <a:t>‹#›</a:t>
            </a:fld>
            <a:endParaRPr lang="en-NZ"/>
          </a:p>
        </p:txBody>
      </p:sp>
    </p:spTree>
    <p:extLst>
      <p:ext uri="{BB962C8B-B14F-4D97-AF65-F5344CB8AC3E}">
        <p14:creationId xmlns:p14="http://schemas.microsoft.com/office/powerpoint/2010/main" val="120627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D9836-F2AE-496E-9944-7321545562DF}" type="datetimeFigureOut">
              <a:rPr lang="en-NZ" smtClean="0"/>
              <a:t>30/06/2019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907E1-CFB4-41EF-9BD9-848A7E48C4A4}" type="slidenum">
              <a:rPr lang="en-NZ" smtClean="0"/>
              <a:t>‹#›</a:t>
            </a:fld>
            <a:endParaRPr lang="en-NZ"/>
          </a:p>
        </p:txBody>
      </p:sp>
    </p:spTree>
    <p:extLst>
      <p:ext uri="{BB962C8B-B14F-4D97-AF65-F5344CB8AC3E}">
        <p14:creationId xmlns:p14="http://schemas.microsoft.com/office/powerpoint/2010/main" val="3639287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15EE2-1144-4236-B033-8509FAF73AFA}"/>
              </a:ext>
            </a:extLst>
          </p:cNvPr>
          <p:cNvSpPr>
            <a:spLocks noGrp="1"/>
          </p:cNvSpPr>
          <p:nvPr>
            <p:ph idx="1"/>
          </p:nvPr>
        </p:nvSpPr>
        <p:spPr/>
        <p:txBody>
          <a:bodyPr>
            <a:normAutofit/>
          </a:bodyPr>
          <a:lstStyle/>
          <a:p>
            <a:pPr marL="0" indent="0">
              <a:buNone/>
            </a:pPr>
            <a:r>
              <a:rPr lang="en-US" sz="5400" dirty="0"/>
              <a:t>What to say to God, too</a:t>
            </a:r>
            <a:endParaRPr lang="en-NZ" sz="5400" dirty="0"/>
          </a:p>
        </p:txBody>
      </p:sp>
    </p:spTree>
    <p:extLst>
      <p:ext uri="{BB962C8B-B14F-4D97-AF65-F5344CB8AC3E}">
        <p14:creationId xmlns:p14="http://schemas.microsoft.com/office/powerpoint/2010/main" val="399243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DC4-1FBA-4C86-A81B-3718C13683B2}"/>
              </a:ext>
            </a:extLst>
          </p:cNvPr>
          <p:cNvSpPr>
            <a:spLocks noGrp="1"/>
          </p:cNvSpPr>
          <p:nvPr>
            <p:ph type="title"/>
          </p:nvPr>
        </p:nvSpPr>
        <p:spPr>
          <a:xfrm>
            <a:off x="5059971" y="1205948"/>
            <a:ext cx="3483937" cy="5049077"/>
          </a:xfrm>
        </p:spPr>
        <p:txBody>
          <a:bodyPr vert="horz" lIns="91440" tIns="45720" rIns="91440" bIns="45720" rtlCol="0" anchor="b">
            <a:noAutofit/>
          </a:bodyPr>
          <a:lstStyle/>
          <a:p>
            <a:r>
              <a:rPr lang="en-NZ" sz="3000" dirty="0"/>
              <a:t>Matthew 7:11</a:t>
            </a:r>
            <a:br>
              <a:rPr lang="en-NZ" sz="3000" dirty="0"/>
            </a:br>
            <a:r>
              <a:rPr lang="en-NZ" sz="3000" b="1" baseline="30000" dirty="0"/>
              <a:t>11 </a:t>
            </a:r>
            <a:r>
              <a:rPr lang="en-NZ" sz="3000" dirty="0"/>
              <a:t>If you then, being evil, know how to give good gifts to your children, how much more will your Father who is in heaven give what is good to those who ask Him! (NASB95)</a:t>
            </a:r>
            <a:endParaRPr lang="en-US" sz="3000" dirty="0"/>
          </a:p>
        </p:txBody>
      </p:sp>
      <p:sp>
        <p:nvSpPr>
          <p:cNvPr id="135" name="Freeform: Shape 13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Image may contain: 1 person, smiling, shoes, child, outdoor and nature">
            <a:extLst>
              <a:ext uri="{FF2B5EF4-FFF2-40B4-BE49-F238E27FC236}">
                <a16:creationId xmlns:a16="http://schemas.microsoft.com/office/drawing/2014/main" id="{7F12C0D7-5F0A-49F1-B5F0-ED812895E3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02"/>
          <a:stretch/>
        </p:blipFill>
        <p:spPr bwMode="auto">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3470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4"/>
            <a:ext cx="3840085" cy="3462228"/>
          </a:xfrm>
        </p:spPr>
        <p:txBody>
          <a:bodyPr vert="horz" lIns="91440" tIns="45720" rIns="91440" bIns="45720" rtlCol="0">
            <a:noAutofit/>
          </a:bodyPr>
          <a:lstStyle/>
          <a:p>
            <a:r>
              <a:rPr lang="en-US" sz="2400" dirty="0"/>
              <a:t>Do you struggle with prayer…? </a:t>
            </a:r>
          </a:p>
        </p:txBody>
      </p:sp>
      <p:pic>
        <p:nvPicPr>
          <p:cNvPr id="3074" name="Picture 2" descr="Image result for pray">
            <a:extLst>
              <a:ext uri="{FF2B5EF4-FFF2-40B4-BE49-F238E27FC236}">
                <a16:creationId xmlns:a16="http://schemas.microsoft.com/office/drawing/2014/main" id="{0F9EE3ED-855E-427E-9CDF-3C1F11C52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38" r="38026"/>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6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4"/>
            <a:ext cx="3840085" cy="3462228"/>
          </a:xfrm>
        </p:spPr>
        <p:txBody>
          <a:bodyPr vert="horz" lIns="91440" tIns="45720" rIns="91440" bIns="45720" rtlCol="0">
            <a:noAutofit/>
          </a:bodyPr>
          <a:lstStyle/>
          <a:p>
            <a:r>
              <a:rPr lang="en-US" sz="2400" dirty="0"/>
              <a:t>Do you struggle with prayer? </a:t>
            </a:r>
          </a:p>
          <a:p>
            <a:pPr marL="0" indent="0" algn="ctr">
              <a:buNone/>
            </a:pPr>
            <a:r>
              <a:rPr lang="en-US" sz="2400" b="1" dirty="0"/>
              <a:t>PRAY!</a:t>
            </a:r>
          </a:p>
        </p:txBody>
      </p:sp>
      <p:pic>
        <p:nvPicPr>
          <p:cNvPr id="3074" name="Picture 2" descr="Image result for pray">
            <a:extLst>
              <a:ext uri="{FF2B5EF4-FFF2-40B4-BE49-F238E27FC236}">
                <a16:creationId xmlns:a16="http://schemas.microsoft.com/office/drawing/2014/main" id="{0F9EE3ED-855E-427E-9CDF-3C1F11C52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38" r="38026"/>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1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4"/>
            <a:ext cx="3840085" cy="3462228"/>
          </a:xfrm>
        </p:spPr>
        <p:txBody>
          <a:bodyPr vert="horz" lIns="91440" tIns="45720" rIns="91440" bIns="45720" rtlCol="0">
            <a:normAutofit/>
          </a:bodyPr>
          <a:lstStyle/>
          <a:p>
            <a:r>
              <a:rPr lang="en-US" sz="2400" dirty="0"/>
              <a:t>Do you have trouble putting your thoughts into words..?</a:t>
            </a:r>
          </a:p>
          <a:p>
            <a:pPr marL="0" indent="0" algn="ctr">
              <a:buNone/>
            </a:pPr>
            <a:endParaRPr lang="en-US" sz="2400" b="1" dirty="0"/>
          </a:p>
        </p:txBody>
      </p:sp>
      <p:pic>
        <p:nvPicPr>
          <p:cNvPr id="8194" name="Picture 2" descr="Image result for pray">
            <a:extLst>
              <a:ext uri="{FF2B5EF4-FFF2-40B4-BE49-F238E27FC236}">
                <a16:creationId xmlns:a16="http://schemas.microsoft.com/office/drawing/2014/main" id="{E87CBBA0-9326-4947-8F26-876C6FF939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59" r="32689"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3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4"/>
            <a:ext cx="3840085" cy="3462228"/>
          </a:xfrm>
        </p:spPr>
        <p:txBody>
          <a:bodyPr vert="horz" lIns="91440" tIns="45720" rIns="91440" bIns="45720" rtlCol="0">
            <a:normAutofit/>
          </a:bodyPr>
          <a:lstStyle/>
          <a:p>
            <a:r>
              <a:rPr lang="en-US" sz="2400" dirty="0"/>
              <a:t>Do you have trouble putting your thoughts into words?</a:t>
            </a:r>
          </a:p>
          <a:p>
            <a:pPr marL="0" indent="0" algn="ctr">
              <a:buNone/>
            </a:pPr>
            <a:r>
              <a:rPr lang="en-US" sz="2400" b="1" dirty="0"/>
              <a:t>PRAY!</a:t>
            </a:r>
          </a:p>
        </p:txBody>
      </p:sp>
      <p:pic>
        <p:nvPicPr>
          <p:cNvPr id="8194" name="Picture 2" descr="Image result for pray">
            <a:extLst>
              <a:ext uri="{FF2B5EF4-FFF2-40B4-BE49-F238E27FC236}">
                <a16:creationId xmlns:a16="http://schemas.microsoft.com/office/drawing/2014/main" id="{E87CBBA0-9326-4947-8F26-876C6FF939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59" r="32689"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3"/>
            <a:ext cx="3840085" cy="4024547"/>
          </a:xfrm>
        </p:spPr>
        <p:txBody>
          <a:bodyPr vert="horz" lIns="91440" tIns="45720" rIns="91440" bIns="45720" rtlCol="0">
            <a:noAutofit/>
          </a:bodyPr>
          <a:lstStyle/>
          <a:p>
            <a:r>
              <a:rPr lang="en-US" sz="2400" dirty="0"/>
              <a:t>Is there unresolved issues…baggage…clutter…?</a:t>
            </a:r>
          </a:p>
        </p:txBody>
      </p:sp>
      <p:pic>
        <p:nvPicPr>
          <p:cNvPr id="11266" name="Picture 2" descr="Image result for pray">
            <a:extLst>
              <a:ext uri="{FF2B5EF4-FFF2-40B4-BE49-F238E27FC236}">
                <a16:creationId xmlns:a16="http://schemas.microsoft.com/office/drawing/2014/main" id="{4E34DF04-6717-4FB1-937F-023FC4423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17" r="7136" b="-2"/>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9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3"/>
            <a:ext cx="3840085" cy="4024547"/>
          </a:xfrm>
        </p:spPr>
        <p:txBody>
          <a:bodyPr vert="horz" lIns="91440" tIns="45720" rIns="91440" bIns="45720" rtlCol="0">
            <a:noAutofit/>
          </a:bodyPr>
          <a:lstStyle/>
          <a:p>
            <a:r>
              <a:rPr lang="en-US" sz="2400" dirty="0"/>
              <a:t>Is there unresolved issues…baggage…clutter…?</a:t>
            </a:r>
          </a:p>
          <a:p>
            <a:pPr lvl="1"/>
            <a:r>
              <a:rPr lang="en-US" sz="1800" dirty="0"/>
              <a:t>Resentment</a:t>
            </a:r>
          </a:p>
          <a:p>
            <a:pPr lvl="1"/>
            <a:r>
              <a:rPr lang="en-US" sz="1800" dirty="0"/>
              <a:t>Pride</a:t>
            </a:r>
          </a:p>
          <a:p>
            <a:pPr lvl="1"/>
            <a:r>
              <a:rPr lang="en-US" sz="1800" dirty="0"/>
              <a:t>Fear</a:t>
            </a:r>
          </a:p>
          <a:p>
            <a:pPr lvl="1"/>
            <a:r>
              <a:rPr lang="en-US" sz="1800" dirty="0"/>
              <a:t>Envy</a:t>
            </a:r>
          </a:p>
          <a:p>
            <a:pPr lvl="1"/>
            <a:r>
              <a:rPr lang="en-US" sz="1800" dirty="0"/>
              <a:t>Laziness</a:t>
            </a:r>
          </a:p>
          <a:p>
            <a:pPr lvl="1"/>
            <a:r>
              <a:rPr lang="en-US" sz="1800" dirty="0"/>
              <a:t>Unforgiveness </a:t>
            </a:r>
          </a:p>
        </p:txBody>
      </p:sp>
      <p:pic>
        <p:nvPicPr>
          <p:cNvPr id="11266" name="Picture 2" descr="Image result for pray">
            <a:extLst>
              <a:ext uri="{FF2B5EF4-FFF2-40B4-BE49-F238E27FC236}">
                <a16:creationId xmlns:a16="http://schemas.microsoft.com/office/drawing/2014/main" id="{4E34DF04-6717-4FB1-937F-023FC4423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17" r="7136" b="-2"/>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8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3"/>
            <a:ext cx="3840085" cy="4024547"/>
          </a:xfrm>
        </p:spPr>
        <p:txBody>
          <a:bodyPr vert="horz" lIns="91440" tIns="45720" rIns="91440" bIns="45720" rtlCol="0">
            <a:noAutofit/>
          </a:bodyPr>
          <a:lstStyle/>
          <a:p>
            <a:r>
              <a:rPr lang="en-US" sz="2400" dirty="0"/>
              <a:t>Is there unresolved issues…baggage…clutter…?</a:t>
            </a:r>
          </a:p>
          <a:p>
            <a:pPr lvl="1"/>
            <a:r>
              <a:rPr lang="en-US" sz="1800" dirty="0"/>
              <a:t>Resentment</a:t>
            </a:r>
          </a:p>
          <a:p>
            <a:pPr lvl="1"/>
            <a:r>
              <a:rPr lang="en-US" sz="1800" dirty="0"/>
              <a:t>Pride</a:t>
            </a:r>
          </a:p>
          <a:p>
            <a:pPr lvl="1"/>
            <a:r>
              <a:rPr lang="en-US" sz="1800" dirty="0"/>
              <a:t>Fear</a:t>
            </a:r>
          </a:p>
          <a:p>
            <a:pPr lvl="1"/>
            <a:r>
              <a:rPr lang="en-US" sz="1800" dirty="0"/>
              <a:t>Envy</a:t>
            </a:r>
          </a:p>
          <a:p>
            <a:pPr lvl="1"/>
            <a:r>
              <a:rPr lang="en-US" sz="1800" dirty="0"/>
              <a:t>Laziness</a:t>
            </a:r>
          </a:p>
          <a:p>
            <a:pPr lvl="1"/>
            <a:r>
              <a:rPr lang="en-US" sz="1800" dirty="0"/>
              <a:t>Unforgiveness </a:t>
            </a:r>
          </a:p>
          <a:p>
            <a:pPr marL="0" indent="0" algn="ctr">
              <a:buNone/>
            </a:pPr>
            <a:r>
              <a:rPr lang="en-US" sz="2400" b="1" dirty="0"/>
              <a:t>PRAY!</a:t>
            </a:r>
          </a:p>
          <a:p>
            <a:pPr marL="0"/>
            <a:endParaRPr lang="en-US" sz="2400" b="1" dirty="0"/>
          </a:p>
        </p:txBody>
      </p:sp>
      <p:pic>
        <p:nvPicPr>
          <p:cNvPr id="11266" name="Picture 2" descr="Image result for pray">
            <a:extLst>
              <a:ext uri="{FF2B5EF4-FFF2-40B4-BE49-F238E27FC236}">
                <a16:creationId xmlns:a16="http://schemas.microsoft.com/office/drawing/2014/main" id="{4E34DF04-6717-4FB1-937F-023FC4423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17" r="7136" b="-2"/>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1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a:latin typeface="+mj-lt"/>
                <a:ea typeface="+mj-ea"/>
                <a:cs typeface="+mj-cs"/>
              </a:rPr>
              <a:t>Prayer is best talked about in prayer</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3"/>
            <a:ext cx="3840085" cy="4024547"/>
          </a:xfrm>
        </p:spPr>
        <p:txBody>
          <a:bodyPr vert="horz" lIns="91440" tIns="45720" rIns="91440" bIns="45720" rtlCol="0">
            <a:noAutofit/>
          </a:bodyPr>
          <a:lstStyle/>
          <a:p>
            <a:r>
              <a:rPr lang="en-US" sz="2400" dirty="0"/>
              <a:t>Is there unresolved issues…baggage…clutter…?</a:t>
            </a:r>
          </a:p>
          <a:p>
            <a:pPr lvl="1"/>
            <a:r>
              <a:rPr lang="en-US" sz="1800" dirty="0"/>
              <a:t>Resentment</a:t>
            </a:r>
          </a:p>
          <a:p>
            <a:pPr lvl="1"/>
            <a:r>
              <a:rPr lang="en-US" sz="1800" dirty="0"/>
              <a:t>Pride</a:t>
            </a:r>
          </a:p>
          <a:p>
            <a:pPr lvl="1"/>
            <a:r>
              <a:rPr lang="en-US" sz="1800" dirty="0"/>
              <a:t>Fear</a:t>
            </a:r>
          </a:p>
          <a:p>
            <a:pPr lvl="1"/>
            <a:r>
              <a:rPr lang="en-US" sz="1800" dirty="0"/>
              <a:t>Envy</a:t>
            </a:r>
          </a:p>
          <a:p>
            <a:pPr lvl="1"/>
            <a:r>
              <a:rPr lang="en-US" sz="1800" dirty="0"/>
              <a:t>Laziness</a:t>
            </a:r>
          </a:p>
          <a:p>
            <a:pPr lvl="1"/>
            <a:r>
              <a:rPr lang="en-US" sz="1800" dirty="0"/>
              <a:t>Unforgiveness </a:t>
            </a:r>
          </a:p>
          <a:p>
            <a:pPr marL="0" indent="0" algn="ctr">
              <a:buNone/>
            </a:pPr>
            <a:r>
              <a:rPr lang="en-US" sz="2400" b="1" dirty="0"/>
              <a:t>PRAY!</a:t>
            </a:r>
          </a:p>
          <a:p>
            <a:pPr marL="0"/>
            <a:endParaRPr lang="en-US" sz="2400" b="1" dirty="0"/>
          </a:p>
          <a:p>
            <a:pPr marL="0" indent="0" algn="r">
              <a:buNone/>
            </a:pPr>
            <a:r>
              <a:rPr lang="en-US" sz="2400" b="1" dirty="0"/>
              <a:t>THEN…</a:t>
            </a:r>
          </a:p>
        </p:txBody>
      </p:sp>
      <p:pic>
        <p:nvPicPr>
          <p:cNvPr id="11266" name="Picture 2" descr="Image result for pray">
            <a:extLst>
              <a:ext uri="{FF2B5EF4-FFF2-40B4-BE49-F238E27FC236}">
                <a16:creationId xmlns:a16="http://schemas.microsoft.com/office/drawing/2014/main" id="{4E34DF04-6717-4FB1-937F-023FC4423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17" r="7136" b="-2"/>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9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https://scontent.fakl1-1.fna.fbcdn.net/v/t45.1600-4/cp0/q75/spS444/c0.11.526.275a/p526x296/47702239_6106816645099_4830789308266840064_n.jpg?_nc_cat=108&amp;_nc_eui2=AeEpoD5EOaOaIKejbnPNI7Dy_0u5xzPDxx_Bycxx83p3ck3i2tAQm-vts2adaIz0WKTlP502gCIfCVkygcohhZxom-x-KSzuB07gnmkdfxZh3g&amp;_nc_oc=AQkwy7p_Mwgv4hSHniy_4k6TZbe9ltIYB3dw-wDyJYUVq0zwGLR-76Xuw4XKWUL7PeU&amp;_nc_ht=scontent.fakl1-1.fna&amp;oh=8e409118efd2e7489bb063858100d984&amp;oe=5DC6D977">
            <a:extLst>
              <a:ext uri="{FF2B5EF4-FFF2-40B4-BE49-F238E27FC236}">
                <a16:creationId xmlns:a16="http://schemas.microsoft.com/office/drawing/2014/main" id="{579CB724-7F57-45F4-9712-63386E6533F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6956" r="30647" b="1"/>
          <a:stretch/>
        </p:blipFill>
        <p:spPr bwMode="auto">
          <a:xfrm>
            <a:off x="4568765" y="1368934"/>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603747" y="2272143"/>
            <a:ext cx="3602728" cy="4220732"/>
          </a:xfrm>
        </p:spPr>
        <p:txBody>
          <a:bodyPr vert="horz" lIns="91440" tIns="45720" rIns="91440" bIns="45720" rtlCol="0" anchor="ctr">
            <a:noAutofit/>
          </a:bodyPr>
          <a:lstStyle/>
          <a:p>
            <a:pPr marL="0" algn="ctr"/>
            <a:r>
              <a:rPr lang="en-US" sz="3600" b="1" dirty="0">
                <a:solidFill>
                  <a:srgbClr val="000000"/>
                </a:solidFill>
              </a:rPr>
              <a:t>…GO!</a:t>
            </a:r>
          </a:p>
          <a:p>
            <a:pPr marL="0" indent="0" algn="ctr">
              <a:buNone/>
            </a:pPr>
            <a:r>
              <a:rPr lang="en-US" sz="2400" dirty="0">
                <a:solidFill>
                  <a:srgbClr val="000000"/>
                </a:solidFill>
              </a:rPr>
              <a:t>Resolve these issues</a:t>
            </a:r>
          </a:p>
          <a:p>
            <a:pPr marL="0" indent="0" algn="ctr">
              <a:buNone/>
            </a:pPr>
            <a:r>
              <a:rPr lang="en-US" sz="2400" dirty="0">
                <a:solidFill>
                  <a:srgbClr val="000000"/>
                </a:solidFill>
              </a:rPr>
              <a:t>Drop the baggage</a:t>
            </a:r>
          </a:p>
          <a:p>
            <a:pPr marL="0" indent="0" algn="ctr">
              <a:buNone/>
            </a:pPr>
            <a:r>
              <a:rPr lang="en-US" sz="2400" dirty="0">
                <a:solidFill>
                  <a:srgbClr val="000000"/>
                </a:solidFill>
              </a:rPr>
              <a:t>Clear away the clutter</a:t>
            </a:r>
          </a:p>
          <a:p>
            <a:pPr marL="0" algn="ctr"/>
            <a:r>
              <a:rPr lang="en-US" sz="2400" b="1" dirty="0">
                <a:solidFill>
                  <a:srgbClr val="000000"/>
                </a:solidFill>
              </a:rPr>
              <a:t>Easy?</a:t>
            </a:r>
          </a:p>
          <a:p>
            <a:pPr marL="0" indent="0" algn="ctr">
              <a:buNone/>
            </a:pPr>
            <a:r>
              <a:rPr lang="en-US" sz="2400" dirty="0">
                <a:solidFill>
                  <a:srgbClr val="000000"/>
                </a:solidFill>
              </a:rPr>
              <a:t>Probably not.</a:t>
            </a:r>
          </a:p>
          <a:p>
            <a:pPr marL="0" algn="ctr"/>
            <a:r>
              <a:rPr lang="en-US" sz="2400" b="1" dirty="0">
                <a:solidFill>
                  <a:srgbClr val="000000"/>
                </a:solidFill>
              </a:rPr>
              <a:t>Worth it?</a:t>
            </a:r>
          </a:p>
          <a:p>
            <a:pPr marL="0" indent="0" algn="ctr">
              <a:buNone/>
            </a:pPr>
            <a:r>
              <a:rPr lang="en-US" sz="2400" dirty="0">
                <a:solidFill>
                  <a:srgbClr val="000000"/>
                </a:solidFill>
              </a:rPr>
              <a:t>Liberating—to say the least!</a:t>
            </a:r>
          </a:p>
        </p:txBody>
      </p:sp>
      <p:sp>
        <p:nvSpPr>
          <p:cNvPr id="11" name="Content Placeholder 2">
            <a:extLst>
              <a:ext uri="{FF2B5EF4-FFF2-40B4-BE49-F238E27FC236}">
                <a16:creationId xmlns:a16="http://schemas.microsoft.com/office/drawing/2014/main" id="{9AA0B75C-67B3-4AB0-9AE7-C3BF8F3CC1FF}"/>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dirty="0">
                <a:latin typeface="+mj-lt"/>
                <a:ea typeface="+mj-ea"/>
                <a:cs typeface="+mj-cs"/>
              </a:rPr>
              <a:t>Prayer is best talked about in prayer</a:t>
            </a:r>
          </a:p>
        </p:txBody>
      </p:sp>
    </p:spTree>
    <p:extLst>
      <p:ext uri="{BB962C8B-B14F-4D97-AF65-F5344CB8AC3E}">
        <p14:creationId xmlns:p14="http://schemas.microsoft.com/office/powerpoint/2010/main" val="411405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dinner grandma">
            <a:extLst>
              <a:ext uri="{FF2B5EF4-FFF2-40B4-BE49-F238E27FC236}">
                <a16:creationId xmlns:a16="http://schemas.microsoft.com/office/drawing/2014/main" id="{8DCF00D1-10BC-46B9-A044-8C4F1B5FA11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7198" r="34136" b="2"/>
          <a:stretch/>
        </p:blipFill>
        <p:spPr bwMode="auto">
          <a:xfrm>
            <a:off x="4348386" y="10"/>
            <a:ext cx="4795614" cy="51434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3" name="Content Placeholder 2">
            <a:extLst>
              <a:ext uri="{FF2B5EF4-FFF2-40B4-BE49-F238E27FC236}">
                <a16:creationId xmlns:a16="http://schemas.microsoft.com/office/drawing/2014/main" id="{CE59D88C-B0A1-4E28-846C-9B9C9B81104C}"/>
              </a:ext>
            </a:extLst>
          </p:cNvPr>
          <p:cNvSpPr>
            <a:spLocks noGrp="1"/>
          </p:cNvSpPr>
          <p:nvPr>
            <p:ph idx="1"/>
          </p:nvPr>
        </p:nvSpPr>
        <p:spPr>
          <a:xfrm>
            <a:off x="185530" y="711614"/>
            <a:ext cx="4386470" cy="5434772"/>
          </a:xfrm>
        </p:spPr>
        <p:txBody>
          <a:bodyPr anchor="ctr">
            <a:noAutofit/>
          </a:bodyPr>
          <a:lstStyle/>
          <a:p>
            <a:r>
              <a:rPr lang="en-NZ" sz="2400" dirty="0">
                <a:solidFill>
                  <a:srgbClr val="000000"/>
                </a:solidFill>
              </a:rPr>
              <a:t>There’s a story about a young boy’s family who went to his grandmother’s house for dinner. </a:t>
            </a:r>
          </a:p>
          <a:p>
            <a:r>
              <a:rPr lang="en-NZ" sz="2400" dirty="0">
                <a:solidFill>
                  <a:srgbClr val="000000"/>
                </a:solidFill>
              </a:rPr>
              <a:t>Once the food was placed on the table, the boy quickly filled his plate and began to eat. </a:t>
            </a:r>
          </a:p>
          <a:p>
            <a:r>
              <a:rPr lang="en-NZ" sz="2400" dirty="0">
                <a:solidFill>
                  <a:srgbClr val="000000"/>
                </a:solidFill>
              </a:rPr>
              <a:t>His mother said, “We haven’t asked God to bless the food yet. You know that at home we always say a prayer before we eat.” </a:t>
            </a:r>
          </a:p>
          <a:p>
            <a:r>
              <a:rPr lang="en-NZ" sz="2400" dirty="0">
                <a:solidFill>
                  <a:srgbClr val="000000"/>
                </a:solidFill>
              </a:rPr>
              <a:t>The boy replied, “But we don’t have to say a prayer here. This is grandma’s house…</a:t>
            </a:r>
          </a:p>
        </p:txBody>
      </p:sp>
    </p:spTree>
    <p:extLst>
      <p:ext uri="{BB962C8B-B14F-4D97-AF65-F5344CB8AC3E}">
        <p14:creationId xmlns:p14="http://schemas.microsoft.com/office/powerpoint/2010/main" val="373022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dirty="0">
                <a:latin typeface="+mj-lt"/>
                <a:ea typeface="+mj-ea"/>
                <a:cs typeface="+mj-cs"/>
              </a:rPr>
              <a:t>Prayer is best talked about in prayer</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638261" y="258421"/>
            <a:ext cx="4186527" cy="3067876"/>
          </a:xfrm>
        </p:spPr>
        <p:txBody>
          <a:bodyPr vert="horz" lIns="91440" tIns="45720" rIns="91440" bIns="45720" rtlCol="0">
            <a:noAutofit/>
          </a:bodyPr>
          <a:lstStyle/>
          <a:p>
            <a:r>
              <a:rPr lang="en-US" sz="2400" dirty="0"/>
              <a:t>As you go ‘PRAY’ that God will change you heart and actions</a:t>
            </a:r>
          </a:p>
          <a:p>
            <a:pPr lvl="1"/>
            <a:r>
              <a:rPr lang="en-US" sz="2000" dirty="0"/>
              <a:t>Resentment to friendship</a:t>
            </a:r>
          </a:p>
          <a:p>
            <a:pPr lvl="1"/>
            <a:r>
              <a:rPr lang="en-US" sz="2000" dirty="0"/>
              <a:t>Pride to humility</a:t>
            </a:r>
          </a:p>
          <a:p>
            <a:pPr lvl="1"/>
            <a:r>
              <a:rPr lang="en-US" sz="2000" dirty="0"/>
              <a:t>Fear to courage</a:t>
            </a:r>
          </a:p>
          <a:p>
            <a:pPr lvl="1"/>
            <a:r>
              <a:rPr lang="en-US" sz="2000" dirty="0"/>
              <a:t>Envy to appreciation</a:t>
            </a:r>
          </a:p>
          <a:p>
            <a:pPr lvl="1"/>
            <a:r>
              <a:rPr lang="en-US" sz="2000" dirty="0"/>
              <a:t>Laziness to meaningful work</a:t>
            </a:r>
          </a:p>
          <a:p>
            <a:pPr lvl="1"/>
            <a:r>
              <a:rPr lang="en-US" sz="2000" dirty="0"/>
              <a:t>Unforgiveness to brotherly love</a:t>
            </a:r>
          </a:p>
        </p:txBody>
      </p:sp>
      <p:pic>
        <p:nvPicPr>
          <p:cNvPr id="7" name="Picture 2" descr="https://ci3.googleusercontent.com/proxy/3DLc6ap2tiqOKUpFpC6CHRFBfAaZ52XfYYmkrfgCN7nYy7_jkegBjl3sDTP1gNY0DzeSRXHNG38ktsIDejUSk0xyXxqZIG8yY9AAB61SnQOnFO0iTka_1QV2jx476fdqNZ82JrnVLWndXA=s0-d-e1-ft#https://media.thegospelcoalition.org/wp-content/uploads/2019/06/12190902/teen-needs.jpg">
            <a:extLst>
              <a:ext uri="{FF2B5EF4-FFF2-40B4-BE49-F238E27FC236}">
                <a16:creationId xmlns:a16="http://schemas.microsoft.com/office/drawing/2014/main" id="{0A40B4B0-AFA3-47F8-8C32-CA4635100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5" y="3102329"/>
            <a:ext cx="8188684" cy="349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5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b="1" dirty="0">
                <a:latin typeface="+mj-lt"/>
                <a:ea typeface="+mj-ea"/>
                <a:cs typeface="+mj-cs"/>
              </a:rPr>
              <a:t>Prayer is best… </a:t>
            </a:r>
          </a:p>
          <a:p>
            <a:pPr>
              <a:spcBef>
                <a:spcPct val="0"/>
              </a:spcBef>
              <a:spcAft>
                <a:spcPts val="600"/>
              </a:spcAft>
              <a:buNone/>
            </a:pPr>
            <a:r>
              <a:rPr lang="en-US" sz="3700" b="1" dirty="0">
                <a:latin typeface="+mj-lt"/>
                <a:ea typeface="+mj-ea"/>
                <a:cs typeface="+mj-cs"/>
              </a:rPr>
              <a:t>Just done !</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C157F52-8FF9-4BDB-84CA-78C1AB19501C}"/>
              </a:ext>
            </a:extLst>
          </p:cNvPr>
          <p:cNvSpPr>
            <a:spLocks noGrp="1"/>
          </p:cNvSpPr>
          <p:nvPr>
            <p:ph idx="1"/>
          </p:nvPr>
        </p:nvSpPr>
        <p:spPr>
          <a:xfrm>
            <a:off x="491490" y="2575034"/>
            <a:ext cx="3840085" cy="3462228"/>
          </a:xfrm>
        </p:spPr>
        <p:txBody>
          <a:bodyPr vert="horz" lIns="91440" tIns="45720" rIns="91440" bIns="45720" rtlCol="0">
            <a:normAutofit/>
          </a:bodyPr>
          <a:lstStyle/>
          <a:p>
            <a:r>
              <a:rPr lang="en-US" sz="4000" dirty="0"/>
              <a:t>Like oxygen to the lungs, is prayer to the soul—You’re not going to stay alive without it!</a:t>
            </a:r>
          </a:p>
        </p:txBody>
      </p:sp>
      <p:pic>
        <p:nvPicPr>
          <p:cNvPr id="5" name="Picture 2" descr="https://scontent.fakl1-1.fna.fbcdn.net/v/t45.1600-4/cp0/q75/spS444/c0.26.1366.716a/s526x296/48597782_6107328835699_2111836368630972416_n.jpg?_nc_cat=111&amp;_nc_eui2=AeGghh_JZ5VqdYbJopLUWlbZnyVISYpcgkCRyl7cvIdrVFlI07Up-r06-MNy_aRv_K4YVXQRJk5n76LBpkCEPrI9kl8trQP00O6kzSREzySiqA&amp;_nc_oc=AQkN-fPGnCJc_2l9d8XBmHLDyhhftKA1a2577IDpT3VqBFPzqCu4UkKtkAt9mAaZtYY&amp;_nc_ht=scontent.fakl1-1.fna&amp;oh=9739c79c1dba65e7a4e59f0c461b1032&amp;oe=5DB4D489">
            <a:extLst>
              <a:ext uri="{FF2B5EF4-FFF2-40B4-BE49-F238E27FC236}">
                <a16:creationId xmlns:a16="http://schemas.microsoft.com/office/drawing/2014/main" id="{F1DF0506-E68E-4C46-B2D5-38EC1875E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95" r="22491"/>
          <a:stretch/>
        </p:blipFill>
        <p:spPr bwMode="auto">
          <a:xfrm>
            <a:off x="4562341" y="1285473"/>
            <a:ext cx="4227265" cy="430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7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7134" t="36924"/>
          <a:stretch/>
        </p:blipFill>
        <p:spPr>
          <a:xfrm>
            <a:off x="5751445" y="830271"/>
            <a:ext cx="3286538" cy="4827467"/>
          </a:xfrm>
        </p:spPr>
      </p:pic>
      <p:sp>
        <p:nvSpPr>
          <p:cNvPr id="4" name="Rectangle 3">
            <a:extLst>
              <a:ext uri="{FF2B5EF4-FFF2-40B4-BE49-F238E27FC236}">
                <a16:creationId xmlns:a16="http://schemas.microsoft.com/office/drawing/2014/main" id="{F446D3F8-F8B5-40EF-809B-A654FE759099}"/>
              </a:ext>
            </a:extLst>
          </p:cNvPr>
          <p:cNvSpPr/>
          <p:nvPr/>
        </p:nvSpPr>
        <p:spPr>
          <a:xfrm>
            <a:off x="522633" y="1903331"/>
            <a:ext cx="5228812" cy="4893647"/>
          </a:xfrm>
          <a:prstGeom prst="rect">
            <a:avLst/>
          </a:prstGeom>
        </p:spPr>
        <p:txBody>
          <a:bodyPr wrap="square">
            <a:spAutoFit/>
          </a:bodyPr>
          <a:lstStyle/>
          <a:p>
            <a:r>
              <a:rPr lang="en-NZ" sz="2400" dirty="0">
                <a:solidFill>
                  <a:srgbClr val="000000"/>
                </a:solidFill>
                <a:latin typeface="Helvetica Neue"/>
              </a:rPr>
              <a:t>Ephesians 6:18-20</a:t>
            </a:r>
          </a:p>
          <a:p>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sz="2400" b="1" baseline="30000" dirty="0">
                <a:solidFill>
                  <a:srgbClr val="000000"/>
                </a:solidFill>
                <a:latin typeface="Arial" panose="020B0604020202020204" pitchFamily="34" charset="0"/>
              </a:rPr>
              <a:t>19</a:t>
            </a:r>
            <a:r>
              <a:rPr lang="en-NZ" sz="2400" dirty="0">
                <a:solidFill>
                  <a:srgbClr val="000000"/>
                </a:solidFill>
                <a:latin typeface="Helvetica Neue"/>
              </a:rPr>
              <a:t>and </a:t>
            </a:r>
            <a:r>
              <a:rPr lang="en-NZ" sz="2400" i="1" dirty="0">
                <a:solidFill>
                  <a:srgbClr val="000000"/>
                </a:solidFill>
                <a:latin typeface="Helvetica Neue"/>
              </a:rPr>
              <a:t>pray</a:t>
            </a:r>
            <a:r>
              <a:rPr lang="en-NZ" sz="2400" dirty="0">
                <a:solidFill>
                  <a:srgbClr val="000000"/>
                </a:solidFill>
                <a:latin typeface="Helvetica Neue"/>
              </a:rPr>
              <a:t> on my behalf, that utterance may be given to me in the opening of my mouth, to make known with boldness the mystery of the gospel, </a:t>
            </a:r>
            <a:r>
              <a:rPr lang="en-NZ" sz="2400" b="1" baseline="30000" dirty="0">
                <a:solidFill>
                  <a:srgbClr val="000000"/>
                </a:solidFill>
                <a:latin typeface="Arial" panose="020B0604020202020204" pitchFamily="34" charset="0"/>
              </a:rPr>
              <a:t>20</a:t>
            </a:r>
            <a:r>
              <a:rPr lang="en-NZ" sz="2400" dirty="0">
                <a:solidFill>
                  <a:srgbClr val="000000"/>
                </a:solidFill>
                <a:latin typeface="Helvetica Neue"/>
              </a:rPr>
              <a:t>for which I am an ambassador in chains; that in </a:t>
            </a:r>
            <a:r>
              <a:rPr lang="en-NZ" sz="2400" i="1" dirty="0">
                <a:solidFill>
                  <a:srgbClr val="000000"/>
                </a:solidFill>
                <a:latin typeface="Helvetica Neue"/>
              </a:rPr>
              <a:t>proclaiming</a:t>
            </a:r>
            <a:r>
              <a:rPr lang="en-NZ" sz="2400" dirty="0">
                <a:solidFill>
                  <a:srgbClr val="000000"/>
                </a:solidFill>
                <a:latin typeface="Helvetica Neue"/>
              </a:rPr>
              <a:t> it I may speak boldly, as I ought to speak.</a:t>
            </a:r>
            <a:r>
              <a:rPr lang="en-NZ" dirty="0">
                <a:solidFill>
                  <a:srgbClr val="000000"/>
                </a:solidFill>
                <a:latin typeface="Helvetica Neue"/>
              </a:rPr>
              <a:t> (NASB95)</a:t>
            </a:r>
            <a:endParaRPr lang="en-NZ" b="0" i="0" dirty="0">
              <a:solidFill>
                <a:srgbClr val="000000"/>
              </a:solidFill>
              <a:effectLst/>
              <a:latin typeface="Helvetica Neue"/>
            </a:endParaRPr>
          </a:p>
        </p:txBody>
      </p:sp>
      <p:sp>
        <p:nvSpPr>
          <p:cNvPr id="6" name="Content Placeholder 2">
            <a:extLst>
              <a:ext uri="{FF2B5EF4-FFF2-40B4-BE49-F238E27FC236}">
                <a16:creationId xmlns:a16="http://schemas.microsoft.com/office/drawing/2014/main" id="{A6DAC7E9-388F-44B5-A078-4EE2E5CD8B49}"/>
              </a:ext>
            </a:extLst>
          </p:cNvPr>
          <p:cNvSpPr txBox="1">
            <a:spLocks/>
          </p:cNvSpPr>
          <p:nvPr/>
        </p:nvSpPr>
        <p:spPr>
          <a:xfrm>
            <a:off x="491490" y="365125"/>
            <a:ext cx="3840085" cy="16927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700" b="1" dirty="0">
                <a:latin typeface="+mj-lt"/>
                <a:ea typeface="+mj-ea"/>
                <a:cs typeface="+mj-cs"/>
              </a:rPr>
              <a:t>Prayer is best… </a:t>
            </a:r>
          </a:p>
          <a:p>
            <a:pPr>
              <a:spcBef>
                <a:spcPct val="0"/>
              </a:spcBef>
              <a:spcAft>
                <a:spcPts val="600"/>
              </a:spcAft>
              <a:buNone/>
            </a:pPr>
            <a:r>
              <a:rPr lang="en-US" sz="3700" b="1" dirty="0">
                <a:latin typeface="+mj-lt"/>
                <a:ea typeface="+mj-ea"/>
                <a:cs typeface="+mj-cs"/>
              </a:rPr>
              <a:t>Just done!</a:t>
            </a:r>
          </a:p>
        </p:txBody>
      </p:sp>
    </p:spTree>
    <p:extLst>
      <p:ext uri="{BB962C8B-B14F-4D97-AF65-F5344CB8AC3E}">
        <p14:creationId xmlns:p14="http://schemas.microsoft.com/office/powerpoint/2010/main" val="3356236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8243683" cy="830997"/>
          </a:xfrm>
          <a:prstGeom prst="rect">
            <a:avLst/>
          </a:prstGeom>
        </p:spPr>
        <p:txBody>
          <a:bodyPr wrap="square">
            <a:spAutoFit/>
          </a:bodyPr>
          <a:lstStyle/>
          <a:p>
            <a:r>
              <a:rPr lang="en-NZ" sz="2400" dirty="0"/>
              <a:t>Jude gives us an excellent contrast between those living life in the Spirit and those living outside of the Spirit…</a:t>
            </a:r>
            <a:endParaRPr lang="en-NZ" sz="2400" i="0" dirty="0">
              <a:solidFill>
                <a:srgbClr val="000000"/>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pic>
        <p:nvPicPr>
          <p:cNvPr id="6" name="Picture 2" descr="https://scontent.fakl1-2.fna.fbcdn.net/v/t45.1600-4/cp0/q75/spS444/c0.38.524.275a/p235x350/46131240_6105075106899_3749618539464491008_n.jpg?_nc_cat=101&amp;_nc_eui2=AeEmS_36d5pLHNiZAl6JYXXyww0PjRkkJGJsXsMXNIIzYX0n7Xb192lgbF7Rxn-6Ur87qZL03q8ArZk88m2XTlwigybM8FpoSY0vpUiAtHIc2A&amp;_nc_oc=AQk1T7dbcDdlNoTxKB5ygQ0SKAUTAmWCw-MWchzJosqYLDsP-eU8sDcZXRw8COEqhGM&amp;_nc_ht=scontent.fakl1-2.fna&amp;oh=4be8dfe10416ca7ee6c9d08f5fa0d58f&amp;oe=5DC245F6">
            <a:extLst>
              <a:ext uri="{FF2B5EF4-FFF2-40B4-BE49-F238E27FC236}">
                <a16:creationId xmlns:a16="http://schemas.microsoft.com/office/drawing/2014/main" id="{94399F99-A7E9-47A4-AF9F-47F98A007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181" y="4107139"/>
            <a:ext cx="49911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01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8243683" cy="3416320"/>
          </a:xfrm>
          <a:prstGeom prst="rect">
            <a:avLst/>
          </a:prstGeom>
        </p:spPr>
        <p:txBody>
          <a:bodyPr wrap="square">
            <a:spAutoFit/>
          </a:bodyPr>
          <a:lstStyle/>
          <a:p>
            <a:r>
              <a:rPr lang="en-NZ" sz="2400" dirty="0"/>
              <a:t>Jude 17-21—</a:t>
            </a:r>
            <a:r>
              <a:rPr lang="en-NZ" sz="2400" b="1" baseline="30000" dirty="0"/>
              <a:t>17 </a:t>
            </a:r>
            <a:r>
              <a:rPr lang="en-NZ" sz="2400" dirty="0"/>
              <a:t>But you, beloved, ought to remember the words that were spoken beforehand by the apostles of our Lord Jesus Christ, </a:t>
            </a:r>
            <a:r>
              <a:rPr lang="en-NZ" sz="2400" b="1" baseline="30000" dirty="0"/>
              <a:t>18</a:t>
            </a:r>
            <a:r>
              <a:rPr lang="en-NZ" sz="2400" dirty="0"/>
              <a:t>that they were saying to you, “In the last time there will be mockers, following after their own ungodly lusts. “ </a:t>
            </a:r>
            <a:r>
              <a:rPr lang="en-NZ" sz="2400" b="1" baseline="30000" dirty="0"/>
              <a:t>19</a:t>
            </a:r>
            <a:r>
              <a:rPr lang="en-NZ" sz="2400" dirty="0"/>
              <a:t>These are the ones who cause divisions, worldly-minded, devoid of the Spirit. </a:t>
            </a:r>
            <a:r>
              <a:rPr lang="en-NZ" sz="2400" b="1" baseline="30000" dirty="0"/>
              <a:t>20</a:t>
            </a:r>
            <a:r>
              <a:rPr lang="en-NZ" sz="2400" dirty="0"/>
              <a:t>But you, beloved, building yourselves up on your most holy faith, praying in the Holy Spirit, </a:t>
            </a:r>
            <a:r>
              <a:rPr lang="en-NZ" sz="2400" b="1" baseline="30000" dirty="0"/>
              <a:t>21</a:t>
            </a:r>
            <a:r>
              <a:rPr lang="en-NZ" sz="2400" dirty="0"/>
              <a:t>keep yourselves in the love of God, waiting anxiously for the mercy of our Lord Jesus Christ to eternal life.</a:t>
            </a:r>
            <a:r>
              <a:rPr lang="en-NZ" dirty="0"/>
              <a:t> (NASB95)</a:t>
            </a:r>
            <a:endParaRPr lang="en-NZ" sz="2400" i="0" dirty="0">
              <a:solidFill>
                <a:srgbClr val="000000"/>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spTree>
    <p:extLst>
      <p:ext uri="{BB962C8B-B14F-4D97-AF65-F5344CB8AC3E}">
        <p14:creationId xmlns:p14="http://schemas.microsoft.com/office/powerpoint/2010/main" val="268750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6:18-20—</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4082501" cy="2677656"/>
          </a:xfrm>
          <a:prstGeom prst="rect">
            <a:avLst/>
          </a:prstGeom>
        </p:spPr>
        <p:txBody>
          <a:bodyPr wrap="square">
            <a:spAutoFit/>
          </a:bodyPr>
          <a:lstStyle/>
          <a:p>
            <a:r>
              <a:rPr lang="en-NZ" sz="2400" b="1" dirty="0"/>
              <a:t>Out of the Spirit</a:t>
            </a:r>
            <a:r>
              <a:rPr lang="en-NZ" sz="2400" dirty="0"/>
              <a:t> (Jude 17-21)</a:t>
            </a:r>
          </a:p>
          <a:p>
            <a:pPr marL="457200" indent="-457200">
              <a:buAutoNum type="arabicPeriod"/>
            </a:pPr>
            <a:r>
              <a:rPr lang="en-NZ" sz="2400" dirty="0">
                <a:solidFill>
                  <a:schemeClr val="bg1"/>
                </a:solidFill>
              </a:rPr>
              <a:t>Mockers</a:t>
            </a:r>
          </a:p>
          <a:p>
            <a:pPr marL="457200" indent="-457200">
              <a:buAutoNum type="arabicPeriod"/>
            </a:pPr>
            <a:r>
              <a:rPr lang="en-NZ" sz="2400" dirty="0">
                <a:solidFill>
                  <a:schemeClr val="bg1"/>
                </a:solidFill>
              </a:rPr>
              <a:t>Following after their own ungodly lusts. </a:t>
            </a:r>
          </a:p>
          <a:p>
            <a:pPr marL="457200" indent="-457200">
              <a:buAutoNum type="arabicPeriod"/>
            </a:pPr>
            <a:r>
              <a:rPr lang="en-NZ" sz="2400" dirty="0">
                <a:solidFill>
                  <a:schemeClr val="bg1"/>
                </a:solidFill>
              </a:rPr>
              <a:t>Who cause divisions</a:t>
            </a:r>
          </a:p>
          <a:p>
            <a:pPr marL="457200" indent="-457200">
              <a:buAutoNum type="arabicPeriod"/>
            </a:pPr>
            <a:r>
              <a:rPr lang="en-NZ" sz="2400" dirty="0">
                <a:solidFill>
                  <a:schemeClr val="bg1"/>
                </a:solidFill>
              </a:rPr>
              <a:t>Worldly-minded</a:t>
            </a:r>
          </a:p>
          <a:p>
            <a:pPr marL="457200" indent="-457200">
              <a:buAutoNum type="arabicPeriod"/>
            </a:pPr>
            <a:r>
              <a:rPr lang="en-NZ" sz="2400" dirty="0">
                <a:solidFill>
                  <a:schemeClr val="bg1"/>
                </a:solidFill>
              </a:rPr>
              <a:t>Devoid of the Spirit. </a:t>
            </a:r>
            <a:endParaRPr lang="en-NZ" sz="2400" i="0" dirty="0">
              <a:solidFill>
                <a:schemeClr val="bg1"/>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sp>
        <p:nvSpPr>
          <p:cNvPr id="6" name="Rectangle 5">
            <a:extLst>
              <a:ext uri="{FF2B5EF4-FFF2-40B4-BE49-F238E27FC236}">
                <a16:creationId xmlns:a16="http://schemas.microsoft.com/office/drawing/2014/main" id="{54641876-9735-48B2-AF35-C09F7405D645}"/>
              </a:ext>
            </a:extLst>
          </p:cNvPr>
          <p:cNvSpPr/>
          <p:nvPr/>
        </p:nvSpPr>
        <p:spPr>
          <a:xfrm>
            <a:off x="4650682" y="3049933"/>
            <a:ext cx="4082501" cy="3785652"/>
          </a:xfrm>
          <a:prstGeom prst="rect">
            <a:avLst/>
          </a:prstGeom>
        </p:spPr>
        <p:txBody>
          <a:bodyPr wrap="square">
            <a:spAutoFit/>
          </a:bodyPr>
          <a:lstStyle/>
          <a:p>
            <a:r>
              <a:rPr lang="en-NZ" sz="2400" b="1" dirty="0"/>
              <a:t>In the Spirit</a:t>
            </a:r>
            <a:r>
              <a:rPr lang="en-NZ" sz="2400" dirty="0"/>
              <a:t> (Jude 17-21)</a:t>
            </a:r>
          </a:p>
          <a:p>
            <a:pPr marL="457200" indent="-457200">
              <a:buAutoNum type="arabicPeriod"/>
            </a:pPr>
            <a:r>
              <a:rPr lang="en-NZ" sz="2400" dirty="0">
                <a:solidFill>
                  <a:schemeClr val="bg1"/>
                </a:solidFill>
              </a:rPr>
              <a:t>Beloved</a:t>
            </a:r>
          </a:p>
          <a:p>
            <a:pPr marL="457200" indent="-457200">
              <a:buAutoNum type="arabicPeriod"/>
            </a:pPr>
            <a:r>
              <a:rPr lang="en-NZ" sz="2400" dirty="0">
                <a:solidFill>
                  <a:schemeClr val="bg1"/>
                </a:solidFill>
              </a:rPr>
              <a:t>Building yourselves up on your most holy faith</a:t>
            </a:r>
          </a:p>
          <a:p>
            <a:pPr marL="457200" indent="-457200">
              <a:buAutoNum type="arabicPeriod"/>
            </a:pPr>
            <a:r>
              <a:rPr lang="en-NZ" sz="2400" dirty="0">
                <a:solidFill>
                  <a:schemeClr val="bg1"/>
                </a:solidFill>
              </a:rPr>
              <a:t>Praying in the Holy Spirit</a:t>
            </a:r>
          </a:p>
          <a:p>
            <a:pPr marL="457200" indent="-457200">
              <a:buAutoNum type="arabicPeriod"/>
            </a:pPr>
            <a:r>
              <a:rPr lang="en-NZ" sz="2400" dirty="0">
                <a:solidFill>
                  <a:schemeClr val="bg1"/>
                </a:solidFill>
              </a:rPr>
              <a:t>Keep yourselves in the love of God</a:t>
            </a:r>
          </a:p>
          <a:p>
            <a:pPr marL="457200" indent="-457200">
              <a:buAutoNum type="arabicPeriod"/>
            </a:pPr>
            <a:r>
              <a:rPr lang="en-NZ" sz="2400" dirty="0">
                <a:solidFill>
                  <a:schemeClr val="bg1"/>
                </a:solidFill>
              </a:rPr>
              <a:t>Waiting anxiously for the mercy of our Lord Jesus Christ to eternal life.</a:t>
            </a:r>
            <a:endParaRPr lang="en-NZ" sz="2400" i="0" dirty="0">
              <a:solidFill>
                <a:schemeClr val="bg1"/>
              </a:solidFill>
              <a:effectLst/>
              <a:latin typeface="Helvetica Neue"/>
            </a:endParaRPr>
          </a:p>
        </p:txBody>
      </p:sp>
    </p:spTree>
    <p:extLst>
      <p:ext uri="{BB962C8B-B14F-4D97-AF65-F5344CB8AC3E}">
        <p14:creationId xmlns:p14="http://schemas.microsoft.com/office/powerpoint/2010/main" val="29858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6:18-20—</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4082501" cy="2677656"/>
          </a:xfrm>
          <a:prstGeom prst="rect">
            <a:avLst/>
          </a:prstGeom>
        </p:spPr>
        <p:txBody>
          <a:bodyPr wrap="square">
            <a:spAutoFit/>
          </a:bodyPr>
          <a:lstStyle/>
          <a:p>
            <a:r>
              <a:rPr lang="en-NZ" sz="2400" b="1" dirty="0"/>
              <a:t>Out of the Spirit</a:t>
            </a:r>
            <a:r>
              <a:rPr lang="en-NZ" sz="2400" dirty="0"/>
              <a:t> (Jude 17-21)</a:t>
            </a:r>
            <a:endParaRPr lang="en-NZ" sz="2400" b="1" baseline="30000" dirty="0"/>
          </a:p>
          <a:p>
            <a:pPr marL="457200" indent="-457200">
              <a:buAutoNum type="arabicPeriod"/>
            </a:pPr>
            <a:r>
              <a:rPr lang="en-NZ" sz="2400" dirty="0"/>
              <a:t>Mockers</a:t>
            </a:r>
          </a:p>
          <a:p>
            <a:pPr marL="457200" indent="-457200">
              <a:buAutoNum type="arabicPeriod"/>
            </a:pPr>
            <a:r>
              <a:rPr lang="en-NZ" sz="2400" dirty="0">
                <a:solidFill>
                  <a:schemeClr val="bg1"/>
                </a:solidFill>
              </a:rPr>
              <a:t>Following after their own ungodly lusts. </a:t>
            </a:r>
          </a:p>
          <a:p>
            <a:pPr marL="457200" indent="-457200">
              <a:buAutoNum type="arabicPeriod"/>
            </a:pPr>
            <a:r>
              <a:rPr lang="en-NZ" sz="2400" dirty="0">
                <a:solidFill>
                  <a:schemeClr val="bg1"/>
                </a:solidFill>
              </a:rPr>
              <a:t>Who cause divisions</a:t>
            </a:r>
          </a:p>
          <a:p>
            <a:pPr marL="457200" indent="-457200">
              <a:buAutoNum type="arabicPeriod"/>
            </a:pPr>
            <a:r>
              <a:rPr lang="en-NZ" sz="2400" dirty="0">
                <a:solidFill>
                  <a:schemeClr val="bg1"/>
                </a:solidFill>
              </a:rPr>
              <a:t>Worldly-minded</a:t>
            </a:r>
          </a:p>
          <a:p>
            <a:pPr marL="457200" indent="-457200">
              <a:buAutoNum type="arabicPeriod"/>
            </a:pPr>
            <a:r>
              <a:rPr lang="en-NZ" sz="2400" dirty="0">
                <a:solidFill>
                  <a:schemeClr val="bg1"/>
                </a:solidFill>
              </a:rPr>
              <a:t>Devoid of the Spirit. </a:t>
            </a:r>
            <a:endParaRPr lang="en-NZ" sz="2400" i="0" dirty="0">
              <a:solidFill>
                <a:schemeClr val="bg1"/>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sp>
        <p:nvSpPr>
          <p:cNvPr id="6" name="Rectangle 5">
            <a:extLst>
              <a:ext uri="{FF2B5EF4-FFF2-40B4-BE49-F238E27FC236}">
                <a16:creationId xmlns:a16="http://schemas.microsoft.com/office/drawing/2014/main" id="{54641876-9735-48B2-AF35-C09F7405D645}"/>
              </a:ext>
            </a:extLst>
          </p:cNvPr>
          <p:cNvSpPr/>
          <p:nvPr/>
        </p:nvSpPr>
        <p:spPr>
          <a:xfrm>
            <a:off x="4650682" y="3049933"/>
            <a:ext cx="4082501" cy="3785652"/>
          </a:xfrm>
          <a:prstGeom prst="rect">
            <a:avLst/>
          </a:prstGeom>
        </p:spPr>
        <p:txBody>
          <a:bodyPr wrap="square">
            <a:spAutoFit/>
          </a:bodyPr>
          <a:lstStyle/>
          <a:p>
            <a:r>
              <a:rPr lang="en-NZ" sz="2400" b="1" dirty="0"/>
              <a:t>In the Spirit</a:t>
            </a:r>
            <a:r>
              <a:rPr lang="en-NZ" sz="2400" dirty="0"/>
              <a:t> (Jude 17-21)</a:t>
            </a:r>
          </a:p>
          <a:p>
            <a:pPr marL="457200" indent="-457200">
              <a:buAutoNum type="arabicPeriod"/>
            </a:pPr>
            <a:r>
              <a:rPr lang="en-NZ" sz="2400" dirty="0"/>
              <a:t>Beloved</a:t>
            </a:r>
          </a:p>
          <a:p>
            <a:pPr marL="457200" indent="-457200">
              <a:buAutoNum type="arabicPeriod"/>
            </a:pPr>
            <a:r>
              <a:rPr lang="en-NZ" sz="2400" dirty="0">
                <a:solidFill>
                  <a:schemeClr val="bg1"/>
                </a:solidFill>
              </a:rPr>
              <a:t>Building yourselves up on your most holy faith</a:t>
            </a:r>
          </a:p>
          <a:p>
            <a:pPr marL="457200" indent="-457200">
              <a:buAutoNum type="arabicPeriod"/>
            </a:pPr>
            <a:r>
              <a:rPr lang="en-NZ" sz="2400" dirty="0">
                <a:solidFill>
                  <a:schemeClr val="bg1"/>
                </a:solidFill>
              </a:rPr>
              <a:t>Praying in the Holy Spirit</a:t>
            </a:r>
          </a:p>
          <a:p>
            <a:pPr marL="457200" indent="-457200">
              <a:buAutoNum type="arabicPeriod"/>
            </a:pPr>
            <a:r>
              <a:rPr lang="en-NZ" sz="2400" dirty="0">
                <a:solidFill>
                  <a:schemeClr val="bg1"/>
                </a:solidFill>
              </a:rPr>
              <a:t>Keep yourselves in the love of God</a:t>
            </a:r>
          </a:p>
          <a:p>
            <a:pPr marL="457200" indent="-457200">
              <a:buAutoNum type="arabicPeriod"/>
            </a:pPr>
            <a:r>
              <a:rPr lang="en-NZ" sz="2400" dirty="0">
                <a:solidFill>
                  <a:schemeClr val="bg1"/>
                </a:solidFill>
              </a:rPr>
              <a:t>Waiting anxiously for the mercy of our Lord Jesus Christ to eternal life.</a:t>
            </a:r>
            <a:endParaRPr lang="en-NZ" sz="2400" i="0" dirty="0">
              <a:solidFill>
                <a:schemeClr val="bg1"/>
              </a:solidFill>
              <a:effectLst/>
              <a:latin typeface="Helvetica Neue"/>
            </a:endParaRPr>
          </a:p>
        </p:txBody>
      </p:sp>
    </p:spTree>
    <p:extLst>
      <p:ext uri="{BB962C8B-B14F-4D97-AF65-F5344CB8AC3E}">
        <p14:creationId xmlns:p14="http://schemas.microsoft.com/office/powerpoint/2010/main" val="254854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6:18-20—</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4082501" cy="2677656"/>
          </a:xfrm>
          <a:prstGeom prst="rect">
            <a:avLst/>
          </a:prstGeom>
        </p:spPr>
        <p:txBody>
          <a:bodyPr wrap="square">
            <a:spAutoFit/>
          </a:bodyPr>
          <a:lstStyle/>
          <a:p>
            <a:r>
              <a:rPr lang="en-NZ" sz="2400" b="1" dirty="0"/>
              <a:t>Out of the Spirit</a:t>
            </a:r>
            <a:r>
              <a:rPr lang="en-NZ" sz="2400" dirty="0"/>
              <a:t> (Jude 17-21)</a:t>
            </a:r>
            <a:endParaRPr lang="en-NZ" sz="2400" b="1" baseline="30000" dirty="0"/>
          </a:p>
          <a:p>
            <a:pPr marL="457200" indent="-457200">
              <a:buAutoNum type="arabicPeriod"/>
            </a:pPr>
            <a:r>
              <a:rPr lang="en-NZ" sz="2400" dirty="0"/>
              <a:t>Mockers</a:t>
            </a:r>
          </a:p>
          <a:p>
            <a:pPr marL="457200" indent="-457200">
              <a:buAutoNum type="arabicPeriod"/>
            </a:pPr>
            <a:r>
              <a:rPr lang="en-NZ" sz="2400" dirty="0"/>
              <a:t>Following after their own ungodly lusts. </a:t>
            </a:r>
          </a:p>
          <a:p>
            <a:pPr marL="457200" indent="-457200">
              <a:buAutoNum type="arabicPeriod"/>
            </a:pPr>
            <a:r>
              <a:rPr lang="en-NZ" sz="2400" dirty="0">
                <a:solidFill>
                  <a:schemeClr val="bg1"/>
                </a:solidFill>
              </a:rPr>
              <a:t>Who cause divisions</a:t>
            </a:r>
          </a:p>
          <a:p>
            <a:pPr marL="457200" indent="-457200">
              <a:buAutoNum type="arabicPeriod"/>
            </a:pPr>
            <a:r>
              <a:rPr lang="en-NZ" sz="2400" dirty="0">
                <a:solidFill>
                  <a:schemeClr val="bg1"/>
                </a:solidFill>
              </a:rPr>
              <a:t>Worldly-minded</a:t>
            </a:r>
          </a:p>
          <a:p>
            <a:pPr marL="457200" indent="-457200">
              <a:buAutoNum type="arabicPeriod"/>
            </a:pPr>
            <a:r>
              <a:rPr lang="en-NZ" sz="2400" dirty="0">
                <a:solidFill>
                  <a:schemeClr val="bg1"/>
                </a:solidFill>
              </a:rPr>
              <a:t>Devoid of the Spirit. </a:t>
            </a:r>
            <a:endParaRPr lang="en-NZ" sz="2400" i="0" dirty="0">
              <a:solidFill>
                <a:schemeClr val="bg1"/>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sp>
        <p:nvSpPr>
          <p:cNvPr id="6" name="Rectangle 5">
            <a:extLst>
              <a:ext uri="{FF2B5EF4-FFF2-40B4-BE49-F238E27FC236}">
                <a16:creationId xmlns:a16="http://schemas.microsoft.com/office/drawing/2014/main" id="{54641876-9735-48B2-AF35-C09F7405D645}"/>
              </a:ext>
            </a:extLst>
          </p:cNvPr>
          <p:cNvSpPr/>
          <p:nvPr/>
        </p:nvSpPr>
        <p:spPr>
          <a:xfrm>
            <a:off x="4650682" y="3049933"/>
            <a:ext cx="4082501" cy="3785652"/>
          </a:xfrm>
          <a:prstGeom prst="rect">
            <a:avLst/>
          </a:prstGeom>
        </p:spPr>
        <p:txBody>
          <a:bodyPr wrap="square">
            <a:spAutoFit/>
          </a:bodyPr>
          <a:lstStyle/>
          <a:p>
            <a:r>
              <a:rPr lang="en-NZ" sz="2400" b="1" dirty="0"/>
              <a:t>In the Spirit</a:t>
            </a:r>
            <a:r>
              <a:rPr lang="en-NZ" sz="2400" dirty="0"/>
              <a:t> (Jude 17-21)</a:t>
            </a:r>
          </a:p>
          <a:p>
            <a:pPr marL="457200" indent="-457200">
              <a:buAutoNum type="arabicPeriod"/>
            </a:pPr>
            <a:r>
              <a:rPr lang="en-NZ" sz="2400" dirty="0"/>
              <a:t>Beloved</a:t>
            </a:r>
          </a:p>
          <a:p>
            <a:pPr marL="457200" indent="-457200">
              <a:buAutoNum type="arabicPeriod"/>
            </a:pPr>
            <a:r>
              <a:rPr lang="en-NZ" sz="2400" dirty="0"/>
              <a:t>Building yourselves up on your most holy faith</a:t>
            </a:r>
          </a:p>
          <a:p>
            <a:pPr marL="457200" indent="-457200">
              <a:buAutoNum type="arabicPeriod"/>
            </a:pPr>
            <a:r>
              <a:rPr lang="en-NZ" sz="2400" dirty="0">
                <a:solidFill>
                  <a:schemeClr val="bg1"/>
                </a:solidFill>
              </a:rPr>
              <a:t>Praying in the Holy Spirit</a:t>
            </a:r>
          </a:p>
          <a:p>
            <a:pPr marL="457200" indent="-457200">
              <a:buAutoNum type="arabicPeriod"/>
            </a:pPr>
            <a:r>
              <a:rPr lang="en-NZ" sz="2400" dirty="0">
                <a:solidFill>
                  <a:schemeClr val="bg1"/>
                </a:solidFill>
              </a:rPr>
              <a:t>Keep yourselves in the love of God</a:t>
            </a:r>
          </a:p>
          <a:p>
            <a:pPr marL="457200" indent="-457200">
              <a:buAutoNum type="arabicPeriod"/>
            </a:pPr>
            <a:r>
              <a:rPr lang="en-NZ" sz="2400" dirty="0">
                <a:solidFill>
                  <a:schemeClr val="bg1"/>
                </a:solidFill>
              </a:rPr>
              <a:t>Waiting anxiously for the mercy of our Lord Jesus Christ to eternal life.</a:t>
            </a:r>
            <a:endParaRPr lang="en-NZ" sz="2400" i="0" dirty="0">
              <a:solidFill>
                <a:schemeClr val="bg1"/>
              </a:solidFill>
              <a:effectLst/>
              <a:latin typeface="Helvetica Neue"/>
            </a:endParaRPr>
          </a:p>
        </p:txBody>
      </p:sp>
    </p:spTree>
    <p:extLst>
      <p:ext uri="{BB962C8B-B14F-4D97-AF65-F5344CB8AC3E}">
        <p14:creationId xmlns:p14="http://schemas.microsoft.com/office/powerpoint/2010/main" val="2847014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6:18-20—</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4082501" cy="2677656"/>
          </a:xfrm>
          <a:prstGeom prst="rect">
            <a:avLst/>
          </a:prstGeom>
        </p:spPr>
        <p:txBody>
          <a:bodyPr wrap="square">
            <a:spAutoFit/>
          </a:bodyPr>
          <a:lstStyle/>
          <a:p>
            <a:r>
              <a:rPr lang="en-NZ" sz="2400" b="1" dirty="0"/>
              <a:t>Out of the Spirit</a:t>
            </a:r>
            <a:r>
              <a:rPr lang="en-NZ" sz="2400" dirty="0"/>
              <a:t> (Jude 17-21)</a:t>
            </a:r>
            <a:endParaRPr lang="en-NZ" sz="2400" b="1" baseline="30000" dirty="0"/>
          </a:p>
          <a:p>
            <a:pPr marL="457200" indent="-457200">
              <a:buAutoNum type="arabicPeriod"/>
            </a:pPr>
            <a:r>
              <a:rPr lang="en-NZ" sz="2400" dirty="0"/>
              <a:t>Mockers</a:t>
            </a:r>
          </a:p>
          <a:p>
            <a:pPr marL="457200" indent="-457200">
              <a:buAutoNum type="arabicPeriod"/>
            </a:pPr>
            <a:r>
              <a:rPr lang="en-NZ" sz="2400" dirty="0"/>
              <a:t>Following after their own ungodly lusts. </a:t>
            </a:r>
          </a:p>
          <a:p>
            <a:pPr marL="457200" indent="-457200">
              <a:buAutoNum type="arabicPeriod"/>
            </a:pPr>
            <a:r>
              <a:rPr lang="en-NZ" sz="2400" dirty="0"/>
              <a:t>Who cause divisions</a:t>
            </a:r>
          </a:p>
          <a:p>
            <a:pPr marL="457200" indent="-457200">
              <a:buAutoNum type="arabicPeriod"/>
            </a:pPr>
            <a:r>
              <a:rPr lang="en-NZ" sz="2400" dirty="0">
                <a:solidFill>
                  <a:schemeClr val="bg1"/>
                </a:solidFill>
              </a:rPr>
              <a:t>Worldly-minded</a:t>
            </a:r>
          </a:p>
          <a:p>
            <a:pPr marL="457200" indent="-457200">
              <a:buAutoNum type="arabicPeriod"/>
            </a:pPr>
            <a:r>
              <a:rPr lang="en-NZ" sz="2400" dirty="0">
                <a:solidFill>
                  <a:schemeClr val="bg1"/>
                </a:solidFill>
              </a:rPr>
              <a:t>Devoid of the Spirit. </a:t>
            </a:r>
            <a:endParaRPr lang="en-NZ" sz="2400" i="0" dirty="0">
              <a:solidFill>
                <a:schemeClr val="bg1"/>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sp>
        <p:nvSpPr>
          <p:cNvPr id="6" name="Rectangle 5">
            <a:extLst>
              <a:ext uri="{FF2B5EF4-FFF2-40B4-BE49-F238E27FC236}">
                <a16:creationId xmlns:a16="http://schemas.microsoft.com/office/drawing/2014/main" id="{54641876-9735-48B2-AF35-C09F7405D645}"/>
              </a:ext>
            </a:extLst>
          </p:cNvPr>
          <p:cNvSpPr/>
          <p:nvPr/>
        </p:nvSpPr>
        <p:spPr>
          <a:xfrm>
            <a:off x="4650682" y="3049933"/>
            <a:ext cx="4082501" cy="3785652"/>
          </a:xfrm>
          <a:prstGeom prst="rect">
            <a:avLst/>
          </a:prstGeom>
        </p:spPr>
        <p:txBody>
          <a:bodyPr wrap="square">
            <a:spAutoFit/>
          </a:bodyPr>
          <a:lstStyle/>
          <a:p>
            <a:r>
              <a:rPr lang="en-NZ" sz="2400" b="1" dirty="0"/>
              <a:t>In the Spirit</a:t>
            </a:r>
            <a:r>
              <a:rPr lang="en-NZ" sz="2400" dirty="0"/>
              <a:t> (Jude 17-21)</a:t>
            </a:r>
          </a:p>
          <a:p>
            <a:pPr marL="457200" indent="-457200">
              <a:buAutoNum type="arabicPeriod"/>
            </a:pPr>
            <a:r>
              <a:rPr lang="en-NZ" sz="2400" dirty="0"/>
              <a:t>Beloved</a:t>
            </a:r>
          </a:p>
          <a:p>
            <a:pPr marL="457200" indent="-457200">
              <a:buAutoNum type="arabicPeriod"/>
            </a:pPr>
            <a:r>
              <a:rPr lang="en-NZ" sz="2400" dirty="0"/>
              <a:t>Building yourselves up on your most holy faith</a:t>
            </a:r>
          </a:p>
          <a:p>
            <a:pPr marL="457200" indent="-457200">
              <a:buAutoNum type="arabicPeriod"/>
            </a:pPr>
            <a:r>
              <a:rPr lang="en-NZ" sz="2400" dirty="0"/>
              <a:t>Praying in the Holy Spirit</a:t>
            </a:r>
          </a:p>
          <a:p>
            <a:pPr marL="457200" indent="-457200">
              <a:buAutoNum type="arabicPeriod"/>
            </a:pPr>
            <a:r>
              <a:rPr lang="en-NZ" sz="2400" dirty="0">
                <a:solidFill>
                  <a:schemeClr val="bg1"/>
                </a:solidFill>
              </a:rPr>
              <a:t>Keep yourselves in the love of God</a:t>
            </a:r>
          </a:p>
          <a:p>
            <a:pPr marL="457200" indent="-457200">
              <a:buAutoNum type="arabicPeriod"/>
            </a:pPr>
            <a:r>
              <a:rPr lang="en-NZ" sz="2400" dirty="0">
                <a:solidFill>
                  <a:schemeClr val="bg1"/>
                </a:solidFill>
              </a:rPr>
              <a:t>Waiting anxiously for the mercy of our Lord Jesus Christ to eternal life.</a:t>
            </a:r>
            <a:endParaRPr lang="en-NZ" sz="2400" i="0" dirty="0">
              <a:solidFill>
                <a:schemeClr val="bg1"/>
              </a:solidFill>
              <a:effectLst/>
              <a:latin typeface="Helvetica Neue"/>
            </a:endParaRPr>
          </a:p>
        </p:txBody>
      </p:sp>
    </p:spTree>
    <p:extLst>
      <p:ext uri="{BB962C8B-B14F-4D97-AF65-F5344CB8AC3E}">
        <p14:creationId xmlns:p14="http://schemas.microsoft.com/office/powerpoint/2010/main" val="355794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6:18-20—</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4082501" cy="2677656"/>
          </a:xfrm>
          <a:prstGeom prst="rect">
            <a:avLst/>
          </a:prstGeom>
        </p:spPr>
        <p:txBody>
          <a:bodyPr wrap="square">
            <a:spAutoFit/>
          </a:bodyPr>
          <a:lstStyle/>
          <a:p>
            <a:r>
              <a:rPr lang="en-NZ" sz="2400" b="1" dirty="0"/>
              <a:t>Out of the Spirit</a:t>
            </a:r>
            <a:r>
              <a:rPr lang="en-NZ" sz="2400" dirty="0"/>
              <a:t> (Jude 17-21)</a:t>
            </a:r>
            <a:endParaRPr lang="en-NZ" sz="2400" b="1" baseline="30000" dirty="0"/>
          </a:p>
          <a:p>
            <a:pPr marL="457200" indent="-457200">
              <a:buAutoNum type="arabicPeriod"/>
            </a:pPr>
            <a:r>
              <a:rPr lang="en-NZ" sz="2400" dirty="0"/>
              <a:t>Mockers</a:t>
            </a:r>
          </a:p>
          <a:p>
            <a:pPr marL="457200" indent="-457200">
              <a:buAutoNum type="arabicPeriod"/>
            </a:pPr>
            <a:r>
              <a:rPr lang="en-NZ" sz="2400" dirty="0"/>
              <a:t>Following after their own ungodly lusts. </a:t>
            </a:r>
          </a:p>
          <a:p>
            <a:pPr marL="457200" indent="-457200">
              <a:buAutoNum type="arabicPeriod"/>
            </a:pPr>
            <a:r>
              <a:rPr lang="en-NZ" sz="2400" dirty="0"/>
              <a:t>Who cause divisions</a:t>
            </a:r>
          </a:p>
          <a:p>
            <a:pPr marL="457200" indent="-457200">
              <a:buAutoNum type="arabicPeriod"/>
            </a:pPr>
            <a:r>
              <a:rPr lang="en-NZ" sz="2400" dirty="0"/>
              <a:t>Worldly-minded</a:t>
            </a:r>
          </a:p>
          <a:p>
            <a:pPr marL="457200" indent="-457200">
              <a:buAutoNum type="arabicPeriod"/>
            </a:pPr>
            <a:r>
              <a:rPr lang="en-NZ" sz="2400" dirty="0">
                <a:solidFill>
                  <a:schemeClr val="bg1"/>
                </a:solidFill>
              </a:rPr>
              <a:t>Devoid of the Spirit. </a:t>
            </a:r>
            <a:endParaRPr lang="en-NZ" sz="2400" i="0" dirty="0">
              <a:solidFill>
                <a:schemeClr val="bg1"/>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sp>
        <p:nvSpPr>
          <p:cNvPr id="6" name="Rectangle 5">
            <a:extLst>
              <a:ext uri="{FF2B5EF4-FFF2-40B4-BE49-F238E27FC236}">
                <a16:creationId xmlns:a16="http://schemas.microsoft.com/office/drawing/2014/main" id="{54641876-9735-48B2-AF35-C09F7405D645}"/>
              </a:ext>
            </a:extLst>
          </p:cNvPr>
          <p:cNvSpPr/>
          <p:nvPr/>
        </p:nvSpPr>
        <p:spPr>
          <a:xfrm>
            <a:off x="4650682" y="3049933"/>
            <a:ext cx="4082501" cy="3785652"/>
          </a:xfrm>
          <a:prstGeom prst="rect">
            <a:avLst/>
          </a:prstGeom>
        </p:spPr>
        <p:txBody>
          <a:bodyPr wrap="square">
            <a:spAutoFit/>
          </a:bodyPr>
          <a:lstStyle/>
          <a:p>
            <a:r>
              <a:rPr lang="en-NZ" sz="2400" b="1" dirty="0"/>
              <a:t>In the Spirit</a:t>
            </a:r>
            <a:r>
              <a:rPr lang="en-NZ" sz="2400" dirty="0"/>
              <a:t> (Jude 17-21)</a:t>
            </a:r>
          </a:p>
          <a:p>
            <a:pPr marL="457200" indent="-457200">
              <a:buAutoNum type="arabicPeriod"/>
            </a:pPr>
            <a:r>
              <a:rPr lang="en-NZ" sz="2400" dirty="0"/>
              <a:t>Beloved</a:t>
            </a:r>
          </a:p>
          <a:p>
            <a:pPr marL="457200" indent="-457200">
              <a:buAutoNum type="arabicPeriod"/>
            </a:pPr>
            <a:r>
              <a:rPr lang="en-NZ" sz="2400" dirty="0"/>
              <a:t>Building yourselves up on your most holy faith</a:t>
            </a:r>
          </a:p>
          <a:p>
            <a:pPr marL="457200" indent="-457200">
              <a:buAutoNum type="arabicPeriod"/>
            </a:pPr>
            <a:r>
              <a:rPr lang="en-NZ" sz="2400" dirty="0"/>
              <a:t>Praying in the Holy Spirit</a:t>
            </a:r>
          </a:p>
          <a:p>
            <a:pPr marL="457200" indent="-457200">
              <a:buAutoNum type="arabicPeriod"/>
            </a:pPr>
            <a:r>
              <a:rPr lang="en-NZ" sz="2400" dirty="0"/>
              <a:t>Keep yourselves in the love of God</a:t>
            </a:r>
          </a:p>
          <a:p>
            <a:pPr marL="457200" indent="-457200">
              <a:buAutoNum type="arabicPeriod"/>
            </a:pPr>
            <a:r>
              <a:rPr lang="en-NZ" sz="2400" dirty="0">
                <a:solidFill>
                  <a:schemeClr val="bg1"/>
                </a:solidFill>
              </a:rPr>
              <a:t>Waiting anxiously for the mercy of our Lord Jesus Christ to eternal life.</a:t>
            </a:r>
            <a:endParaRPr lang="en-NZ" sz="2400" i="0" dirty="0">
              <a:solidFill>
                <a:schemeClr val="bg1"/>
              </a:solidFill>
              <a:effectLst/>
              <a:latin typeface="Helvetica Neue"/>
            </a:endParaRPr>
          </a:p>
        </p:txBody>
      </p:sp>
    </p:spTree>
    <p:extLst>
      <p:ext uri="{BB962C8B-B14F-4D97-AF65-F5344CB8AC3E}">
        <p14:creationId xmlns:p14="http://schemas.microsoft.com/office/powerpoint/2010/main" val="157102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9D88C-B0A1-4E28-846C-9B9C9B81104C}"/>
              </a:ext>
            </a:extLst>
          </p:cNvPr>
          <p:cNvSpPr>
            <a:spLocks noGrp="1"/>
          </p:cNvSpPr>
          <p:nvPr>
            <p:ph idx="1"/>
          </p:nvPr>
        </p:nvSpPr>
        <p:spPr>
          <a:xfrm>
            <a:off x="628650" y="5592417"/>
            <a:ext cx="7886700" cy="715618"/>
          </a:xfrm>
        </p:spPr>
        <p:txBody>
          <a:bodyPr>
            <a:noAutofit/>
          </a:bodyPr>
          <a:lstStyle/>
          <a:p>
            <a:pPr marL="0" indent="0" algn="ctr">
              <a:buNone/>
            </a:pPr>
            <a:r>
              <a:rPr lang="en-NZ" sz="4800" dirty="0"/>
              <a:t>…She knows how to cook.”</a:t>
            </a:r>
          </a:p>
        </p:txBody>
      </p:sp>
      <p:pic>
        <p:nvPicPr>
          <p:cNvPr id="1026" name="Picture 2" descr="Image result for boy eating first">
            <a:extLst>
              <a:ext uri="{FF2B5EF4-FFF2-40B4-BE49-F238E27FC236}">
                <a16:creationId xmlns:a16="http://schemas.microsoft.com/office/drawing/2014/main" id="{2E46D30A-DF5F-4BB7-8E53-07FA77872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31" y="641284"/>
            <a:ext cx="8188937" cy="461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6:18-20—</a:t>
            </a:r>
            <a:r>
              <a:rPr lang="en-NZ" sz="2400" b="1" baseline="30000" dirty="0">
                <a:solidFill>
                  <a:srgbClr val="000000"/>
                </a:solidFill>
                <a:latin typeface="Arial" panose="020B0604020202020204" pitchFamily="34" charset="0"/>
              </a:rPr>
              <a:t>18</a:t>
            </a:r>
            <a:r>
              <a:rPr lang="en-NZ" sz="2400" dirty="0">
                <a:solidFill>
                  <a:srgbClr val="000000"/>
                </a:solidFill>
                <a:latin typeface="Helvetica Neue"/>
              </a:rPr>
              <a:t>With all prayer and petition pray at all times in the Spirit, and with this in view, be on the alert with all perseverance and petition for all the saints, </a:t>
            </a:r>
            <a:r>
              <a:rPr lang="en-NZ" dirty="0">
                <a:solidFill>
                  <a:srgbClr val="000000"/>
                </a:solidFill>
                <a:latin typeface="Helvetica Neue"/>
              </a:rPr>
              <a:t>(NASB95)</a:t>
            </a:r>
            <a:endParaRPr lang="en-NZ" b="0" i="0" dirty="0">
              <a:solidFill>
                <a:srgbClr val="000000"/>
              </a:solidFill>
              <a:effectLst/>
              <a:latin typeface="Helvetica Neue"/>
            </a:endParaRP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4082501" cy="2677656"/>
          </a:xfrm>
          <a:prstGeom prst="rect">
            <a:avLst/>
          </a:prstGeom>
        </p:spPr>
        <p:txBody>
          <a:bodyPr wrap="square">
            <a:spAutoFit/>
          </a:bodyPr>
          <a:lstStyle/>
          <a:p>
            <a:r>
              <a:rPr lang="en-NZ" sz="2400" b="1" dirty="0"/>
              <a:t>Out of the Spirit</a:t>
            </a:r>
            <a:r>
              <a:rPr lang="en-NZ" sz="2400" dirty="0"/>
              <a:t> (Jude 17-21)</a:t>
            </a:r>
            <a:endParaRPr lang="en-NZ" sz="2400" b="1" baseline="30000" dirty="0"/>
          </a:p>
          <a:p>
            <a:pPr marL="457200" indent="-457200">
              <a:buAutoNum type="arabicPeriod"/>
            </a:pPr>
            <a:r>
              <a:rPr lang="en-NZ" sz="2400" dirty="0"/>
              <a:t>Mockers</a:t>
            </a:r>
          </a:p>
          <a:p>
            <a:pPr marL="457200" indent="-457200">
              <a:buAutoNum type="arabicPeriod"/>
            </a:pPr>
            <a:r>
              <a:rPr lang="en-NZ" sz="2400" dirty="0"/>
              <a:t>Following after their own ungodly lusts. </a:t>
            </a:r>
          </a:p>
          <a:p>
            <a:pPr marL="457200" indent="-457200">
              <a:buAutoNum type="arabicPeriod"/>
            </a:pPr>
            <a:r>
              <a:rPr lang="en-NZ" sz="2400" dirty="0"/>
              <a:t>Who cause divisions</a:t>
            </a:r>
          </a:p>
          <a:p>
            <a:pPr marL="457200" indent="-457200">
              <a:buAutoNum type="arabicPeriod"/>
            </a:pPr>
            <a:r>
              <a:rPr lang="en-NZ" sz="2400" dirty="0"/>
              <a:t>Worldly-minded</a:t>
            </a:r>
          </a:p>
          <a:p>
            <a:pPr marL="457200" indent="-457200">
              <a:buAutoNum type="arabicPeriod"/>
            </a:pPr>
            <a:r>
              <a:rPr lang="en-NZ" sz="2400" dirty="0"/>
              <a:t>Devoid of the Spirit. </a:t>
            </a:r>
            <a:endParaRPr lang="en-NZ" sz="2400" i="0" dirty="0">
              <a:solidFill>
                <a:srgbClr val="000000"/>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1. As for you—Pray at all times in the Spirit</a:t>
            </a:r>
            <a:endParaRPr lang="en-NZ" b="1" i="0" dirty="0">
              <a:solidFill>
                <a:srgbClr val="000000"/>
              </a:solidFill>
              <a:effectLst/>
              <a:latin typeface="Helvetica Neue"/>
            </a:endParaRPr>
          </a:p>
        </p:txBody>
      </p:sp>
      <p:sp>
        <p:nvSpPr>
          <p:cNvPr id="6" name="Rectangle 5">
            <a:extLst>
              <a:ext uri="{FF2B5EF4-FFF2-40B4-BE49-F238E27FC236}">
                <a16:creationId xmlns:a16="http://schemas.microsoft.com/office/drawing/2014/main" id="{54641876-9735-48B2-AF35-C09F7405D645}"/>
              </a:ext>
            </a:extLst>
          </p:cNvPr>
          <p:cNvSpPr/>
          <p:nvPr/>
        </p:nvSpPr>
        <p:spPr>
          <a:xfrm>
            <a:off x="4650682" y="3049933"/>
            <a:ext cx="4082501" cy="3785652"/>
          </a:xfrm>
          <a:prstGeom prst="rect">
            <a:avLst/>
          </a:prstGeom>
        </p:spPr>
        <p:txBody>
          <a:bodyPr wrap="square">
            <a:spAutoFit/>
          </a:bodyPr>
          <a:lstStyle/>
          <a:p>
            <a:r>
              <a:rPr lang="en-NZ" sz="2400" b="1" dirty="0"/>
              <a:t>In the Spirit</a:t>
            </a:r>
            <a:r>
              <a:rPr lang="en-NZ" sz="2400" dirty="0"/>
              <a:t> (Jude 17-21)</a:t>
            </a:r>
          </a:p>
          <a:p>
            <a:pPr marL="457200" indent="-457200">
              <a:buAutoNum type="arabicPeriod"/>
            </a:pPr>
            <a:r>
              <a:rPr lang="en-NZ" sz="2400" dirty="0"/>
              <a:t>Beloved</a:t>
            </a:r>
          </a:p>
          <a:p>
            <a:pPr marL="457200" indent="-457200">
              <a:buAutoNum type="arabicPeriod"/>
            </a:pPr>
            <a:r>
              <a:rPr lang="en-NZ" sz="2400" dirty="0"/>
              <a:t>Building yourselves up on your most holy faith</a:t>
            </a:r>
          </a:p>
          <a:p>
            <a:pPr marL="457200" indent="-457200">
              <a:buAutoNum type="arabicPeriod"/>
            </a:pPr>
            <a:r>
              <a:rPr lang="en-NZ" sz="2400" dirty="0"/>
              <a:t>Praying in the Holy Spirit</a:t>
            </a:r>
          </a:p>
          <a:p>
            <a:pPr marL="457200" indent="-457200">
              <a:buAutoNum type="arabicPeriod"/>
            </a:pPr>
            <a:r>
              <a:rPr lang="en-NZ" sz="2400" dirty="0"/>
              <a:t>Keep yourselves in the love of God</a:t>
            </a:r>
          </a:p>
          <a:p>
            <a:pPr marL="457200" indent="-457200">
              <a:buAutoNum type="arabicPeriod"/>
            </a:pPr>
            <a:r>
              <a:rPr lang="en-NZ" sz="2400" dirty="0"/>
              <a:t>Waiting anxiously for the mercy of our Lord Jesus Christ to eternal life.</a:t>
            </a:r>
            <a:endParaRPr lang="en-NZ" sz="2400" i="0" dirty="0">
              <a:solidFill>
                <a:srgbClr val="000000"/>
              </a:solidFill>
              <a:effectLst/>
              <a:latin typeface="Helvetica Neue"/>
            </a:endParaRPr>
          </a:p>
        </p:txBody>
      </p:sp>
    </p:spTree>
    <p:extLst>
      <p:ext uri="{BB962C8B-B14F-4D97-AF65-F5344CB8AC3E}">
        <p14:creationId xmlns:p14="http://schemas.microsoft.com/office/powerpoint/2010/main" val="155832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6:19—</a:t>
            </a:r>
            <a:r>
              <a:rPr lang="en-NZ" sz="2400" b="1" baseline="30000" dirty="0">
                <a:solidFill>
                  <a:srgbClr val="000000"/>
                </a:solidFill>
                <a:latin typeface="Arial" panose="020B0604020202020204" pitchFamily="34" charset="0"/>
              </a:rPr>
              <a:t>19</a:t>
            </a:r>
            <a:r>
              <a:rPr lang="en-NZ" sz="2400" dirty="0">
                <a:solidFill>
                  <a:srgbClr val="000000"/>
                </a:solidFill>
                <a:latin typeface="Helvetica Neue"/>
              </a:rPr>
              <a:t>and </a:t>
            </a:r>
            <a:r>
              <a:rPr lang="en-NZ" sz="2400" i="1" dirty="0">
                <a:solidFill>
                  <a:srgbClr val="000000"/>
                </a:solidFill>
                <a:latin typeface="Helvetica Neue"/>
              </a:rPr>
              <a:t>pray</a:t>
            </a:r>
            <a:r>
              <a:rPr lang="en-NZ" sz="2400" dirty="0">
                <a:solidFill>
                  <a:srgbClr val="000000"/>
                </a:solidFill>
                <a:latin typeface="Helvetica Neue"/>
              </a:rPr>
              <a:t> on my behalf, that utterance may be given to me in the opening of my mouth, to make known with boldness the mystery of the gospel, </a:t>
            </a:r>
            <a:r>
              <a:rPr lang="en-NZ" sz="2400" b="1" baseline="30000" dirty="0">
                <a:solidFill>
                  <a:srgbClr val="000000"/>
                </a:solidFill>
                <a:latin typeface="Arial" panose="020B0604020202020204" pitchFamily="34" charset="0"/>
              </a:rPr>
              <a:t> </a:t>
            </a:r>
            <a:r>
              <a:rPr lang="en-NZ" sz="1200" dirty="0">
                <a:solidFill>
                  <a:srgbClr val="000000"/>
                </a:solidFill>
                <a:latin typeface="Helvetica Neue"/>
              </a:rPr>
              <a:t>(NASB95)</a:t>
            </a: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5686014" cy="3046988"/>
          </a:xfrm>
          <a:prstGeom prst="rect">
            <a:avLst/>
          </a:prstGeom>
        </p:spPr>
        <p:txBody>
          <a:bodyPr wrap="square">
            <a:spAutoFit/>
          </a:bodyPr>
          <a:lstStyle/>
          <a:p>
            <a:r>
              <a:rPr lang="en-NZ" sz="2400" b="1" dirty="0"/>
              <a:t>The Mystery </a:t>
            </a:r>
            <a:endParaRPr lang="en-NZ" sz="2400" b="1" baseline="30000" dirty="0"/>
          </a:p>
          <a:p>
            <a:r>
              <a:rPr lang="en-NZ" sz="2400" dirty="0"/>
              <a:t>Colossians 2:2</a:t>
            </a:r>
          </a:p>
          <a:p>
            <a:r>
              <a:rPr lang="en-NZ" sz="2400" dirty="0"/>
              <a:t>that their hearts may be encouraged, having been knit together in love, and </a:t>
            </a:r>
            <a:r>
              <a:rPr lang="en-NZ" sz="2400" i="1" dirty="0"/>
              <a:t>attaining</a:t>
            </a:r>
            <a:r>
              <a:rPr lang="en-NZ" sz="2400" dirty="0"/>
              <a:t> to all the wealth that comes from the full assurance of understanding, </a:t>
            </a:r>
            <a:r>
              <a:rPr lang="en-NZ" sz="2400" i="1" dirty="0"/>
              <a:t>resulting</a:t>
            </a:r>
            <a:r>
              <a:rPr lang="en-NZ" sz="2400" dirty="0"/>
              <a:t> in a true knowledge of </a:t>
            </a:r>
            <a:r>
              <a:rPr lang="en-NZ" sz="2400" b="1" u="sng" dirty="0"/>
              <a:t>God’s mystery, </a:t>
            </a:r>
            <a:r>
              <a:rPr lang="en-NZ" sz="2400" b="1" i="1" u="sng" dirty="0"/>
              <a:t>that is</a:t>
            </a:r>
            <a:r>
              <a:rPr lang="en-NZ" sz="2400" b="1" u="sng" dirty="0"/>
              <a:t>, Christ </a:t>
            </a:r>
            <a:r>
              <a:rPr lang="en-NZ" sz="2400" b="1" i="1" u="sng" dirty="0"/>
              <a:t>Himself</a:t>
            </a:r>
            <a:r>
              <a:rPr lang="en-NZ" sz="2400" dirty="0"/>
              <a:t>, (NASB95)</a:t>
            </a:r>
            <a:endParaRPr lang="en-NZ" sz="2400" i="0" dirty="0">
              <a:solidFill>
                <a:srgbClr val="000000"/>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7223265" cy="461665"/>
          </a:xfrm>
          <a:prstGeom prst="rect">
            <a:avLst/>
          </a:prstGeom>
        </p:spPr>
        <p:txBody>
          <a:bodyPr wrap="square">
            <a:spAutoFit/>
          </a:bodyPr>
          <a:lstStyle/>
          <a:p>
            <a:r>
              <a:rPr lang="en-NZ" sz="2400" b="1" dirty="0">
                <a:solidFill>
                  <a:srgbClr val="000000"/>
                </a:solidFill>
                <a:latin typeface="Helvetica Neue"/>
              </a:rPr>
              <a:t>2. For me—That I may speak this mystery boldly </a:t>
            </a:r>
            <a:endParaRPr lang="en-NZ" b="1" i="0" dirty="0">
              <a:solidFill>
                <a:srgbClr val="000000"/>
              </a:solidFill>
              <a:effectLst/>
              <a:latin typeface="Helvetica Neue"/>
            </a:endParaRPr>
          </a:p>
        </p:txBody>
      </p:sp>
    </p:spTree>
    <p:extLst>
      <p:ext uri="{BB962C8B-B14F-4D97-AF65-F5344CB8AC3E}">
        <p14:creationId xmlns:p14="http://schemas.microsoft.com/office/powerpoint/2010/main" val="11974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569660"/>
          </a:xfrm>
          <a:prstGeom prst="rect">
            <a:avLst/>
          </a:prstGeom>
        </p:spPr>
        <p:txBody>
          <a:bodyPr wrap="square">
            <a:spAutoFit/>
          </a:bodyPr>
          <a:lstStyle/>
          <a:p>
            <a:r>
              <a:rPr lang="en-NZ" sz="2400" dirty="0">
                <a:solidFill>
                  <a:srgbClr val="000000"/>
                </a:solidFill>
                <a:latin typeface="Helvetica Neue"/>
              </a:rPr>
              <a:t>Ephesians 6:19—</a:t>
            </a:r>
            <a:r>
              <a:rPr lang="en-NZ" sz="2400" b="1" baseline="30000" dirty="0">
                <a:solidFill>
                  <a:srgbClr val="000000"/>
                </a:solidFill>
                <a:latin typeface="Arial" panose="020B0604020202020204" pitchFamily="34" charset="0"/>
              </a:rPr>
              <a:t>19</a:t>
            </a:r>
            <a:r>
              <a:rPr lang="en-NZ" sz="2400" dirty="0">
                <a:solidFill>
                  <a:srgbClr val="000000"/>
                </a:solidFill>
                <a:latin typeface="Helvetica Neue"/>
              </a:rPr>
              <a:t>and </a:t>
            </a:r>
            <a:r>
              <a:rPr lang="en-NZ" sz="2400" i="1" dirty="0">
                <a:solidFill>
                  <a:srgbClr val="000000"/>
                </a:solidFill>
                <a:latin typeface="Helvetica Neue"/>
              </a:rPr>
              <a:t>pray</a:t>
            </a:r>
            <a:r>
              <a:rPr lang="en-NZ" sz="2400" dirty="0">
                <a:solidFill>
                  <a:srgbClr val="000000"/>
                </a:solidFill>
                <a:latin typeface="Helvetica Neue"/>
              </a:rPr>
              <a:t> on my behalf, that utterance may be given to me in the opening of my mouth, to make known with boldness the mystery of the gospel, </a:t>
            </a:r>
            <a:r>
              <a:rPr lang="en-NZ" sz="2400" b="1" baseline="30000" dirty="0">
                <a:solidFill>
                  <a:srgbClr val="000000"/>
                </a:solidFill>
                <a:latin typeface="Arial" panose="020B0604020202020204" pitchFamily="34" charset="0"/>
              </a:rPr>
              <a:t> </a:t>
            </a:r>
            <a:r>
              <a:rPr lang="en-NZ" sz="1200" dirty="0">
                <a:solidFill>
                  <a:srgbClr val="000000"/>
                </a:solidFill>
                <a:latin typeface="Helvetica Neue"/>
              </a:rPr>
              <a:t>(NASB95)</a:t>
            </a: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5686014" cy="3416320"/>
          </a:xfrm>
          <a:prstGeom prst="rect">
            <a:avLst/>
          </a:prstGeom>
        </p:spPr>
        <p:txBody>
          <a:bodyPr wrap="square">
            <a:spAutoFit/>
          </a:bodyPr>
          <a:lstStyle/>
          <a:p>
            <a:r>
              <a:rPr lang="en-NZ" sz="2400" b="1" dirty="0"/>
              <a:t>The Mystery revealed through Paul</a:t>
            </a:r>
            <a:endParaRPr lang="en-NZ" sz="2400" b="1" baseline="30000" dirty="0"/>
          </a:p>
          <a:p>
            <a:r>
              <a:rPr lang="en-NZ" sz="2400" dirty="0"/>
              <a:t>Colossians 1:26-27</a:t>
            </a:r>
          </a:p>
          <a:p>
            <a:r>
              <a:rPr lang="en-NZ" sz="2400" i="1" dirty="0"/>
              <a:t>that is</a:t>
            </a:r>
            <a:r>
              <a:rPr lang="en-NZ" sz="2400" dirty="0"/>
              <a:t>, the mystery which has been hidden from the </a:t>
            </a:r>
            <a:r>
              <a:rPr lang="en-NZ" sz="2400" i="1" dirty="0"/>
              <a:t>past</a:t>
            </a:r>
            <a:r>
              <a:rPr lang="en-NZ" sz="2400" dirty="0"/>
              <a:t> ages and generations, but has now been manifested to His saints, </a:t>
            </a:r>
            <a:r>
              <a:rPr lang="en-NZ" sz="2400" baseline="30000" dirty="0"/>
              <a:t>27</a:t>
            </a:r>
            <a:r>
              <a:rPr lang="en-NZ" sz="2400" dirty="0"/>
              <a:t>to whom God willed to make known what is the riches of the glory of the </a:t>
            </a:r>
            <a:r>
              <a:rPr lang="en-NZ" sz="2400" b="1" u="sng" dirty="0"/>
              <a:t>mystery among the Gentiles, which is Christ in you</a:t>
            </a:r>
            <a:r>
              <a:rPr lang="en-NZ" sz="2400" dirty="0"/>
              <a:t>, the hope of glory. (NASB95)</a:t>
            </a:r>
            <a:endParaRPr lang="en-NZ" sz="2400" i="0" dirty="0">
              <a:solidFill>
                <a:srgbClr val="000000"/>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7223265" cy="461665"/>
          </a:xfrm>
          <a:prstGeom prst="rect">
            <a:avLst/>
          </a:prstGeom>
        </p:spPr>
        <p:txBody>
          <a:bodyPr wrap="square">
            <a:spAutoFit/>
          </a:bodyPr>
          <a:lstStyle/>
          <a:p>
            <a:r>
              <a:rPr lang="en-NZ" sz="2400" b="1" dirty="0">
                <a:solidFill>
                  <a:srgbClr val="000000"/>
                </a:solidFill>
                <a:latin typeface="Helvetica Neue"/>
              </a:rPr>
              <a:t>2. For me—That I may speak this mystery boldly </a:t>
            </a:r>
            <a:endParaRPr lang="en-NZ" b="1" i="0" dirty="0">
              <a:solidFill>
                <a:srgbClr val="000000"/>
              </a:solidFill>
              <a:effectLst/>
              <a:latin typeface="Helvetica Neue"/>
            </a:endParaRPr>
          </a:p>
        </p:txBody>
      </p:sp>
    </p:spTree>
    <p:extLst>
      <p:ext uri="{BB962C8B-B14F-4D97-AF65-F5344CB8AC3E}">
        <p14:creationId xmlns:p14="http://schemas.microsoft.com/office/powerpoint/2010/main" val="1967122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200329"/>
          </a:xfrm>
          <a:prstGeom prst="rect">
            <a:avLst/>
          </a:prstGeom>
        </p:spPr>
        <p:txBody>
          <a:bodyPr wrap="square">
            <a:spAutoFit/>
          </a:bodyPr>
          <a:lstStyle/>
          <a:p>
            <a:r>
              <a:rPr lang="en-NZ" sz="2400" dirty="0">
                <a:solidFill>
                  <a:srgbClr val="000000"/>
                </a:solidFill>
                <a:latin typeface="Helvetica Neue"/>
              </a:rPr>
              <a:t>Ephesians 6:20—</a:t>
            </a:r>
            <a:r>
              <a:rPr lang="en-NZ" sz="2400" b="1" baseline="30000" dirty="0">
                <a:solidFill>
                  <a:srgbClr val="000000"/>
                </a:solidFill>
                <a:latin typeface="Arial" panose="020B0604020202020204" pitchFamily="34" charset="0"/>
              </a:rPr>
              <a:t>20</a:t>
            </a:r>
            <a:r>
              <a:rPr lang="en-NZ" sz="2400" dirty="0">
                <a:solidFill>
                  <a:srgbClr val="000000"/>
                </a:solidFill>
                <a:latin typeface="Helvetica Neue"/>
              </a:rPr>
              <a:t>for which I am an ambassador in chains; that in </a:t>
            </a:r>
            <a:r>
              <a:rPr lang="en-NZ" sz="2400" i="1" dirty="0">
                <a:solidFill>
                  <a:srgbClr val="000000"/>
                </a:solidFill>
                <a:latin typeface="Helvetica Neue"/>
              </a:rPr>
              <a:t>proclaiming</a:t>
            </a:r>
            <a:r>
              <a:rPr lang="en-NZ" sz="2400" dirty="0">
                <a:solidFill>
                  <a:srgbClr val="000000"/>
                </a:solidFill>
                <a:latin typeface="Helvetica Neue"/>
              </a:rPr>
              <a:t> it I may speak boldly, as I ought to speak.</a:t>
            </a:r>
            <a:r>
              <a:rPr lang="en-NZ" sz="2400" b="1" baseline="30000" dirty="0">
                <a:solidFill>
                  <a:srgbClr val="000000"/>
                </a:solidFill>
                <a:latin typeface="Arial" panose="020B0604020202020204" pitchFamily="34" charset="0"/>
              </a:rPr>
              <a:t> </a:t>
            </a:r>
            <a:r>
              <a:rPr lang="en-NZ" sz="1200" dirty="0">
                <a:solidFill>
                  <a:srgbClr val="000000"/>
                </a:solidFill>
                <a:latin typeface="Helvetica Neue"/>
              </a:rPr>
              <a:t>(NASB95)</a:t>
            </a: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5182431" cy="3046988"/>
          </a:xfrm>
          <a:prstGeom prst="rect">
            <a:avLst/>
          </a:prstGeom>
        </p:spPr>
        <p:txBody>
          <a:bodyPr wrap="square">
            <a:spAutoFit/>
          </a:bodyPr>
          <a:lstStyle/>
          <a:p>
            <a:r>
              <a:rPr lang="en-NZ" sz="2400" b="1" dirty="0"/>
              <a:t>Gospel cannot be contained</a:t>
            </a:r>
            <a:r>
              <a:rPr lang="en-NZ" sz="2400" dirty="0"/>
              <a:t> </a:t>
            </a:r>
            <a:endParaRPr lang="en-NZ" sz="2400" b="1" baseline="30000" dirty="0"/>
          </a:p>
          <a:p>
            <a:pPr marL="457200" indent="-457200">
              <a:buAutoNum type="arabicPeriod"/>
            </a:pPr>
            <a:r>
              <a:rPr lang="en-NZ" sz="2400" dirty="0"/>
              <a:t>2 Timothy 2:8—</a:t>
            </a:r>
            <a:r>
              <a:rPr lang="en-NZ" sz="2400" b="1" baseline="30000" dirty="0"/>
              <a:t>8 </a:t>
            </a:r>
            <a:r>
              <a:rPr lang="en-NZ" sz="2400" dirty="0"/>
              <a:t>Remember Jesus Christ, risen from the dead, descendant of David, according to my gospel, </a:t>
            </a:r>
            <a:r>
              <a:rPr lang="en-NZ" sz="2400" b="1" baseline="30000" dirty="0"/>
              <a:t>9</a:t>
            </a:r>
            <a:r>
              <a:rPr lang="en-NZ" sz="2400" dirty="0"/>
              <a:t>for which I suffer hardship even to imprisonment as a criminal; but the word of God is not imprisoned. (NASB95)</a:t>
            </a:r>
            <a:endParaRPr lang="en-NZ" sz="2400" i="0" dirty="0">
              <a:solidFill>
                <a:srgbClr val="000000"/>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3. For me—Despite my circumstances  </a:t>
            </a:r>
            <a:endParaRPr lang="en-NZ" b="1" i="0" dirty="0">
              <a:solidFill>
                <a:srgbClr val="000000"/>
              </a:solidFill>
              <a:effectLst/>
              <a:latin typeface="Helvetica Neue"/>
            </a:endParaRPr>
          </a:p>
        </p:txBody>
      </p:sp>
    </p:spTree>
    <p:extLst>
      <p:ext uri="{BB962C8B-B14F-4D97-AF65-F5344CB8AC3E}">
        <p14:creationId xmlns:p14="http://schemas.microsoft.com/office/powerpoint/2010/main" val="4098037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jumping in the air&#10;&#10;Description automatically generated">
            <a:extLst>
              <a:ext uri="{FF2B5EF4-FFF2-40B4-BE49-F238E27FC236}">
                <a16:creationId xmlns:a16="http://schemas.microsoft.com/office/drawing/2014/main" id="{7D881893-7945-4A62-844E-60C5F56CCF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73" t="39581" r="2419" b="10377"/>
          <a:stretch/>
        </p:blipFill>
        <p:spPr>
          <a:xfrm>
            <a:off x="7554582" y="530086"/>
            <a:ext cx="1178601" cy="1569659"/>
          </a:xfrm>
        </p:spPr>
      </p:pic>
      <p:sp>
        <p:nvSpPr>
          <p:cNvPr id="4" name="Rectangle 3">
            <a:extLst>
              <a:ext uri="{FF2B5EF4-FFF2-40B4-BE49-F238E27FC236}">
                <a16:creationId xmlns:a16="http://schemas.microsoft.com/office/drawing/2014/main" id="{F446D3F8-F8B5-40EF-809B-A654FE759099}"/>
              </a:ext>
            </a:extLst>
          </p:cNvPr>
          <p:cNvSpPr/>
          <p:nvPr/>
        </p:nvSpPr>
        <p:spPr>
          <a:xfrm>
            <a:off x="489500" y="530086"/>
            <a:ext cx="6971473" cy="1200329"/>
          </a:xfrm>
          <a:prstGeom prst="rect">
            <a:avLst/>
          </a:prstGeom>
        </p:spPr>
        <p:txBody>
          <a:bodyPr wrap="square">
            <a:spAutoFit/>
          </a:bodyPr>
          <a:lstStyle/>
          <a:p>
            <a:r>
              <a:rPr lang="en-NZ" sz="2400" dirty="0">
                <a:solidFill>
                  <a:srgbClr val="000000"/>
                </a:solidFill>
                <a:latin typeface="Helvetica Neue"/>
              </a:rPr>
              <a:t>Ephesians 6:20—</a:t>
            </a:r>
            <a:r>
              <a:rPr lang="en-NZ" sz="2400" b="1" baseline="30000" dirty="0">
                <a:solidFill>
                  <a:srgbClr val="000000"/>
                </a:solidFill>
                <a:latin typeface="Arial" panose="020B0604020202020204" pitchFamily="34" charset="0"/>
              </a:rPr>
              <a:t>20</a:t>
            </a:r>
            <a:r>
              <a:rPr lang="en-NZ" sz="2400" dirty="0">
                <a:solidFill>
                  <a:srgbClr val="000000"/>
                </a:solidFill>
                <a:latin typeface="Helvetica Neue"/>
              </a:rPr>
              <a:t>for which I am an ambassador in chains; that in </a:t>
            </a:r>
            <a:r>
              <a:rPr lang="en-NZ" sz="2400" i="1" dirty="0">
                <a:solidFill>
                  <a:srgbClr val="000000"/>
                </a:solidFill>
                <a:latin typeface="Helvetica Neue"/>
              </a:rPr>
              <a:t>proclaiming</a:t>
            </a:r>
            <a:r>
              <a:rPr lang="en-NZ" sz="2400" dirty="0">
                <a:solidFill>
                  <a:srgbClr val="000000"/>
                </a:solidFill>
                <a:latin typeface="Helvetica Neue"/>
              </a:rPr>
              <a:t> it I may speak boldly, as I ought to speak.</a:t>
            </a:r>
            <a:r>
              <a:rPr lang="en-NZ" sz="2400" b="1" baseline="30000" dirty="0">
                <a:solidFill>
                  <a:srgbClr val="000000"/>
                </a:solidFill>
                <a:latin typeface="Arial" panose="020B0604020202020204" pitchFamily="34" charset="0"/>
              </a:rPr>
              <a:t> </a:t>
            </a:r>
            <a:r>
              <a:rPr lang="en-NZ" sz="1200" dirty="0">
                <a:solidFill>
                  <a:srgbClr val="000000"/>
                </a:solidFill>
                <a:latin typeface="Helvetica Neue"/>
              </a:rPr>
              <a:t>(NASB95)</a:t>
            </a:r>
          </a:p>
        </p:txBody>
      </p:sp>
      <p:sp>
        <p:nvSpPr>
          <p:cNvPr id="3" name="Rectangle 2">
            <a:extLst>
              <a:ext uri="{FF2B5EF4-FFF2-40B4-BE49-F238E27FC236}">
                <a16:creationId xmlns:a16="http://schemas.microsoft.com/office/drawing/2014/main" id="{173090BA-DDC5-4D5A-8965-5CE3FF233B3B}"/>
              </a:ext>
            </a:extLst>
          </p:cNvPr>
          <p:cNvSpPr/>
          <p:nvPr/>
        </p:nvSpPr>
        <p:spPr>
          <a:xfrm>
            <a:off x="489499" y="3107634"/>
            <a:ext cx="5182431" cy="3046988"/>
          </a:xfrm>
          <a:prstGeom prst="rect">
            <a:avLst/>
          </a:prstGeom>
        </p:spPr>
        <p:txBody>
          <a:bodyPr wrap="square">
            <a:spAutoFit/>
          </a:bodyPr>
          <a:lstStyle/>
          <a:p>
            <a:r>
              <a:rPr lang="en-NZ" sz="2400" b="1" dirty="0"/>
              <a:t>Gospel cannot be contained</a:t>
            </a:r>
            <a:r>
              <a:rPr lang="en-NZ" sz="2400" dirty="0"/>
              <a:t> </a:t>
            </a:r>
            <a:endParaRPr lang="en-NZ" sz="2400" b="1" baseline="30000" dirty="0"/>
          </a:p>
          <a:p>
            <a:pPr marL="457200" indent="-457200">
              <a:buAutoNum type="arabicPeriod"/>
            </a:pPr>
            <a:r>
              <a:rPr lang="en-NZ" sz="2400" dirty="0"/>
              <a:t>2 Timothy 2:8—</a:t>
            </a:r>
            <a:r>
              <a:rPr lang="en-NZ" sz="2400" b="1" baseline="30000" dirty="0"/>
              <a:t>8 </a:t>
            </a:r>
            <a:r>
              <a:rPr lang="en-NZ" sz="2400" dirty="0"/>
              <a:t>Remember Jesus Christ, risen from the dead, descendant of David, according to my gospel, </a:t>
            </a:r>
            <a:r>
              <a:rPr lang="en-NZ" sz="2400" b="1" baseline="30000" dirty="0"/>
              <a:t>9</a:t>
            </a:r>
            <a:r>
              <a:rPr lang="en-NZ" sz="2400" dirty="0"/>
              <a:t>for which I suffer hardship even to imprisonment as a criminal; but the word of God is not imprisoned. (NASB95)</a:t>
            </a:r>
            <a:endParaRPr lang="en-NZ" sz="2400" i="0" dirty="0">
              <a:solidFill>
                <a:srgbClr val="000000"/>
              </a:solidFill>
              <a:effectLst/>
              <a:latin typeface="Helvetica Neue"/>
            </a:endParaRPr>
          </a:p>
        </p:txBody>
      </p:sp>
      <p:sp>
        <p:nvSpPr>
          <p:cNvPr id="8" name="Rectangle 7">
            <a:extLst>
              <a:ext uri="{FF2B5EF4-FFF2-40B4-BE49-F238E27FC236}">
                <a16:creationId xmlns:a16="http://schemas.microsoft.com/office/drawing/2014/main" id="{58E2A880-428D-4ECE-B4F0-2410BD250160}"/>
              </a:ext>
            </a:extLst>
          </p:cNvPr>
          <p:cNvSpPr/>
          <p:nvPr/>
        </p:nvSpPr>
        <p:spPr>
          <a:xfrm>
            <a:off x="489500" y="2351536"/>
            <a:ext cx="6971473" cy="461665"/>
          </a:xfrm>
          <a:prstGeom prst="rect">
            <a:avLst/>
          </a:prstGeom>
        </p:spPr>
        <p:txBody>
          <a:bodyPr wrap="square">
            <a:spAutoFit/>
          </a:bodyPr>
          <a:lstStyle/>
          <a:p>
            <a:r>
              <a:rPr lang="en-NZ" sz="2400" b="1" dirty="0">
                <a:solidFill>
                  <a:srgbClr val="000000"/>
                </a:solidFill>
                <a:latin typeface="Helvetica Neue"/>
              </a:rPr>
              <a:t>3. For me—Despite my circumstances  </a:t>
            </a:r>
            <a:endParaRPr lang="en-NZ" b="1" i="0" dirty="0">
              <a:solidFill>
                <a:srgbClr val="000000"/>
              </a:solidFill>
              <a:effectLst/>
              <a:latin typeface="Helvetica Neue"/>
            </a:endParaRPr>
          </a:p>
        </p:txBody>
      </p:sp>
      <p:sp>
        <p:nvSpPr>
          <p:cNvPr id="6" name="Rectangle 5">
            <a:extLst>
              <a:ext uri="{FF2B5EF4-FFF2-40B4-BE49-F238E27FC236}">
                <a16:creationId xmlns:a16="http://schemas.microsoft.com/office/drawing/2014/main" id="{8B1A5768-F0A6-4933-9A7E-159D8301AE2C}"/>
              </a:ext>
            </a:extLst>
          </p:cNvPr>
          <p:cNvSpPr/>
          <p:nvPr/>
        </p:nvSpPr>
        <p:spPr>
          <a:xfrm>
            <a:off x="5486400" y="3107634"/>
            <a:ext cx="3168101" cy="3477875"/>
          </a:xfrm>
          <a:prstGeom prst="rect">
            <a:avLst/>
          </a:prstGeom>
        </p:spPr>
        <p:txBody>
          <a:bodyPr wrap="square">
            <a:spAutoFit/>
          </a:bodyPr>
          <a:lstStyle/>
          <a:p>
            <a:pPr marL="457200" indent="-457200">
              <a:buFont typeface="+mj-lt"/>
              <a:buAutoNum type="alphaLcPeriod"/>
            </a:pPr>
            <a:r>
              <a:rPr lang="en-NZ" sz="2200" b="1" dirty="0"/>
              <a:t>The Cause—</a:t>
            </a:r>
            <a:r>
              <a:rPr lang="en-NZ" sz="2200" dirty="0"/>
              <a:t>My gospel</a:t>
            </a:r>
          </a:p>
          <a:p>
            <a:pPr marL="457200" indent="-457200">
              <a:buFont typeface="+mj-lt"/>
              <a:buAutoNum type="alphaLcPeriod"/>
            </a:pPr>
            <a:r>
              <a:rPr lang="en-NZ" sz="2200" b="1" dirty="0"/>
              <a:t>The Price—</a:t>
            </a:r>
            <a:r>
              <a:rPr lang="en-NZ" sz="2200" dirty="0"/>
              <a:t>I suffer hardship</a:t>
            </a:r>
          </a:p>
          <a:p>
            <a:pPr marL="457200" indent="-457200">
              <a:buFont typeface="+mj-lt"/>
              <a:buAutoNum type="alphaLcPeriod"/>
            </a:pPr>
            <a:r>
              <a:rPr lang="en-NZ" sz="2200" b="1" dirty="0"/>
              <a:t>The extents—</a:t>
            </a:r>
            <a:r>
              <a:rPr lang="en-NZ" sz="2200" dirty="0"/>
              <a:t>Even to imprisonment as a criminal</a:t>
            </a:r>
          </a:p>
          <a:p>
            <a:pPr marL="457200" indent="-457200">
              <a:buFont typeface="+mj-lt"/>
              <a:buAutoNum type="alphaLcPeriod"/>
            </a:pPr>
            <a:r>
              <a:rPr lang="en-NZ" sz="2200" b="1" dirty="0"/>
              <a:t>The Reality</a:t>
            </a:r>
            <a:r>
              <a:rPr lang="en-NZ" sz="2200" dirty="0"/>
              <a:t>—But the word of God is not imprisoned. </a:t>
            </a:r>
            <a:endParaRPr lang="en-NZ" sz="2200" i="0" dirty="0">
              <a:solidFill>
                <a:srgbClr val="000000"/>
              </a:solidFill>
              <a:effectLst/>
              <a:latin typeface="Helvetica Neue"/>
            </a:endParaRPr>
          </a:p>
        </p:txBody>
      </p:sp>
    </p:spTree>
    <p:extLst>
      <p:ext uri="{BB962C8B-B14F-4D97-AF65-F5344CB8AC3E}">
        <p14:creationId xmlns:p14="http://schemas.microsoft.com/office/powerpoint/2010/main" val="1506997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D39E1-78B1-433E-A8AF-B072040B0344}"/>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a:solidFill>
                  <a:srgbClr val="FFFFFF"/>
                </a:solidFill>
                <a:latin typeface="+mj-lt"/>
                <a:ea typeface="+mj-ea"/>
                <a:cs typeface="+mj-cs"/>
              </a:rPr>
              <a:t>Prayer is powerful</a:t>
            </a:r>
          </a:p>
        </p:txBody>
      </p:sp>
      <p:sp>
        <p:nvSpPr>
          <p:cNvPr id="3" name="Content Placeholder 2">
            <a:extLst>
              <a:ext uri="{FF2B5EF4-FFF2-40B4-BE49-F238E27FC236}">
                <a16:creationId xmlns:a16="http://schemas.microsoft.com/office/drawing/2014/main" id="{D07AA720-45DC-45AF-B5A7-A53F6EB4AD73}"/>
              </a:ext>
            </a:extLst>
          </p:cNvPr>
          <p:cNvSpPr>
            <a:spLocks noGrp="1"/>
          </p:cNvSpPr>
          <p:nvPr>
            <p:ph idx="1"/>
          </p:nvPr>
        </p:nvSpPr>
        <p:spPr>
          <a:xfrm>
            <a:off x="505677" y="4170501"/>
            <a:ext cx="2743200" cy="1525597"/>
          </a:xfrm>
        </p:spPr>
        <p:txBody>
          <a:bodyPr vert="horz" lIns="91440" tIns="45720" rIns="91440" bIns="45720" rtlCol="0">
            <a:normAutofit/>
          </a:bodyPr>
          <a:lstStyle/>
          <a:p>
            <a:pPr marL="0" indent="0" algn="ctr">
              <a:buNone/>
            </a:pPr>
            <a:r>
              <a:rPr lang="en-US" sz="1700" kern="1200">
                <a:solidFill>
                  <a:srgbClr val="FFFFFF"/>
                </a:solidFill>
                <a:latin typeface="+mn-lt"/>
                <a:ea typeface="+mn-ea"/>
                <a:cs typeface="+mn-cs"/>
              </a:rPr>
              <a:t>James said, “The effective prayer of a righteous man can accomplish much” (James 5:16).</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2" descr="Image may contain: one or more people, people standing, sky and outdoor">
            <a:extLst>
              <a:ext uri="{FF2B5EF4-FFF2-40B4-BE49-F238E27FC236}">
                <a16:creationId xmlns:a16="http://schemas.microsoft.com/office/drawing/2014/main" id="{AD132C44-6F07-4485-9BBF-4AF71EE4F6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00" t="-1" r="38589" b="-1"/>
          <a:stretch/>
        </p:blipFill>
        <p:spPr bwMode="auto">
          <a:xfrm>
            <a:off x="4282680" y="492573"/>
            <a:ext cx="4080530"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34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4C8B70-184F-404D-A2A3-6AB418ABD773}"/>
              </a:ext>
            </a:extLst>
          </p:cNvPr>
          <p:cNvSpPr>
            <a:spLocks noGrp="1"/>
          </p:cNvSpPr>
          <p:nvPr>
            <p:ph idx="1"/>
          </p:nvPr>
        </p:nvSpPr>
        <p:spPr>
          <a:xfrm>
            <a:off x="5261112" y="1060174"/>
            <a:ext cx="3254237" cy="5116789"/>
          </a:xfrm>
        </p:spPr>
        <p:txBody>
          <a:bodyPr>
            <a:normAutofit fontScale="92500" lnSpcReduction="10000"/>
          </a:bodyPr>
          <a:lstStyle/>
          <a:p>
            <a:pPr marL="0" indent="0">
              <a:buNone/>
            </a:pPr>
            <a:r>
              <a:rPr lang="en-NZ" dirty="0"/>
              <a:t>There is no greater answer to prayer than a person putting on Christ in baptism.</a:t>
            </a:r>
          </a:p>
          <a:p>
            <a:pPr marL="0" indent="0">
              <a:buNone/>
            </a:pPr>
            <a:endParaRPr lang="en-NZ" sz="2600" dirty="0"/>
          </a:p>
          <a:p>
            <a:r>
              <a:rPr lang="en-NZ" sz="2600" dirty="0"/>
              <a:t>Acts 2:38</a:t>
            </a:r>
          </a:p>
          <a:p>
            <a:r>
              <a:rPr lang="en-NZ" sz="2600" b="1" baseline="30000" dirty="0"/>
              <a:t>38 </a:t>
            </a:r>
            <a:r>
              <a:rPr lang="en-NZ" sz="2600" dirty="0"/>
              <a:t>Peter </a:t>
            </a:r>
            <a:r>
              <a:rPr lang="en-NZ" sz="2600" i="1" dirty="0"/>
              <a:t>said</a:t>
            </a:r>
            <a:r>
              <a:rPr lang="en-NZ" sz="2600" dirty="0"/>
              <a:t> to them, “Repent, and each of you be baptized in the name of Jesus Christ for the forgiveness of your sins; and you will receive the gift of the Holy Spirit.</a:t>
            </a:r>
            <a:r>
              <a:rPr lang="en-NZ" dirty="0"/>
              <a:t> </a:t>
            </a:r>
            <a:r>
              <a:rPr lang="en-NZ" sz="1400" dirty="0"/>
              <a:t>(NASB95)</a:t>
            </a:r>
          </a:p>
        </p:txBody>
      </p:sp>
      <p:pic>
        <p:nvPicPr>
          <p:cNvPr id="18434" name="Picture 2" descr="Image may contain: 2 people, people smiling, people standing">
            <a:extLst>
              <a:ext uri="{FF2B5EF4-FFF2-40B4-BE49-F238E27FC236}">
                <a16:creationId xmlns:a16="http://schemas.microsoft.com/office/drawing/2014/main" id="{29605C6D-8389-4746-9D10-2CA6EB4E0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1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scontent.fakl1-1.fna.fbcdn.net/v/t45.1600-4/cp0/q75/spS444/c0.217.526.275a/p526x296/60204448_6119791591499_6811053627277312000_n.jpg?_nc_cat=100&amp;_nc_eui2=AeEI7tJ3IlkPTvsjB7NkHYlF8Idto_rjBhLpJXT6INZf2FyEimtyHDS88P9PJPze8a8Aye9TL869tOh1GszM7G39HPnl4KQCLymXnndTDMPUgg&amp;_nc_oc=AQlzhJ21WpfhIyFkspG7iYUG17peMAXvl-5YUw_b_2C3qHUwB67azAFLV0oEDvTMgAw&amp;_nc_ht=scontent.fakl1-1.fna&amp;oh=a8c161a20ffe73d83137f85a92f20cfd&amp;oe=5DB3FF6C">
            <a:extLst>
              <a:ext uri="{FF2B5EF4-FFF2-40B4-BE49-F238E27FC236}">
                <a16:creationId xmlns:a16="http://schemas.microsoft.com/office/drawing/2014/main" id="{08B07D9C-7072-4755-97B2-12C4F7A81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696" y="411162"/>
            <a:ext cx="5010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ther praying with children">
            <a:extLst>
              <a:ext uri="{FF2B5EF4-FFF2-40B4-BE49-F238E27FC236}">
                <a16:creationId xmlns:a16="http://schemas.microsoft.com/office/drawing/2014/main" id="{8B391F62-8DC0-4DA2-8073-282C8D70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9"/>
            <a:ext cx="4572000" cy="31464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251791" y="629478"/>
            <a:ext cx="3048000" cy="190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Prayer is best taught from childhood.</a:t>
            </a:r>
          </a:p>
        </p:txBody>
      </p:sp>
    </p:spTree>
    <p:extLst>
      <p:ext uri="{BB962C8B-B14F-4D97-AF65-F5344CB8AC3E}">
        <p14:creationId xmlns:p14="http://schemas.microsoft.com/office/powerpoint/2010/main" val="27127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48244-3407-42A7-88AA-10001EA9429B}"/>
              </a:ext>
            </a:extLst>
          </p:cNvPr>
          <p:cNvSpPr>
            <a:spLocks noGrp="1"/>
          </p:cNvSpPr>
          <p:nvPr>
            <p:ph idx="1"/>
          </p:nvPr>
        </p:nvSpPr>
        <p:spPr>
          <a:xfrm>
            <a:off x="4678017" y="3525078"/>
            <a:ext cx="3943350" cy="3050346"/>
          </a:xfrm>
        </p:spPr>
        <p:txBody>
          <a:bodyPr/>
          <a:lstStyle/>
          <a:p>
            <a:r>
              <a:rPr lang="en-NZ" dirty="0"/>
              <a:t>Children hear, see and feel everything that makes up your prayers:</a:t>
            </a:r>
          </a:p>
          <a:p>
            <a:endParaRPr lang="en-NZ" dirty="0"/>
          </a:p>
        </p:txBody>
      </p:sp>
      <p:pic>
        <p:nvPicPr>
          <p:cNvPr id="5" name="Picture 2" descr="https://scontent.fakl1-1.fna.fbcdn.net/v/t45.1600-4/cp0/q75/spS444/c0.217.526.275a/p526x296/60204448_6119791591499_6811053627277312000_n.jpg?_nc_cat=100&amp;_nc_eui2=AeEI7tJ3IlkPTvsjB7NkHYlF8Idto_rjBhLpJXT6INZf2FyEimtyHDS88P9PJPze8a8Aye9TL869tOh1GszM7G39HPnl4KQCLymXnndTDMPUgg&amp;_nc_oc=AQlzhJ21WpfhIyFkspG7iYUG17peMAXvl-5YUw_b_2C3qHUwB67azAFLV0oEDvTMgAw&amp;_nc_ht=scontent.fakl1-1.fna&amp;oh=a8c161a20ffe73d83137f85a92f20cfd&amp;oe=5DB3FF6C">
            <a:extLst>
              <a:ext uri="{FF2B5EF4-FFF2-40B4-BE49-F238E27FC236}">
                <a16:creationId xmlns:a16="http://schemas.microsoft.com/office/drawing/2014/main" id="{08B07D9C-7072-4755-97B2-12C4F7A81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696" y="411162"/>
            <a:ext cx="5010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ther praying with children">
            <a:extLst>
              <a:ext uri="{FF2B5EF4-FFF2-40B4-BE49-F238E27FC236}">
                <a16:creationId xmlns:a16="http://schemas.microsoft.com/office/drawing/2014/main" id="{8B391F62-8DC0-4DA2-8073-282C8D70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9"/>
            <a:ext cx="4572000" cy="31464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251791" y="629478"/>
            <a:ext cx="3048000" cy="190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Prayer is best taught from childhood.</a:t>
            </a:r>
          </a:p>
        </p:txBody>
      </p:sp>
    </p:spTree>
    <p:extLst>
      <p:ext uri="{BB962C8B-B14F-4D97-AF65-F5344CB8AC3E}">
        <p14:creationId xmlns:p14="http://schemas.microsoft.com/office/powerpoint/2010/main" val="109915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48244-3407-42A7-88AA-10001EA9429B}"/>
              </a:ext>
            </a:extLst>
          </p:cNvPr>
          <p:cNvSpPr>
            <a:spLocks noGrp="1"/>
          </p:cNvSpPr>
          <p:nvPr>
            <p:ph idx="1"/>
          </p:nvPr>
        </p:nvSpPr>
        <p:spPr>
          <a:xfrm>
            <a:off x="4678017" y="3525078"/>
            <a:ext cx="3943350" cy="3050346"/>
          </a:xfrm>
        </p:spPr>
        <p:txBody>
          <a:bodyPr/>
          <a:lstStyle/>
          <a:p>
            <a:r>
              <a:rPr lang="en-NZ" dirty="0"/>
              <a:t>Children hear, see and feel everything that makes up your prayers:</a:t>
            </a:r>
          </a:p>
          <a:p>
            <a:r>
              <a:rPr lang="en-NZ" dirty="0"/>
              <a:t>Humble reliance </a:t>
            </a:r>
          </a:p>
          <a:p>
            <a:endParaRPr lang="en-NZ" dirty="0"/>
          </a:p>
        </p:txBody>
      </p:sp>
      <p:pic>
        <p:nvPicPr>
          <p:cNvPr id="5" name="Picture 2" descr="https://scontent.fakl1-1.fna.fbcdn.net/v/t45.1600-4/cp0/q75/spS444/c0.217.526.275a/p526x296/60204448_6119791591499_6811053627277312000_n.jpg?_nc_cat=100&amp;_nc_eui2=AeEI7tJ3IlkPTvsjB7NkHYlF8Idto_rjBhLpJXT6INZf2FyEimtyHDS88P9PJPze8a8Aye9TL869tOh1GszM7G39HPnl4KQCLymXnndTDMPUgg&amp;_nc_oc=AQlzhJ21WpfhIyFkspG7iYUG17peMAXvl-5YUw_b_2C3qHUwB67azAFLV0oEDvTMgAw&amp;_nc_ht=scontent.fakl1-1.fna&amp;oh=a8c161a20ffe73d83137f85a92f20cfd&amp;oe=5DB3FF6C">
            <a:extLst>
              <a:ext uri="{FF2B5EF4-FFF2-40B4-BE49-F238E27FC236}">
                <a16:creationId xmlns:a16="http://schemas.microsoft.com/office/drawing/2014/main" id="{08B07D9C-7072-4755-97B2-12C4F7A81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696" y="411162"/>
            <a:ext cx="5010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ther praying with children">
            <a:extLst>
              <a:ext uri="{FF2B5EF4-FFF2-40B4-BE49-F238E27FC236}">
                <a16:creationId xmlns:a16="http://schemas.microsoft.com/office/drawing/2014/main" id="{8B391F62-8DC0-4DA2-8073-282C8D70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9"/>
            <a:ext cx="4572000" cy="31464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251791" y="629478"/>
            <a:ext cx="3048000" cy="190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Prayer is best taught from childhood.</a:t>
            </a:r>
          </a:p>
        </p:txBody>
      </p:sp>
    </p:spTree>
    <p:extLst>
      <p:ext uri="{BB962C8B-B14F-4D97-AF65-F5344CB8AC3E}">
        <p14:creationId xmlns:p14="http://schemas.microsoft.com/office/powerpoint/2010/main" val="420275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48244-3407-42A7-88AA-10001EA9429B}"/>
              </a:ext>
            </a:extLst>
          </p:cNvPr>
          <p:cNvSpPr>
            <a:spLocks noGrp="1"/>
          </p:cNvSpPr>
          <p:nvPr>
            <p:ph idx="1"/>
          </p:nvPr>
        </p:nvSpPr>
        <p:spPr>
          <a:xfrm>
            <a:off x="4678017" y="3525078"/>
            <a:ext cx="3943350" cy="3050346"/>
          </a:xfrm>
        </p:spPr>
        <p:txBody>
          <a:bodyPr/>
          <a:lstStyle/>
          <a:p>
            <a:r>
              <a:rPr lang="en-NZ" dirty="0"/>
              <a:t>Children hear, see and feel everything that makes up your prayers:</a:t>
            </a:r>
          </a:p>
          <a:p>
            <a:r>
              <a:rPr lang="en-NZ" dirty="0"/>
              <a:t>Humble reliance </a:t>
            </a:r>
          </a:p>
          <a:p>
            <a:r>
              <a:rPr lang="en-NZ" dirty="0"/>
              <a:t>Hopeful longing</a:t>
            </a:r>
          </a:p>
          <a:p>
            <a:endParaRPr lang="en-NZ" dirty="0"/>
          </a:p>
        </p:txBody>
      </p:sp>
      <p:pic>
        <p:nvPicPr>
          <p:cNvPr id="5" name="Picture 2" descr="https://scontent.fakl1-1.fna.fbcdn.net/v/t45.1600-4/cp0/q75/spS444/c0.217.526.275a/p526x296/60204448_6119791591499_6811053627277312000_n.jpg?_nc_cat=100&amp;_nc_eui2=AeEI7tJ3IlkPTvsjB7NkHYlF8Idto_rjBhLpJXT6INZf2FyEimtyHDS88P9PJPze8a8Aye9TL869tOh1GszM7G39HPnl4KQCLymXnndTDMPUgg&amp;_nc_oc=AQlzhJ21WpfhIyFkspG7iYUG17peMAXvl-5YUw_b_2C3qHUwB67azAFLV0oEDvTMgAw&amp;_nc_ht=scontent.fakl1-1.fna&amp;oh=a8c161a20ffe73d83137f85a92f20cfd&amp;oe=5DB3FF6C">
            <a:extLst>
              <a:ext uri="{FF2B5EF4-FFF2-40B4-BE49-F238E27FC236}">
                <a16:creationId xmlns:a16="http://schemas.microsoft.com/office/drawing/2014/main" id="{08B07D9C-7072-4755-97B2-12C4F7A81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696" y="411162"/>
            <a:ext cx="5010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ther praying with children">
            <a:extLst>
              <a:ext uri="{FF2B5EF4-FFF2-40B4-BE49-F238E27FC236}">
                <a16:creationId xmlns:a16="http://schemas.microsoft.com/office/drawing/2014/main" id="{8B391F62-8DC0-4DA2-8073-282C8D70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9"/>
            <a:ext cx="4572000" cy="31464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251791" y="629478"/>
            <a:ext cx="3048000" cy="190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Prayer is best taught from childhood.</a:t>
            </a:r>
          </a:p>
        </p:txBody>
      </p:sp>
    </p:spTree>
    <p:extLst>
      <p:ext uri="{BB962C8B-B14F-4D97-AF65-F5344CB8AC3E}">
        <p14:creationId xmlns:p14="http://schemas.microsoft.com/office/powerpoint/2010/main" val="271496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48244-3407-42A7-88AA-10001EA9429B}"/>
              </a:ext>
            </a:extLst>
          </p:cNvPr>
          <p:cNvSpPr>
            <a:spLocks noGrp="1"/>
          </p:cNvSpPr>
          <p:nvPr>
            <p:ph idx="1"/>
          </p:nvPr>
        </p:nvSpPr>
        <p:spPr>
          <a:xfrm>
            <a:off x="4678017" y="3525078"/>
            <a:ext cx="3943350" cy="3050346"/>
          </a:xfrm>
        </p:spPr>
        <p:txBody>
          <a:bodyPr/>
          <a:lstStyle/>
          <a:p>
            <a:r>
              <a:rPr lang="en-NZ" dirty="0"/>
              <a:t>Children hear, see and feel everything that makes up your prayers:</a:t>
            </a:r>
          </a:p>
          <a:p>
            <a:r>
              <a:rPr lang="en-NZ" dirty="0"/>
              <a:t>Humble reliance </a:t>
            </a:r>
          </a:p>
          <a:p>
            <a:r>
              <a:rPr lang="en-NZ" dirty="0"/>
              <a:t>Hopeful longing</a:t>
            </a:r>
          </a:p>
          <a:p>
            <a:r>
              <a:rPr lang="en-NZ" dirty="0"/>
              <a:t>Honour filled praise</a:t>
            </a:r>
          </a:p>
          <a:p>
            <a:endParaRPr lang="en-NZ" dirty="0"/>
          </a:p>
        </p:txBody>
      </p:sp>
      <p:pic>
        <p:nvPicPr>
          <p:cNvPr id="5" name="Picture 2" descr="https://scontent.fakl1-1.fna.fbcdn.net/v/t45.1600-4/cp0/q75/spS444/c0.217.526.275a/p526x296/60204448_6119791591499_6811053627277312000_n.jpg?_nc_cat=100&amp;_nc_eui2=AeEI7tJ3IlkPTvsjB7NkHYlF8Idto_rjBhLpJXT6INZf2FyEimtyHDS88P9PJPze8a8Aye9TL869tOh1GszM7G39HPnl4KQCLymXnndTDMPUgg&amp;_nc_oc=AQlzhJ21WpfhIyFkspG7iYUG17peMAXvl-5YUw_b_2C3qHUwB67azAFLV0oEDvTMgAw&amp;_nc_ht=scontent.fakl1-1.fna&amp;oh=a8c161a20ffe73d83137f85a92f20cfd&amp;oe=5DB3FF6C">
            <a:extLst>
              <a:ext uri="{FF2B5EF4-FFF2-40B4-BE49-F238E27FC236}">
                <a16:creationId xmlns:a16="http://schemas.microsoft.com/office/drawing/2014/main" id="{08B07D9C-7072-4755-97B2-12C4F7A81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696" y="411162"/>
            <a:ext cx="5010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ther praying with children">
            <a:extLst>
              <a:ext uri="{FF2B5EF4-FFF2-40B4-BE49-F238E27FC236}">
                <a16:creationId xmlns:a16="http://schemas.microsoft.com/office/drawing/2014/main" id="{8B391F62-8DC0-4DA2-8073-282C8D70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9"/>
            <a:ext cx="4572000" cy="31464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3317F5A-CFAD-4B85-90B9-8F8274229E86}"/>
              </a:ext>
            </a:extLst>
          </p:cNvPr>
          <p:cNvSpPr txBox="1">
            <a:spLocks/>
          </p:cNvSpPr>
          <p:nvPr/>
        </p:nvSpPr>
        <p:spPr>
          <a:xfrm>
            <a:off x="251791" y="629478"/>
            <a:ext cx="3048000" cy="190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Prayer is best taught from childhood.</a:t>
            </a:r>
          </a:p>
        </p:txBody>
      </p:sp>
    </p:spTree>
    <p:extLst>
      <p:ext uri="{BB962C8B-B14F-4D97-AF65-F5344CB8AC3E}">
        <p14:creationId xmlns:p14="http://schemas.microsoft.com/office/powerpoint/2010/main" val="408507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DC4-1FBA-4C86-A81B-3718C13683B2}"/>
              </a:ext>
            </a:extLst>
          </p:cNvPr>
          <p:cNvSpPr>
            <a:spLocks noGrp="1"/>
          </p:cNvSpPr>
          <p:nvPr>
            <p:ph type="title"/>
          </p:nvPr>
        </p:nvSpPr>
        <p:spPr>
          <a:xfrm>
            <a:off x="5059971" y="1783958"/>
            <a:ext cx="3483937" cy="4126511"/>
          </a:xfrm>
        </p:spPr>
        <p:txBody>
          <a:bodyPr vert="horz" lIns="91440" tIns="45720" rIns="91440" bIns="45720" rtlCol="0" anchor="b">
            <a:normAutofit/>
          </a:bodyPr>
          <a:lstStyle/>
          <a:p>
            <a:r>
              <a:rPr lang="en-US" sz="2900" dirty="0"/>
              <a:t>If earthly fathers want their children to do well—How much more does our Heavenly Father want us to do well?</a:t>
            </a:r>
            <a:br>
              <a:rPr lang="en-US" sz="2900" dirty="0"/>
            </a:br>
            <a:br>
              <a:rPr lang="en-US" sz="2900" dirty="0"/>
            </a:br>
            <a:br>
              <a:rPr lang="en-US" sz="2900" dirty="0"/>
            </a:br>
            <a:r>
              <a:rPr lang="en-US" sz="2900" dirty="0"/>
              <a:t>Jesus put it this way…</a:t>
            </a:r>
          </a:p>
        </p:txBody>
      </p:sp>
      <p:sp>
        <p:nvSpPr>
          <p:cNvPr id="135" name="Freeform: Shape 13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Image may contain: 1 person, smiling, shoes, child, outdoor and nature">
            <a:extLst>
              <a:ext uri="{FF2B5EF4-FFF2-40B4-BE49-F238E27FC236}">
                <a16:creationId xmlns:a16="http://schemas.microsoft.com/office/drawing/2014/main" id="{7F12C0D7-5F0A-49F1-B5F0-ED812895E3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02"/>
          <a:stretch/>
        </p:blipFill>
        <p:spPr bwMode="auto">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665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1181</Words>
  <Application>Microsoft Office PowerPoint</Application>
  <PresentationFormat>On-screen Show (4:3)</PresentationFormat>
  <Paragraphs>205</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earthly fathers want their children to do well—How much more does our Heavenly Father want us to do well?   Jesus put it this way…</vt:lpstr>
      <vt:lpstr>Matthew 7:11 11 If you then, being evil, know how to give good gifts to your children, how much more will your Father who is in heaven give what is good to those who ask Him! (NASB95)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is powerful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4</cp:revision>
  <dcterms:created xsi:type="dcterms:W3CDTF">2019-06-29T21:11:20Z</dcterms:created>
  <dcterms:modified xsi:type="dcterms:W3CDTF">2019-06-29T22:35:35Z</dcterms:modified>
</cp:coreProperties>
</file>