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53" r:id="rId2"/>
    <p:sldId id="412" r:id="rId3"/>
    <p:sldId id="380" r:id="rId4"/>
    <p:sldId id="405" r:id="rId5"/>
    <p:sldId id="381" r:id="rId6"/>
    <p:sldId id="388" r:id="rId7"/>
    <p:sldId id="392" r:id="rId8"/>
    <p:sldId id="389" r:id="rId9"/>
    <p:sldId id="393" r:id="rId10"/>
    <p:sldId id="387" r:id="rId11"/>
    <p:sldId id="391" r:id="rId12"/>
    <p:sldId id="390" r:id="rId13"/>
    <p:sldId id="394" r:id="rId14"/>
    <p:sldId id="397" r:id="rId15"/>
    <p:sldId id="396" r:id="rId16"/>
    <p:sldId id="395" r:id="rId17"/>
    <p:sldId id="404" r:id="rId18"/>
    <p:sldId id="406" r:id="rId19"/>
    <p:sldId id="383" r:id="rId20"/>
    <p:sldId id="407" r:id="rId21"/>
    <p:sldId id="398" r:id="rId22"/>
    <p:sldId id="384" r:id="rId23"/>
    <p:sldId id="403" r:id="rId24"/>
    <p:sldId id="377" r:id="rId25"/>
    <p:sldId id="408" r:id="rId26"/>
    <p:sldId id="400" r:id="rId27"/>
    <p:sldId id="382" r:id="rId28"/>
    <p:sldId id="410" r:id="rId29"/>
    <p:sldId id="409" r:id="rId30"/>
    <p:sldId id="35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E08B93-8D69-44D0-A891-797C504DC9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1B77B-514B-4665-AADE-F94BD2C25C3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FBD2D-6F65-40F1-A9B5-C61163D9DF8B}" type="datetimeFigureOut">
              <a:rPr lang="en-NZ" smtClean="0"/>
              <a:t>4/08/2019</a:t>
            </a:fld>
            <a:endParaRPr lang="en-NZ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51B2125-7AEF-40DF-B5A6-3746EEE8EE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F60E15C-39B9-49BF-B0C3-9C111286EF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F7A37-1920-4DB4-83D1-FE962438AC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23660-7FE7-46EE-9E03-CF8301EA01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D8C4D-D0AF-40C8-8A12-334ED00DFB07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4/08/2019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126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4/08/2019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013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4/08/2019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134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4/08/2019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831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4/08/2019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96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4/08/2019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842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4/08/2019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867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4/08/2019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267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4/08/2019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704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4/08/2019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704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4/08/2019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627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D9836-F2AE-496E-9944-7321545562DF}" type="datetimeFigureOut">
              <a:rPr lang="en-NZ" smtClean="0"/>
              <a:t>4/08/2019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928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A1286-C723-4EAD-AFA7-E4ED8BD29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Sermon: John Staiger</a:t>
            </a:r>
          </a:p>
          <a:p>
            <a:endParaRPr lang="en-NZ" dirty="0"/>
          </a:p>
          <a:p>
            <a:r>
              <a:rPr lang="en-NZ" dirty="0"/>
              <a:t>“Generosity—“Staring into the heart of God-3.”</a:t>
            </a:r>
          </a:p>
          <a:p>
            <a:endParaRPr lang="en-NZ" dirty="0"/>
          </a:p>
          <a:p>
            <a:r>
              <a:rPr lang="en-NZ" dirty="0"/>
              <a:t>Sunday 4 August 2019</a:t>
            </a:r>
          </a:p>
          <a:p>
            <a:endParaRPr lang="en-NZ" dirty="0"/>
          </a:p>
          <a:p>
            <a:r>
              <a:rPr lang="en-NZ" dirty="0"/>
              <a:t>Morningside Church of Christ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10236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37D4EC-57C8-4675-9635-C45A7EFA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979" y="1459467"/>
            <a:ext cx="3733482" cy="1090538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</a:rPr>
              <a:t>The scope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BB424-4635-4E03-A95A-81FDE4C21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" r="1" b="1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7BC4D-D459-4930-B3FC-EBDBC57D0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330" y="2673512"/>
            <a:ext cx="3733184" cy="3873062"/>
          </a:xfrm>
        </p:spPr>
        <p:txBody>
          <a:bodyPr anchor="ctr">
            <a:normAutofit fontScale="92500" lnSpcReduction="20000"/>
          </a:bodyPr>
          <a:lstStyle/>
          <a:p>
            <a:r>
              <a:rPr lang="en-NZ" dirty="0"/>
              <a:t>Ephesians 3:20-21 </a:t>
            </a:r>
          </a:p>
          <a:p>
            <a:r>
              <a:rPr lang="en-NZ" b="1" baseline="30000" dirty="0"/>
              <a:t>20</a:t>
            </a:r>
            <a:r>
              <a:rPr lang="en-NZ" dirty="0"/>
              <a:t>Now to Him who is able to do </a:t>
            </a:r>
            <a:r>
              <a:rPr lang="en-NZ" b="1" u="sng" dirty="0"/>
              <a:t>far more abundantly beyond all that we ask or think</a:t>
            </a:r>
            <a:r>
              <a:rPr lang="en-NZ" dirty="0"/>
              <a:t>, according to the power that works within us, </a:t>
            </a:r>
            <a:r>
              <a:rPr lang="en-NZ" b="1" baseline="30000" dirty="0"/>
              <a:t>21</a:t>
            </a:r>
            <a:r>
              <a:rPr lang="en-NZ" dirty="0"/>
              <a:t>to Him </a:t>
            </a:r>
            <a:r>
              <a:rPr lang="en-NZ" i="1" dirty="0"/>
              <a:t>be</a:t>
            </a:r>
            <a:r>
              <a:rPr lang="en-NZ" dirty="0"/>
              <a:t> the glory in the church and in Christ Jesus to all generations forever and ever. Amen.</a:t>
            </a:r>
            <a:r>
              <a:rPr lang="en-NZ" sz="1500" dirty="0">
                <a:solidFill>
                  <a:srgbClr val="000000"/>
                </a:solidFill>
              </a:rPr>
              <a:t> (NASB95)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2980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37D4EC-57C8-4675-9635-C45A7EFA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979" y="1459467"/>
            <a:ext cx="3733482" cy="1090538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</a:rPr>
              <a:t>The scope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BB424-4635-4E03-A95A-81FDE4C21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" r="1" b="1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7BC4D-D459-4930-B3FC-EBDBC57D0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330" y="2673512"/>
            <a:ext cx="3733184" cy="3873062"/>
          </a:xfrm>
        </p:spPr>
        <p:txBody>
          <a:bodyPr anchor="ctr">
            <a:normAutofit fontScale="85000" lnSpcReduction="20000"/>
          </a:bodyPr>
          <a:lstStyle/>
          <a:p>
            <a:r>
              <a:rPr lang="en-NZ" dirty="0"/>
              <a:t>Without limit</a:t>
            </a:r>
          </a:p>
          <a:p>
            <a:r>
              <a:rPr lang="en-NZ" dirty="0"/>
              <a:t>Beyond the imagination of man</a:t>
            </a:r>
          </a:p>
          <a:p>
            <a:r>
              <a:rPr lang="en-NZ" dirty="0"/>
              <a:t>Off the scale! </a:t>
            </a:r>
          </a:p>
          <a:p>
            <a:r>
              <a:rPr lang="en-NZ" dirty="0"/>
              <a:t>We have no language or thought-processes to mentally grasp what Paul is saying here.</a:t>
            </a:r>
          </a:p>
          <a:p>
            <a:r>
              <a:rPr lang="en-NZ" dirty="0"/>
              <a:t>But God’s ability to deliver us is not subject to our ability to understand how He can.</a:t>
            </a:r>
          </a:p>
        </p:txBody>
      </p:sp>
    </p:spTree>
    <p:extLst>
      <p:ext uri="{BB962C8B-B14F-4D97-AF65-F5344CB8AC3E}">
        <p14:creationId xmlns:p14="http://schemas.microsoft.com/office/powerpoint/2010/main" val="1969256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37D4EC-57C8-4675-9635-C45A7EFA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979" y="1459467"/>
            <a:ext cx="3733482" cy="1090538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</a:rPr>
              <a:t>The recipients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BB424-4635-4E03-A95A-81FDE4C21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" r="1" b="1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7BC4D-D459-4930-B3FC-EBDBC57D0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979" y="2371465"/>
            <a:ext cx="3733184" cy="3873062"/>
          </a:xfrm>
        </p:spPr>
        <p:txBody>
          <a:bodyPr anchor="ctr">
            <a:normAutofit fontScale="92500" lnSpcReduction="20000"/>
          </a:bodyPr>
          <a:lstStyle/>
          <a:p>
            <a:r>
              <a:rPr lang="en-NZ" dirty="0"/>
              <a:t>Ephesians 3:20-21 </a:t>
            </a:r>
          </a:p>
          <a:p>
            <a:r>
              <a:rPr lang="en-NZ" b="1" baseline="30000" dirty="0"/>
              <a:t>20</a:t>
            </a:r>
            <a:r>
              <a:rPr lang="en-NZ" dirty="0"/>
              <a:t>Now to Him who is able to do far more abundantly beyond all that we ask or think, </a:t>
            </a:r>
            <a:r>
              <a:rPr lang="en-NZ" b="1" u="sng" dirty="0"/>
              <a:t>according to the power that works within us, </a:t>
            </a:r>
            <a:r>
              <a:rPr lang="en-NZ" b="1" baseline="30000" dirty="0"/>
              <a:t>21</a:t>
            </a:r>
            <a:r>
              <a:rPr lang="en-NZ" dirty="0"/>
              <a:t>to Him </a:t>
            </a:r>
            <a:r>
              <a:rPr lang="en-NZ" i="1" dirty="0"/>
              <a:t>be</a:t>
            </a:r>
            <a:r>
              <a:rPr lang="en-NZ" dirty="0"/>
              <a:t> the glory in the church and in Christ Jesus to all generations forever and ever. Amen.</a:t>
            </a:r>
            <a:r>
              <a:rPr lang="en-NZ" sz="1500" dirty="0">
                <a:solidFill>
                  <a:srgbClr val="000000"/>
                </a:solidFill>
              </a:rPr>
              <a:t> (NASB95)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32043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37D4EC-57C8-4675-9635-C45A7EFA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032" y="1462807"/>
            <a:ext cx="3733482" cy="1090538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</a:rPr>
              <a:t>The recipients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BB424-4635-4E03-A95A-81FDE4C21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" r="1" b="1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7BC4D-D459-4930-B3FC-EBDBC57D0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330" y="2835964"/>
            <a:ext cx="3733184" cy="3273287"/>
          </a:xfrm>
        </p:spPr>
        <p:txBody>
          <a:bodyPr anchor="ctr">
            <a:normAutofit lnSpcReduction="10000"/>
          </a:bodyPr>
          <a:lstStyle/>
          <a:p>
            <a:r>
              <a:rPr lang="en-NZ" sz="2400" dirty="0"/>
              <a:t>Christians!</a:t>
            </a:r>
          </a:p>
          <a:p>
            <a:r>
              <a:rPr lang="en-NZ" sz="2400" dirty="0"/>
              <a:t>You and I are spirit filled and empowered to do God’s work.</a:t>
            </a:r>
          </a:p>
          <a:p>
            <a:r>
              <a:rPr lang="en-NZ" sz="2400" dirty="0"/>
              <a:t> In terms of what God has given us to work with, you are in the drivers seat as to how much of it works in your life. </a:t>
            </a:r>
            <a:r>
              <a:rPr lang="en-NZ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84E0B4-CD48-4764-B56C-D7F477670CAC}"/>
              </a:ext>
            </a:extLst>
          </p:cNvPr>
          <p:cNvSpPr/>
          <p:nvPr/>
        </p:nvSpPr>
        <p:spPr>
          <a:xfrm>
            <a:off x="543339" y="6068704"/>
            <a:ext cx="8164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b="1" dirty="0"/>
              <a:t>1 John 4:4—</a:t>
            </a:r>
            <a:r>
              <a:rPr lang="en-NZ" b="1" baseline="30000" dirty="0"/>
              <a:t>4</a:t>
            </a:r>
            <a:r>
              <a:rPr lang="en-NZ" b="1" dirty="0"/>
              <a:t>You are from God, little children, and have overcome them; because greater is He who is in you than he who is in the world. </a:t>
            </a:r>
            <a:r>
              <a:rPr lang="en-NZ" dirty="0"/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2416983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37D4EC-57C8-4675-9635-C45A7EFA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032" y="678638"/>
            <a:ext cx="3733482" cy="1090538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</a:rPr>
              <a:t>The recipients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BB424-4635-4E03-A95A-81FDE4C21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" r="1" b="1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7BC4D-D459-4930-B3FC-EBDBC57D0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330" y="1815037"/>
            <a:ext cx="3733184" cy="4758042"/>
          </a:xfrm>
        </p:spPr>
        <p:txBody>
          <a:bodyPr anchor="ctr">
            <a:normAutofit fontScale="85000" lnSpcReduction="10000"/>
          </a:bodyPr>
          <a:lstStyle/>
          <a:p>
            <a:r>
              <a:rPr lang="en-NZ" dirty="0"/>
              <a:t>Grasp this and…</a:t>
            </a:r>
          </a:p>
          <a:p>
            <a:r>
              <a:rPr lang="en-NZ" dirty="0"/>
              <a:t>We would revolutionize the local church. </a:t>
            </a:r>
          </a:p>
          <a:p>
            <a:r>
              <a:rPr lang="en-NZ" dirty="0"/>
              <a:t>The demons would tremble. </a:t>
            </a:r>
          </a:p>
          <a:p>
            <a:r>
              <a:rPr lang="en-NZ" dirty="0"/>
              <a:t>The working of God’s  power would be commonplace among us. </a:t>
            </a:r>
          </a:p>
          <a:p>
            <a:r>
              <a:rPr lang="en-NZ" dirty="0"/>
              <a:t>Don’t let the weak link in the chain of Paul’s words lie in this statement: “according to the power that works in us.”</a:t>
            </a:r>
          </a:p>
        </p:txBody>
      </p:sp>
    </p:spTree>
    <p:extLst>
      <p:ext uri="{BB962C8B-B14F-4D97-AF65-F5344CB8AC3E}">
        <p14:creationId xmlns:p14="http://schemas.microsoft.com/office/powerpoint/2010/main" val="3960075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37D4EC-57C8-4675-9635-C45A7EFA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979" y="1459467"/>
            <a:ext cx="3733482" cy="1090538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</a:rPr>
              <a:t>The purpose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BB424-4635-4E03-A95A-81FDE4C21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" r="1" b="1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7BC4D-D459-4930-B3FC-EBDBC57D0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330" y="2673512"/>
            <a:ext cx="3733184" cy="3873062"/>
          </a:xfrm>
        </p:spPr>
        <p:txBody>
          <a:bodyPr anchor="ctr">
            <a:normAutofit fontScale="92500" lnSpcReduction="20000"/>
          </a:bodyPr>
          <a:lstStyle/>
          <a:p>
            <a:r>
              <a:rPr lang="en-NZ" dirty="0"/>
              <a:t>Ephesians 3:20-21 </a:t>
            </a:r>
          </a:p>
          <a:p>
            <a:r>
              <a:rPr lang="en-NZ" b="1" baseline="30000" dirty="0"/>
              <a:t>20</a:t>
            </a:r>
            <a:r>
              <a:rPr lang="en-NZ" dirty="0"/>
              <a:t>Now to Him who is able to do far more abundantly beyond all that we ask or think, according to the power that works within us,</a:t>
            </a:r>
            <a:r>
              <a:rPr lang="en-NZ" b="1" u="sng" dirty="0"/>
              <a:t> </a:t>
            </a:r>
            <a:r>
              <a:rPr lang="en-NZ" b="1" baseline="30000" dirty="0"/>
              <a:t>21</a:t>
            </a:r>
            <a:r>
              <a:rPr lang="en-NZ" b="1" u="sng" dirty="0"/>
              <a:t>to Him </a:t>
            </a:r>
            <a:r>
              <a:rPr lang="en-NZ" b="1" i="1" u="sng" dirty="0"/>
              <a:t>be</a:t>
            </a:r>
            <a:r>
              <a:rPr lang="en-NZ" b="1" u="sng" dirty="0"/>
              <a:t> the glory in the church and in Christ Jesus to all generations forever and ever. Amen</a:t>
            </a:r>
            <a:r>
              <a:rPr lang="en-NZ" dirty="0"/>
              <a:t>.</a:t>
            </a:r>
            <a:r>
              <a:rPr lang="en-NZ" sz="1500" dirty="0">
                <a:solidFill>
                  <a:srgbClr val="000000"/>
                </a:solidFill>
              </a:rPr>
              <a:t> (NASB95)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20992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37D4EC-57C8-4675-9635-C45A7EFA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032" y="1192449"/>
            <a:ext cx="3733482" cy="1090538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</a:rPr>
              <a:t>The purpose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BB424-4635-4E03-A95A-81FDE4C21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" r="1" b="1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7BC4D-D459-4930-B3FC-EBDBC57D0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330" y="1556667"/>
            <a:ext cx="3733184" cy="4989907"/>
          </a:xfrm>
        </p:spPr>
        <p:txBody>
          <a:bodyPr anchor="ctr">
            <a:normAutofit/>
          </a:bodyPr>
          <a:lstStyle/>
          <a:p>
            <a:r>
              <a:rPr lang="en-NZ" dirty="0"/>
              <a:t>Man’s quest for glory resulted in extrication from paradise</a:t>
            </a:r>
          </a:p>
          <a:p>
            <a:r>
              <a:rPr lang="en-NZ" dirty="0"/>
              <a:t>For us, GODWARD glory is centred in Jesus’ church and the power of Jesus’ name.</a:t>
            </a:r>
          </a:p>
        </p:txBody>
      </p:sp>
    </p:spTree>
    <p:extLst>
      <p:ext uri="{BB962C8B-B14F-4D97-AF65-F5344CB8AC3E}">
        <p14:creationId xmlns:p14="http://schemas.microsoft.com/office/powerpoint/2010/main" val="3092385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B9E94-2476-416B-8F46-EAF6D7B8A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979" y="466128"/>
            <a:ext cx="3733482" cy="2581871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</a:rPr>
              <a:t>Stewardship is n</a:t>
            </a:r>
            <a:r>
              <a:rPr lang="en-US" dirty="0" err="1">
                <a:solidFill>
                  <a:srgbClr val="000000"/>
                </a:solidFill>
              </a:rPr>
              <a:t>ot</a:t>
            </a:r>
            <a:r>
              <a:rPr lang="en-US" dirty="0">
                <a:solidFill>
                  <a:srgbClr val="000000"/>
                </a:solidFill>
              </a:rPr>
              <a:t> all about collecting money</a:t>
            </a:r>
            <a:endParaRPr lang="en-NZ" dirty="0">
              <a:solidFill>
                <a:srgbClr val="000000"/>
              </a:solidFill>
            </a:endParaRP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074" name="Picture 2" descr="Image result for chained to money">
            <a:extLst>
              <a:ext uri="{FF2B5EF4-FFF2-40B4-BE49-F238E27FC236}">
                <a16:creationId xmlns:a16="http://schemas.microsoft.com/office/drawing/2014/main" id="{30C45944-F39E-46C0-8BB1-150F5932BF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r="-4" b="-4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5FFABC-59EA-4B52-B809-52AEF6B4E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8590" y="3047999"/>
            <a:ext cx="3386759" cy="31289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16370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B9E94-2476-416B-8F46-EAF6D7B8A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979" y="466128"/>
            <a:ext cx="3733482" cy="2581871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</a:rPr>
              <a:t>Stewardship is n</a:t>
            </a:r>
            <a:r>
              <a:rPr lang="en-US" dirty="0" err="1">
                <a:solidFill>
                  <a:srgbClr val="000000"/>
                </a:solidFill>
              </a:rPr>
              <a:t>ot</a:t>
            </a:r>
            <a:r>
              <a:rPr lang="en-US" dirty="0">
                <a:solidFill>
                  <a:srgbClr val="000000"/>
                </a:solidFill>
              </a:rPr>
              <a:t> all about collecting money</a:t>
            </a:r>
            <a:endParaRPr lang="en-NZ" dirty="0">
              <a:solidFill>
                <a:srgbClr val="000000"/>
              </a:solidFill>
            </a:endParaRP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074" name="Picture 2" descr="Image result for chained to money">
            <a:extLst>
              <a:ext uri="{FF2B5EF4-FFF2-40B4-BE49-F238E27FC236}">
                <a16:creationId xmlns:a16="http://schemas.microsoft.com/office/drawing/2014/main" id="{30C45944-F39E-46C0-8BB1-150F5932BF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r="-4" b="-4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5FFABC-59EA-4B52-B809-52AEF6B4E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8590" y="3047999"/>
            <a:ext cx="3386759" cy="3128964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>
                <a:solidFill>
                  <a:srgbClr val="000000"/>
                </a:solidFill>
              </a:rPr>
              <a:t>Stop connecting stewardship with just paying the bills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 recipe for misery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We will hate the subject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And reduce God and the church to some sought of debt collecting agency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60563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139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26" name="Picture 2" descr="Frustrated Man Putting Together Self Assembly Furniture">
            <a:extLst>
              <a:ext uri="{FF2B5EF4-FFF2-40B4-BE49-F238E27FC236}">
                <a16:creationId xmlns:a16="http://schemas.microsoft.com/office/drawing/2014/main" id="{D981301C-6268-4C6B-B0CB-F9B0BE3269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4" r="17211" b="-2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71DB2-F302-471D-A638-8E84CCAA0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330" y="1842052"/>
            <a:ext cx="3733184" cy="4549818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567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D22EDE9-7A71-4CC5-910A-583CA7E5E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0" y="452365"/>
            <a:ext cx="3733482" cy="1198795"/>
          </a:xfrm>
        </p:spPr>
        <p:txBody>
          <a:bodyPr>
            <a:normAutofit fontScale="90000"/>
          </a:bodyPr>
          <a:lstStyle/>
          <a:p>
            <a:r>
              <a:rPr lang="en-NZ" sz="3400" dirty="0">
                <a:solidFill>
                  <a:srgbClr val="000000"/>
                </a:solidFill>
              </a:rPr>
              <a:t>Stewardship is not something in the too hard pile</a:t>
            </a:r>
          </a:p>
        </p:txBody>
      </p:sp>
    </p:spTree>
    <p:extLst>
      <p:ext uri="{BB962C8B-B14F-4D97-AF65-F5344CB8AC3E}">
        <p14:creationId xmlns:p14="http://schemas.microsoft.com/office/powerpoint/2010/main" val="3246844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2F3A2-F626-4A0D-ADAE-A56C22AC9A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“Generosity—“Staring into the heart of God-3.”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E43E0-4883-494E-B05B-68A1A68A30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0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139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26" name="Picture 2" descr="Frustrated Man Putting Together Self Assembly Furniture">
            <a:extLst>
              <a:ext uri="{FF2B5EF4-FFF2-40B4-BE49-F238E27FC236}">
                <a16:creationId xmlns:a16="http://schemas.microsoft.com/office/drawing/2014/main" id="{D981301C-6268-4C6B-B0CB-F9B0BE3269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4" r="17211" b="-2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71DB2-F302-471D-A638-8E84CCAA0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330" y="1842052"/>
            <a:ext cx="3733184" cy="4549818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567"/>
              </a:spcAft>
            </a:pPr>
            <a:r>
              <a:rPr lang="en-GB" sz="2400" dirty="0">
                <a:solidFill>
                  <a:srgbClr val="000000"/>
                </a:solidFill>
              </a:rPr>
              <a:t>Like flat-pack furniture:</a:t>
            </a:r>
          </a:p>
          <a:p>
            <a:pPr lvl="1">
              <a:spcBef>
                <a:spcPts val="0"/>
              </a:spcBef>
              <a:spcAft>
                <a:spcPts val="567"/>
              </a:spcAft>
            </a:pPr>
            <a:r>
              <a:rPr lang="en-GB" dirty="0">
                <a:solidFill>
                  <a:srgbClr val="000000"/>
                </a:solidFill>
              </a:rPr>
              <a:t>You have the  materials—you think. </a:t>
            </a:r>
          </a:p>
          <a:p>
            <a:pPr lvl="1">
              <a:spcBef>
                <a:spcPts val="0"/>
              </a:spcBef>
              <a:spcAft>
                <a:spcPts val="567"/>
              </a:spcAft>
            </a:pPr>
            <a:r>
              <a:rPr lang="en-GB" dirty="0">
                <a:solidFill>
                  <a:srgbClr val="000000"/>
                </a:solidFill>
              </a:rPr>
              <a:t>Understand the instructions—you hope.</a:t>
            </a:r>
          </a:p>
          <a:p>
            <a:pPr lvl="1"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</a:rPr>
              <a:t>But without…</a:t>
            </a:r>
          </a:p>
          <a:p>
            <a:pPr lvl="2">
              <a:spcBef>
                <a:spcPts val="0"/>
              </a:spcBef>
            </a:pPr>
            <a:r>
              <a:rPr lang="en-GB" sz="2400" dirty="0">
                <a:solidFill>
                  <a:srgbClr val="000000"/>
                </a:solidFill>
              </a:rPr>
              <a:t>Preparation</a:t>
            </a:r>
          </a:p>
          <a:p>
            <a:pPr lvl="2">
              <a:spcBef>
                <a:spcPts val="0"/>
              </a:spcBef>
            </a:pPr>
            <a:r>
              <a:rPr lang="en-GB" sz="2400" dirty="0">
                <a:solidFill>
                  <a:srgbClr val="000000"/>
                </a:solidFill>
              </a:rPr>
              <a:t>Perseverance</a:t>
            </a:r>
          </a:p>
          <a:p>
            <a:pPr lvl="2">
              <a:spcBef>
                <a:spcPts val="0"/>
              </a:spcBef>
            </a:pPr>
            <a:r>
              <a:rPr lang="en-GB" sz="2400" dirty="0">
                <a:solidFill>
                  <a:srgbClr val="000000"/>
                </a:solidFill>
              </a:rPr>
              <a:t>passion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D22EDE9-7A71-4CC5-910A-583CA7E5E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0" y="452365"/>
            <a:ext cx="3733482" cy="1198795"/>
          </a:xfrm>
        </p:spPr>
        <p:txBody>
          <a:bodyPr>
            <a:normAutofit fontScale="90000"/>
          </a:bodyPr>
          <a:lstStyle/>
          <a:p>
            <a:r>
              <a:rPr lang="en-NZ" sz="3400" dirty="0">
                <a:solidFill>
                  <a:srgbClr val="000000"/>
                </a:solidFill>
              </a:rPr>
              <a:t>Stewardship is not something in the too hard pile</a:t>
            </a:r>
          </a:p>
        </p:txBody>
      </p:sp>
    </p:spTree>
    <p:extLst>
      <p:ext uri="{BB962C8B-B14F-4D97-AF65-F5344CB8AC3E}">
        <p14:creationId xmlns:p14="http://schemas.microsoft.com/office/powerpoint/2010/main" val="1934424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93" name="Picture 19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F48C1E-7D9A-4EEF-BE53-73AFA7E9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0" y="452365"/>
            <a:ext cx="3733482" cy="1198795"/>
          </a:xfrm>
        </p:spPr>
        <p:txBody>
          <a:bodyPr>
            <a:normAutofit fontScale="90000"/>
          </a:bodyPr>
          <a:lstStyle/>
          <a:p>
            <a:r>
              <a:rPr lang="en-NZ" sz="3400" dirty="0">
                <a:solidFill>
                  <a:srgbClr val="000000"/>
                </a:solidFill>
              </a:rPr>
              <a:t>Stewardship is not something in the too hard pile</a:t>
            </a:r>
          </a:p>
        </p:txBody>
      </p:sp>
      <p:sp>
        <p:nvSpPr>
          <p:cNvPr id="19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050" name="Picture 2" descr="Image result for flat pack furniture ">
            <a:extLst>
              <a:ext uri="{FF2B5EF4-FFF2-40B4-BE49-F238E27FC236}">
                <a16:creationId xmlns:a16="http://schemas.microsoft.com/office/drawing/2014/main" id="{71F4E8C3-B70E-4260-B6B6-DAD909BB0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7" r="10958" b="-1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71DB2-F302-471D-A638-8E84CCAA0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330" y="1895061"/>
            <a:ext cx="3733184" cy="2252869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endParaRPr lang="en-GB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GB" sz="2400" dirty="0">
                <a:solidFill>
                  <a:srgbClr val="000000"/>
                </a:solidFill>
              </a:rPr>
              <a:t>Your stewardship will sooner-or-later become a confused mess</a:t>
            </a:r>
          </a:p>
          <a:p>
            <a:pPr lvl="1"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</a:rPr>
              <a:t>A source of confusion</a:t>
            </a:r>
          </a:p>
          <a:p>
            <a:pPr lvl="1"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</a:rPr>
              <a:t>An avenue of conflict</a:t>
            </a:r>
          </a:p>
          <a:p>
            <a:pPr lvl="1"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</a:rPr>
              <a:t>Always in the way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D0596B-C8A5-4514-A40B-1E26080C1D99}"/>
              </a:ext>
            </a:extLst>
          </p:cNvPr>
          <p:cNvSpPr/>
          <p:nvPr/>
        </p:nvSpPr>
        <p:spPr>
          <a:xfrm>
            <a:off x="3074504" y="5066111"/>
            <a:ext cx="5526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dirty="0"/>
              <a:t>Nehemiah 4:10—</a:t>
            </a:r>
            <a:r>
              <a:rPr lang="en-NZ" sz="2400" b="1" baseline="30000" dirty="0"/>
              <a:t>10</a:t>
            </a:r>
            <a:r>
              <a:rPr lang="en-NZ" sz="2400" dirty="0"/>
              <a:t>Meanwhile, the people in Judah said, “The strength of the laborers is giving out, and there is so much rubble that we cannot rebuild the wall.” 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4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DC4284-88F4-4F2A-A16B-EE5E9212C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29" y="466129"/>
            <a:ext cx="3970887" cy="1587958"/>
          </a:xfrm>
        </p:spPr>
        <p:txBody>
          <a:bodyPr>
            <a:normAutofit fontScale="90000"/>
          </a:bodyPr>
          <a:lstStyle/>
          <a:p>
            <a:r>
              <a:rPr lang="en-NZ" dirty="0">
                <a:solidFill>
                  <a:srgbClr val="000000"/>
                </a:solidFill>
              </a:rPr>
              <a:t>Stewardship is not a game of wits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9EFE9F-800F-4F4E-82CA-99E155C099B3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3">
            <a:alphaModFix/>
          </a:blip>
          <a:srcRect l="37239" r="4720" b="2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626141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DC4284-88F4-4F2A-A16B-EE5E9212C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29" y="466129"/>
            <a:ext cx="3970887" cy="1587958"/>
          </a:xfrm>
        </p:spPr>
        <p:txBody>
          <a:bodyPr>
            <a:normAutofit fontScale="90000"/>
          </a:bodyPr>
          <a:lstStyle/>
          <a:p>
            <a:r>
              <a:rPr lang="en-NZ" dirty="0">
                <a:solidFill>
                  <a:srgbClr val="000000"/>
                </a:solidFill>
              </a:rPr>
              <a:t>Stewardship is not a game of wits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9EFE9F-800F-4F4E-82CA-99E155C099B3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3">
            <a:alphaModFix/>
          </a:blip>
          <a:srcRect l="37239" r="4720" b="2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25ADB-79DE-4A32-9C6A-34B12991D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329" y="2054086"/>
            <a:ext cx="3733184" cy="2385391"/>
          </a:xfrm>
        </p:spPr>
        <p:txBody>
          <a:bodyPr anchor="ctr">
            <a:normAutofit fontScale="92500"/>
          </a:bodyPr>
          <a:lstStyle/>
          <a:p>
            <a:r>
              <a:rPr lang="en-US" sz="2400" dirty="0"/>
              <a:t>Where a Christian must outwit the preacher </a:t>
            </a:r>
          </a:p>
          <a:p>
            <a:r>
              <a:rPr lang="en-US" sz="2400" dirty="0"/>
              <a:t>Enough not to feel guilty or look better than you are</a:t>
            </a:r>
          </a:p>
          <a:p>
            <a:r>
              <a:rPr lang="en-US" sz="2400" dirty="0"/>
              <a:t>Remember </a:t>
            </a:r>
            <a:r>
              <a:rPr lang="en-NZ" sz="2400" dirty="0"/>
              <a:t>Ananias and Sapphira (Acts 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5121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 descr="A picture containing sandglass, object, table, indoor&#10;&#10;Description automatically generated">
            <a:extLst>
              <a:ext uri="{FF2B5EF4-FFF2-40B4-BE49-F238E27FC236}">
                <a16:creationId xmlns:a16="http://schemas.microsoft.com/office/drawing/2014/main" id="{137D282A-F5CB-4D83-A7A4-B187A93A8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2" b="-2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C9818-A128-43F9-A61C-F09B41DC5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310" y="466129"/>
            <a:ext cx="3692040" cy="5710834"/>
          </a:xfrm>
        </p:spPr>
        <p:txBody>
          <a:bodyPr/>
          <a:lstStyle/>
          <a:p>
            <a:r>
              <a:rPr lang="en-NZ" dirty="0">
                <a:solidFill>
                  <a:srgbClr val="000000"/>
                </a:solidFill>
              </a:rPr>
              <a:t>Stewardship </a:t>
            </a:r>
            <a:r>
              <a:rPr lang="en-NZ" b="1" u="sng" dirty="0">
                <a:solidFill>
                  <a:srgbClr val="000000"/>
                </a:solidFill>
              </a:rPr>
              <a:t>is</a:t>
            </a:r>
            <a:r>
              <a:rPr lang="en-NZ" dirty="0">
                <a:solidFill>
                  <a:srgbClr val="000000"/>
                </a:solidFill>
              </a:rPr>
              <a:t> about making the most of all you have to work with</a:t>
            </a:r>
          </a:p>
          <a:p>
            <a:endParaRPr lang="en-NZ" dirty="0">
              <a:solidFill>
                <a:srgbClr val="000000"/>
              </a:solidFill>
            </a:endParaRPr>
          </a:p>
          <a:p>
            <a:pPr lvl="1"/>
            <a:endParaRPr lang="en-NZ" dirty="0">
              <a:solidFill>
                <a:srgbClr val="000000"/>
              </a:solidFill>
            </a:endParaRPr>
          </a:p>
          <a:p>
            <a:pPr algn="ctr"/>
            <a:endParaRPr lang="en-NZ" dirty="0">
              <a:solidFill>
                <a:srgbClr val="000000"/>
              </a:solidFill>
            </a:endParaRPr>
          </a:p>
          <a:p>
            <a:pPr algn="ctr"/>
            <a:endParaRPr lang="en-NZ" dirty="0">
              <a:solidFill>
                <a:srgbClr val="000000"/>
              </a:solidFill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4945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 descr="A picture containing sandglass, object, table, indoor&#10;&#10;Description automatically generated">
            <a:extLst>
              <a:ext uri="{FF2B5EF4-FFF2-40B4-BE49-F238E27FC236}">
                <a16:creationId xmlns:a16="http://schemas.microsoft.com/office/drawing/2014/main" id="{137D282A-F5CB-4D83-A7A4-B187A93A8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2" b="-2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C9818-A128-43F9-A61C-F09B41DC5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310" y="466129"/>
            <a:ext cx="3692040" cy="5710834"/>
          </a:xfrm>
        </p:spPr>
        <p:txBody>
          <a:bodyPr>
            <a:normAutofit lnSpcReduction="10000"/>
          </a:bodyPr>
          <a:lstStyle/>
          <a:p>
            <a:r>
              <a:rPr lang="en-NZ" dirty="0">
                <a:solidFill>
                  <a:srgbClr val="000000"/>
                </a:solidFill>
              </a:rPr>
              <a:t>Stewardship is about making the most of all you have to work with</a:t>
            </a:r>
          </a:p>
          <a:p>
            <a:endParaRPr lang="en-NZ" dirty="0">
              <a:solidFill>
                <a:srgbClr val="000000"/>
              </a:solidFill>
            </a:endParaRPr>
          </a:p>
          <a:p>
            <a:r>
              <a:rPr lang="en-NZ" dirty="0">
                <a:solidFill>
                  <a:srgbClr val="000000"/>
                </a:solidFill>
              </a:rPr>
              <a:t>Time for…</a:t>
            </a:r>
          </a:p>
          <a:p>
            <a:pPr lvl="1"/>
            <a:r>
              <a:rPr lang="en-NZ" dirty="0">
                <a:solidFill>
                  <a:srgbClr val="000000"/>
                </a:solidFill>
              </a:rPr>
              <a:t>Prayer</a:t>
            </a:r>
          </a:p>
          <a:p>
            <a:pPr lvl="1"/>
            <a:r>
              <a:rPr lang="en-NZ" dirty="0">
                <a:solidFill>
                  <a:srgbClr val="000000"/>
                </a:solidFill>
              </a:rPr>
              <a:t>Scripture</a:t>
            </a:r>
          </a:p>
          <a:p>
            <a:pPr lvl="1"/>
            <a:r>
              <a:rPr lang="en-NZ" dirty="0">
                <a:solidFill>
                  <a:srgbClr val="000000"/>
                </a:solidFill>
              </a:rPr>
              <a:t>The lost</a:t>
            </a:r>
          </a:p>
          <a:p>
            <a:pPr lvl="1"/>
            <a:r>
              <a:rPr lang="en-NZ" dirty="0">
                <a:solidFill>
                  <a:srgbClr val="000000"/>
                </a:solidFill>
              </a:rPr>
              <a:t>The poor</a:t>
            </a:r>
          </a:p>
          <a:p>
            <a:pPr lvl="1"/>
            <a:r>
              <a:rPr lang="en-NZ" dirty="0">
                <a:solidFill>
                  <a:srgbClr val="000000"/>
                </a:solidFill>
              </a:rPr>
              <a:t>Hospitality</a:t>
            </a:r>
          </a:p>
          <a:p>
            <a:pPr lvl="1"/>
            <a:r>
              <a:rPr lang="en-NZ" dirty="0">
                <a:solidFill>
                  <a:srgbClr val="000000"/>
                </a:solidFill>
              </a:rPr>
              <a:t>The sick</a:t>
            </a:r>
          </a:p>
          <a:p>
            <a:pPr lvl="1"/>
            <a:r>
              <a:rPr lang="en-NZ" dirty="0">
                <a:solidFill>
                  <a:srgbClr val="000000"/>
                </a:solidFill>
              </a:rPr>
              <a:t>The lonely</a:t>
            </a:r>
          </a:p>
          <a:p>
            <a:pPr lvl="1"/>
            <a:r>
              <a:rPr lang="en-NZ" dirty="0">
                <a:solidFill>
                  <a:srgbClr val="000000"/>
                </a:solidFill>
              </a:rPr>
              <a:t>The hurt</a:t>
            </a:r>
          </a:p>
          <a:p>
            <a:r>
              <a:rPr lang="en-NZ" dirty="0">
                <a:solidFill>
                  <a:srgbClr val="000000"/>
                </a:solidFill>
              </a:rPr>
              <a:t>Get all this right and…</a:t>
            </a:r>
          </a:p>
          <a:p>
            <a:pPr lvl="1"/>
            <a:endParaRPr lang="en-NZ" dirty="0">
              <a:solidFill>
                <a:srgbClr val="000000"/>
              </a:solidFill>
            </a:endParaRPr>
          </a:p>
          <a:p>
            <a:pPr algn="ctr"/>
            <a:endParaRPr lang="en-NZ" dirty="0">
              <a:solidFill>
                <a:srgbClr val="000000"/>
              </a:solidFill>
            </a:endParaRPr>
          </a:p>
          <a:p>
            <a:pPr algn="ctr"/>
            <a:endParaRPr lang="en-NZ" dirty="0">
              <a:solidFill>
                <a:srgbClr val="000000"/>
              </a:solidFill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03392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 descr="A picture containing sandglass, object, table, indoor&#10;&#10;Description automatically generated">
            <a:extLst>
              <a:ext uri="{FF2B5EF4-FFF2-40B4-BE49-F238E27FC236}">
                <a16:creationId xmlns:a16="http://schemas.microsoft.com/office/drawing/2014/main" id="{137D282A-F5CB-4D83-A7A4-B187A93A8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2" b="-2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C9818-A128-43F9-A61C-F09B41DC5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310" y="466129"/>
            <a:ext cx="3692040" cy="5710834"/>
          </a:xfrm>
        </p:spPr>
        <p:txBody>
          <a:bodyPr/>
          <a:lstStyle/>
          <a:p>
            <a:r>
              <a:rPr lang="en-NZ" dirty="0">
                <a:solidFill>
                  <a:srgbClr val="000000"/>
                </a:solidFill>
              </a:rPr>
              <a:t>Stewardship is about making the most of all you have to work with</a:t>
            </a:r>
          </a:p>
          <a:p>
            <a:endParaRPr lang="en-NZ" dirty="0">
              <a:solidFill>
                <a:srgbClr val="000000"/>
              </a:solidFill>
            </a:endParaRPr>
          </a:p>
          <a:p>
            <a:r>
              <a:rPr lang="en-NZ" dirty="0">
                <a:solidFill>
                  <a:srgbClr val="000000"/>
                </a:solidFill>
              </a:rPr>
              <a:t>Then money will…</a:t>
            </a:r>
          </a:p>
          <a:p>
            <a:pPr lvl="1"/>
            <a:r>
              <a:rPr lang="en-NZ" dirty="0">
                <a:solidFill>
                  <a:srgbClr val="000000"/>
                </a:solidFill>
              </a:rPr>
              <a:t>Be brought into spiritual focus</a:t>
            </a:r>
          </a:p>
          <a:p>
            <a:pPr lvl="1"/>
            <a:r>
              <a:rPr lang="en-NZ" dirty="0">
                <a:solidFill>
                  <a:srgbClr val="000000"/>
                </a:solidFill>
              </a:rPr>
              <a:t>Be </a:t>
            </a:r>
            <a:r>
              <a:rPr lang="en-NZ" b="1" u="sng" dirty="0">
                <a:solidFill>
                  <a:srgbClr val="000000"/>
                </a:solidFill>
              </a:rPr>
              <a:t>one</a:t>
            </a:r>
            <a:r>
              <a:rPr lang="en-NZ" dirty="0">
                <a:solidFill>
                  <a:srgbClr val="000000"/>
                </a:solidFill>
              </a:rPr>
              <a:t> of our tools</a:t>
            </a:r>
          </a:p>
          <a:p>
            <a:pPr lvl="1"/>
            <a:r>
              <a:rPr lang="en-NZ" dirty="0">
                <a:solidFill>
                  <a:srgbClr val="000000"/>
                </a:solidFill>
              </a:rPr>
              <a:t>Not be obsessed over</a:t>
            </a:r>
          </a:p>
          <a:p>
            <a:pPr lvl="1"/>
            <a:r>
              <a:rPr lang="en-NZ" dirty="0">
                <a:solidFill>
                  <a:srgbClr val="000000"/>
                </a:solidFill>
              </a:rPr>
              <a:t>Not be wasted</a:t>
            </a:r>
          </a:p>
          <a:p>
            <a:pPr lvl="1"/>
            <a:r>
              <a:rPr lang="en-NZ" dirty="0">
                <a:solidFill>
                  <a:srgbClr val="000000"/>
                </a:solidFill>
              </a:rPr>
              <a:t>Go to godly ends</a:t>
            </a:r>
          </a:p>
          <a:p>
            <a:pPr lvl="1"/>
            <a:r>
              <a:rPr lang="en-NZ" dirty="0">
                <a:solidFill>
                  <a:srgbClr val="000000"/>
                </a:solidFill>
              </a:rPr>
              <a:t>Bring praise to God</a:t>
            </a:r>
          </a:p>
          <a:p>
            <a:pPr lvl="1"/>
            <a:endParaRPr lang="en-N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9"/>
          <a:stretch/>
        </p:blipFill>
        <p:spPr>
          <a:xfrm>
            <a:off x="-1" y="857250"/>
            <a:ext cx="9144001" cy="5734050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1468363"/>
            <a:ext cx="4180922" cy="451580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59B6E3-A22F-4782-9379-B430C1976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490" y="2079067"/>
            <a:ext cx="3026740" cy="302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C749967-A52B-439C-9B24-8F00CD7F0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310" y="466129"/>
            <a:ext cx="3692040" cy="5710834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</a:rPr>
              <a:t>Stewardship </a:t>
            </a:r>
            <a:r>
              <a:rPr lang="en-NZ" b="1" u="sng" dirty="0">
                <a:solidFill>
                  <a:srgbClr val="000000"/>
                </a:solidFill>
              </a:rPr>
              <a:t>is</a:t>
            </a:r>
            <a:r>
              <a:rPr lang="en-NZ" dirty="0">
                <a:solidFill>
                  <a:srgbClr val="000000"/>
                </a:solidFill>
              </a:rPr>
              <a:t> about investing in the main things…</a:t>
            </a:r>
          </a:p>
          <a:p>
            <a:endParaRPr lang="en-NZ" dirty="0">
              <a:solidFill>
                <a:srgbClr val="000000"/>
              </a:solidFill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30231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9"/>
          <a:stretch/>
        </p:blipFill>
        <p:spPr>
          <a:xfrm>
            <a:off x="-1" y="857250"/>
            <a:ext cx="9144001" cy="5734050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1468363"/>
            <a:ext cx="4180922" cy="451580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59B6E3-A22F-4782-9379-B430C1976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490" y="2079067"/>
            <a:ext cx="3026740" cy="302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C749967-A52B-439C-9B24-8F00CD7F0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310" y="466128"/>
            <a:ext cx="3981200" cy="6125171"/>
          </a:xfrm>
        </p:spPr>
        <p:txBody>
          <a:bodyPr>
            <a:normAutofit fontScale="85000" lnSpcReduction="20000"/>
          </a:bodyPr>
          <a:lstStyle/>
          <a:p>
            <a:r>
              <a:rPr lang="en-NZ" sz="3300" dirty="0">
                <a:solidFill>
                  <a:srgbClr val="000000"/>
                </a:solidFill>
              </a:rPr>
              <a:t>Stewardship </a:t>
            </a:r>
            <a:r>
              <a:rPr lang="en-NZ" sz="3300" b="1" u="sng" dirty="0">
                <a:solidFill>
                  <a:srgbClr val="000000"/>
                </a:solidFill>
              </a:rPr>
              <a:t>is</a:t>
            </a:r>
            <a:r>
              <a:rPr lang="en-NZ" sz="3300" dirty="0">
                <a:solidFill>
                  <a:srgbClr val="000000"/>
                </a:solidFill>
              </a:rPr>
              <a:t> about investing in the main things…</a:t>
            </a:r>
          </a:p>
          <a:p>
            <a:endParaRPr lang="en-NZ" dirty="0">
              <a:solidFill>
                <a:srgbClr val="000000"/>
              </a:solidFill>
            </a:endParaRPr>
          </a:p>
          <a:p>
            <a:r>
              <a:rPr lang="en-NZ" dirty="0"/>
              <a:t>2 Corinthians 9:6-8</a:t>
            </a:r>
          </a:p>
          <a:p>
            <a:r>
              <a:rPr lang="en-NZ" b="1" baseline="30000" dirty="0"/>
              <a:t>6</a:t>
            </a:r>
            <a:r>
              <a:rPr lang="en-NZ" dirty="0"/>
              <a:t>Now this </a:t>
            </a:r>
            <a:r>
              <a:rPr lang="en-NZ" i="1" dirty="0"/>
              <a:t>I say</a:t>
            </a:r>
            <a:r>
              <a:rPr lang="en-NZ" dirty="0"/>
              <a:t>, he who sows sparingly will also reap sparingly, and he who sows bountifully will also reap bountifully. </a:t>
            </a:r>
            <a:r>
              <a:rPr lang="en-NZ" b="1" baseline="30000" dirty="0"/>
              <a:t>7</a:t>
            </a:r>
            <a:r>
              <a:rPr lang="en-NZ" dirty="0"/>
              <a:t>Each one </a:t>
            </a:r>
            <a:r>
              <a:rPr lang="en-NZ" i="1" dirty="0"/>
              <a:t>must do</a:t>
            </a:r>
            <a:r>
              <a:rPr lang="en-NZ" dirty="0"/>
              <a:t> just as he has purposed in his heart, not grudgingly or under compulsion, for God loves a cheerful giver. </a:t>
            </a:r>
            <a:r>
              <a:rPr lang="en-NZ" b="1" baseline="30000" dirty="0"/>
              <a:t>8</a:t>
            </a:r>
            <a:r>
              <a:rPr lang="en-NZ" dirty="0"/>
              <a:t>And God is able to make all grace abound to you, so that always having all sufficiency in everything, </a:t>
            </a:r>
            <a:r>
              <a:rPr lang="en-NZ" b="1" u="sng" dirty="0"/>
              <a:t>you may have an abundance for every good deed</a:t>
            </a:r>
            <a:r>
              <a:rPr lang="en-NZ" dirty="0"/>
              <a:t>; (NASB95)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20815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9"/>
          <a:stretch/>
        </p:blipFill>
        <p:spPr>
          <a:xfrm>
            <a:off x="-1" y="857250"/>
            <a:ext cx="9144001" cy="5734050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1468363"/>
            <a:ext cx="4180922" cy="451580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59B6E3-A22F-4782-9379-B430C1976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490" y="2079067"/>
            <a:ext cx="3026740" cy="302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C749967-A52B-439C-9B24-8F00CD7F0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310" y="466129"/>
            <a:ext cx="3692040" cy="5710834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</a:rPr>
              <a:t>Stewardship </a:t>
            </a:r>
            <a:r>
              <a:rPr lang="en-NZ" b="1" u="sng" dirty="0">
                <a:solidFill>
                  <a:srgbClr val="000000"/>
                </a:solidFill>
              </a:rPr>
              <a:t>is</a:t>
            </a:r>
            <a:r>
              <a:rPr lang="en-NZ" dirty="0">
                <a:solidFill>
                  <a:srgbClr val="000000"/>
                </a:solidFill>
              </a:rPr>
              <a:t> about investing in the main things…</a:t>
            </a:r>
          </a:p>
          <a:p>
            <a:endParaRPr lang="en-NZ" dirty="0">
              <a:solidFill>
                <a:srgbClr val="000000"/>
              </a:solidFill>
            </a:endParaRPr>
          </a:p>
          <a:p>
            <a:r>
              <a:rPr lang="en-NZ" dirty="0"/>
              <a:t>1 Corinthians 2:2 </a:t>
            </a:r>
          </a:p>
          <a:p>
            <a:r>
              <a:rPr lang="en-NZ" b="1" baseline="30000" dirty="0"/>
              <a:t>2</a:t>
            </a:r>
            <a:r>
              <a:rPr lang="en-NZ" dirty="0"/>
              <a:t>For I determined to know nothing among you except Jesus Christ, and Him crucified. (NASB95)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8168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765BA7-72FC-495E-B020-4C5A12137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032" y="641017"/>
            <a:ext cx="3733482" cy="1090538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000000"/>
                </a:solidFill>
              </a:rPr>
              <a:t>It all belongs to God.</a:t>
            </a:r>
            <a:endParaRPr lang="en-NZ" sz="3400" dirty="0">
              <a:solidFill>
                <a:srgbClr val="000000"/>
              </a:solidFill>
            </a:endParaRP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2" descr="https://dg.imgix.net/one-small-step-for-man-cfiktulw-en/landscape/one-small-step-for-man-cfiktulw-ac83a6b09e2f11edad16ade604727419.jpg?ts=1563216789&amp;ixlib=rails-3.0.2&amp;auto=format%2Ccompress&amp;fit=min&amp;w=1600&amp;h=900">
            <a:extLst>
              <a:ext uri="{FF2B5EF4-FFF2-40B4-BE49-F238E27FC236}">
                <a16:creationId xmlns:a16="http://schemas.microsoft.com/office/drawing/2014/main" id="{E6B060FE-C39B-4836-8C00-4CF787D16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4" r="15933" b="-1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363D8-577C-4F2E-A92F-5DDFD7665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330" y="2673512"/>
            <a:ext cx="3733184" cy="3179544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Psalm 24:1-2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The earth is the LORD’s and all that is in it,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the world, and those who live in it;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for he has founded it on the seas,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and established it on the rivers.</a:t>
            </a:r>
          </a:p>
          <a:p>
            <a:endParaRPr lang="en-NZ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66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" descr="Related image">
            <a:extLst>
              <a:ext uri="{FF2B5EF4-FFF2-40B4-BE49-F238E27FC236}">
                <a16:creationId xmlns:a16="http://schemas.microsoft.com/office/drawing/2014/main" id="{BD793494-509D-4681-A0A7-B2FAB228E9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2"/>
          <a:stretch/>
        </p:blipFill>
        <p:spPr bwMode="auto">
          <a:xfrm>
            <a:off x="482600" y="988092"/>
            <a:ext cx="8178799" cy="488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3C05CD-D58E-4140-A858-AC58A92209D4}"/>
              </a:ext>
            </a:extLst>
          </p:cNvPr>
          <p:cNvSpPr/>
          <p:nvPr/>
        </p:nvSpPr>
        <p:spPr>
          <a:xfrm>
            <a:off x="6251185" y="999645"/>
            <a:ext cx="25350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dirty="0">
                <a:solidFill>
                  <a:srgbClr val="000000"/>
                </a:solidFill>
                <a:latin typeface="Helvetica Neue"/>
              </a:rPr>
              <a:t>Acts 2:38</a:t>
            </a:r>
          </a:p>
          <a:p>
            <a:r>
              <a:rPr lang="en-NZ" sz="2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38 </a:t>
            </a:r>
            <a:r>
              <a:rPr lang="en-NZ" sz="2400" dirty="0">
                <a:solidFill>
                  <a:srgbClr val="000000"/>
                </a:solidFill>
                <a:latin typeface="Helvetica Neue"/>
              </a:rPr>
              <a:t>Peter </a:t>
            </a:r>
            <a:r>
              <a:rPr lang="en-NZ" sz="2400" i="1" dirty="0">
                <a:solidFill>
                  <a:srgbClr val="000000"/>
                </a:solidFill>
                <a:latin typeface="Helvetica Neue"/>
              </a:rPr>
              <a:t>said</a:t>
            </a:r>
            <a:r>
              <a:rPr lang="en-NZ" sz="2400" dirty="0">
                <a:solidFill>
                  <a:srgbClr val="000000"/>
                </a:solidFill>
                <a:latin typeface="Helvetica Neue"/>
              </a:rPr>
              <a:t> to them, “Repent, and each of you be baptized in the name of Jesus Christ for the forgiveness of your sins; and you will receive the gift of the Holy Spirit. </a:t>
            </a:r>
            <a:r>
              <a:rPr lang="en-NZ" sz="1200" dirty="0">
                <a:solidFill>
                  <a:srgbClr val="000000"/>
                </a:solidFill>
                <a:latin typeface="Helvetica Neue"/>
              </a:rPr>
              <a:t>(NASB95)</a:t>
            </a:r>
            <a:endParaRPr lang="en-NZ" sz="2400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7994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765BA7-72FC-495E-B020-4C5A12137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032" y="641017"/>
            <a:ext cx="3733482" cy="1090538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000000"/>
                </a:solidFill>
              </a:rPr>
              <a:t>It all belongs to God.</a:t>
            </a:r>
            <a:endParaRPr lang="en-NZ" sz="3400" dirty="0">
              <a:solidFill>
                <a:srgbClr val="000000"/>
              </a:solidFill>
            </a:endParaRP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2" descr="https://dg.imgix.net/one-small-step-for-man-cfiktulw-en/landscape/one-small-step-for-man-cfiktulw-ac83a6b09e2f11edad16ade604727419.jpg?ts=1563216789&amp;ixlib=rails-3.0.2&amp;auto=format%2Ccompress&amp;fit=min&amp;w=1600&amp;h=900">
            <a:extLst>
              <a:ext uri="{FF2B5EF4-FFF2-40B4-BE49-F238E27FC236}">
                <a16:creationId xmlns:a16="http://schemas.microsoft.com/office/drawing/2014/main" id="{E6B060FE-C39B-4836-8C00-4CF787D16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4" r="15933" b="-1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363D8-577C-4F2E-A92F-5DDFD7665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330" y="2673512"/>
            <a:ext cx="3467305" cy="31795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Psalm 89:11</a:t>
            </a:r>
          </a:p>
          <a:p>
            <a:pPr marL="0" indent="0">
              <a:buNone/>
            </a:pPr>
            <a:r>
              <a:rPr lang="en-US" sz="2400" dirty="0"/>
              <a:t>The heavens are yours, the earth also is yours;</a:t>
            </a:r>
          </a:p>
          <a:p>
            <a:pPr marL="0" indent="0">
              <a:buNone/>
            </a:pPr>
            <a:r>
              <a:rPr lang="en-US" sz="2400" dirty="0"/>
              <a:t>the world and all that is in it—you have founded </a:t>
            </a:r>
          </a:p>
          <a:p>
            <a:pPr marL="0" indent="0">
              <a:buNone/>
            </a:pPr>
            <a:r>
              <a:rPr lang="en-US" sz="2400" dirty="0"/>
              <a:t>them.</a:t>
            </a:r>
          </a:p>
        </p:txBody>
      </p:sp>
    </p:spTree>
    <p:extLst>
      <p:ext uri="{BB962C8B-B14F-4D97-AF65-F5344CB8AC3E}">
        <p14:creationId xmlns:p14="http://schemas.microsoft.com/office/powerpoint/2010/main" val="419607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37D4EC-57C8-4675-9635-C45A7EFA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557" y="479283"/>
            <a:ext cx="6838957" cy="1090538"/>
          </a:xfrm>
        </p:spPr>
        <p:txBody>
          <a:bodyPr>
            <a:normAutofit fontScale="90000"/>
          </a:bodyPr>
          <a:lstStyle/>
          <a:p>
            <a:r>
              <a:rPr lang="en-NZ" dirty="0">
                <a:solidFill>
                  <a:srgbClr val="000000"/>
                </a:solidFill>
              </a:rPr>
              <a:t>What are we worrying about?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BB424-4635-4E03-A95A-81FDE4C21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" r="1" b="1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7BC4D-D459-4930-B3FC-EBDBC57D0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330" y="1582975"/>
            <a:ext cx="3733184" cy="4963599"/>
          </a:xfrm>
        </p:spPr>
        <p:txBody>
          <a:bodyPr anchor="ctr">
            <a:normAutofit lnSpcReduction="10000"/>
          </a:bodyPr>
          <a:lstStyle/>
          <a:p>
            <a:r>
              <a:rPr lang="en-NZ" dirty="0"/>
              <a:t>Ephesians 3:20-21 </a:t>
            </a:r>
          </a:p>
          <a:p>
            <a:r>
              <a:rPr lang="en-NZ" b="1" baseline="30000" dirty="0"/>
              <a:t>20</a:t>
            </a:r>
            <a:r>
              <a:rPr lang="en-NZ" dirty="0"/>
              <a:t>Now to Him who is able to do far more abundantly beyond all that we ask or think, according to the power that works within us, </a:t>
            </a:r>
            <a:r>
              <a:rPr lang="en-NZ" b="1" baseline="30000" dirty="0"/>
              <a:t>21</a:t>
            </a:r>
            <a:r>
              <a:rPr lang="en-NZ" dirty="0"/>
              <a:t>to Him </a:t>
            </a:r>
            <a:r>
              <a:rPr lang="en-NZ" i="1" dirty="0"/>
              <a:t>be</a:t>
            </a:r>
            <a:r>
              <a:rPr lang="en-NZ" dirty="0"/>
              <a:t> the glory in the church and in Christ Jesus to all generations forever and ever. Amen.</a:t>
            </a:r>
            <a:r>
              <a:rPr lang="en-NZ" sz="1500" dirty="0">
                <a:solidFill>
                  <a:srgbClr val="000000"/>
                </a:solidFill>
              </a:rPr>
              <a:t> (NASB95)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8968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37D4EC-57C8-4675-9635-C45A7EFA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979" y="1459467"/>
            <a:ext cx="3733482" cy="1090538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</a:rPr>
              <a:t>The source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BB424-4635-4E03-A95A-81FDE4C21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" r="1" b="1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7BC4D-D459-4930-B3FC-EBDBC57D0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330" y="2673512"/>
            <a:ext cx="3733184" cy="3873062"/>
          </a:xfrm>
        </p:spPr>
        <p:txBody>
          <a:bodyPr anchor="ctr">
            <a:normAutofit fontScale="92500" lnSpcReduction="20000"/>
          </a:bodyPr>
          <a:lstStyle/>
          <a:p>
            <a:r>
              <a:rPr lang="en-NZ" dirty="0"/>
              <a:t>Ephesians 3:20-21 </a:t>
            </a:r>
          </a:p>
          <a:p>
            <a:r>
              <a:rPr lang="en-NZ" b="1" baseline="30000" dirty="0"/>
              <a:t>20</a:t>
            </a:r>
            <a:r>
              <a:rPr lang="en-NZ" b="1" u="sng" dirty="0"/>
              <a:t>Now to Him</a:t>
            </a:r>
            <a:r>
              <a:rPr lang="en-NZ" b="1" dirty="0"/>
              <a:t> </a:t>
            </a:r>
            <a:r>
              <a:rPr lang="en-NZ" dirty="0"/>
              <a:t>who is able to do far more abundantly beyond all that we ask or think, according to the power that works within us, </a:t>
            </a:r>
            <a:r>
              <a:rPr lang="en-NZ" b="1" baseline="30000" dirty="0"/>
              <a:t>21</a:t>
            </a:r>
            <a:r>
              <a:rPr lang="en-NZ" dirty="0"/>
              <a:t>to Him </a:t>
            </a:r>
            <a:r>
              <a:rPr lang="en-NZ" i="1" dirty="0"/>
              <a:t>be</a:t>
            </a:r>
            <a:r>
              <a:rPr lang="en-NZ" dirty="0"/>
              <a:t> the glory in the church and in Christ Jesus to all generations forever and ever. Amen.</a:t>
            </a:r>
            <a:r>
              <a:rPr lang="en-NZ" sz="1500" dirty="0">
                <a:solidFill>
                  <a:srgbClr val="000000"/>
                </a:solidFill>
              </a:rPr>
              <a:t> (NASB95)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21738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37D4EC-57C8-4675-9635-C45A7EFA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979" y="1459467"/>
            <a:ext cx="3733482" cy="1090538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</a:rPr>
              <a:t>The source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BB424-4635-4E03-A95A-81FDE4C21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" r="1" b="1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7BC4D-D459-4930-B3FC-EBDBC57D0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330" y="2673512"/>
            <a:ext cx="3733184" cy="3873062"/>
          </a:xfrm>
        </p:spPr>
        <p:txBody>
          <a:bodyPr anchor="ctr">
            <a:normAutofit fontScale="92500" lnSpcReduction="20000"/>
          </a:bodyPr>
          <a:lstStyle/>
          <a:p>
            <a:r>
              <a:rPr lang="en-NZ" dirty="0"/>
              <a:t>Don’t become guilty of regarding God as a man. He is…</a:t>
            </a:r>
          </a:p>
          <a:p>
            <a:r>
              <a:rPr lang="en-NZ" dirty="0"/>
              <a:t>Not limited by space and time</a:t>
            </a:r>
          </a:p>
          <a:p>
            <a:r>
              <a:rPr lang="en-NZ" dirty="0"/>
              <a:t>Not reliant on external help or resources</a:t>
            </a:r>
          </a:p>
          <a:p>
            <a:r>
              <a:rPr lang="en-NZ" dirty="0"/>
              <a:t>Not dependent on money, food, shelter, transport, friendship, entertainment…etc.</a:t>
            </a:r>
          </a:p>
        </p:txBody>
      </p:sp>
    </p:spTree>
    <p:extLst>
      <p:ext uri="{BB962C8B-B14F-4D97-AF65-F5344CB8AC3E}">
        <p14:creationId xmlns:p14="http://schemas.microsoft.com/office/powerpoint/2010/main" val="247621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37D4EC-57C8-4675-9635-C45A7EFA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979" y="1459467"/>
            <a:ext cx="3733482" cy="1090538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</a:rPr>
              <a:t>The Power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BB424-4635-4E03-A95A-81FDE4C21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" r="1" b="1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7BC4D-D459-4930-B3FC-EBDBC57D0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330" y="2673512"/>
            <a:ext cx="3733184" cy="3873062"/>
          </a:xfrm>
        </p:spPr>
        <p:txBody>
          <a:bodyPr anchor="ctr">
            <a:normAutofit fontScale="92500" lnSpcReduction="20000"/>
          </a:bodyPr>
          <a:lstStyle/>
          <a:p>
            <a:r>
              <a:rPr lang="en-NZ" dirty="0"/>
              <a:t>Ephesians 3:20-21 </a:t>
            </a:r>
          </a:p>
          <a:p>
            <a:r>
              <a:rPr lang="en-NZ" baseline="30000" dirty="0"/>
              <a:t>20</a:t>
            </a:r>
            <a:r>
              <a:rPr lang="en-NZ" dirty="0"/>
              <a:t>Now to Him </a:t>
            </a:r>
            <a:r>
              <a:rPr lang="en-NZ" b="1" u="sng" dirty="0"/>
              <a:t>who is able to do</a:t>
            </a:r>
            <a:r>
              <a:rPr lang="en-NZ" dirty="0"/>
              <a:t> far more abundantly beyond all that we ask or think, according to the power that works within us, </a:t>
            </a:r>
            <a:r>
              <a:rPr lang="en-NZ" b="1" baseline="30000" dirty="0"/>
              <a:t>21</a:t>
            </a:r>
            <a:r>
              <a:rPr lang="en-NZ" dirty="0"/>
              <a:t>to Him </a:t>
            </a:r>
            <a:r>
              <a:rPr lang="en-NZ" i="1" dirty="0"/>
              <a:t>be</a:t>
            </a:r>
            <a:r>
              <a:rPr lang="en-NZ" dirty="0"/>
              <a:t> the glory in the church and in Christ Jesus to all generations forever and ever. Amen.</a:t>
            </a:r>
            <a:r>
              <a:rPr lang="en-NZ" sz="1500" dirty="0">
                <a:solidFill>
                  <a:srgbClr val="000000"/>
                </a:solidFill>
              </a:rPr>
              <a:t> (NASB95)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81319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37D4EC-57C8-4675-9635-C45A7EFA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979" y="1459467"/>
            <a:ext cx="3733482" cy="1090538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</a:rPr>
              <a:t>The Power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BB424-4635-4E03-A95A-81FDE4C21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" r="1" b="1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7BC4D-D459-4930-B3FC-EBDBC57D0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330" y="2673512"/>
            <a:ext cx="3733184" cy="1911740"/>
          </a:xfrm>
        </p:spPr>
        <p:txBody>
          <a:bodyPr anchor="ctr">
            <a:normAutofit/>
          </a:bodyPr>
          <a:lstStyle/>
          <a:p>
            <a:r>
              <a:rPr lang="en-NZ" dirty="0"/>
              <a:t>He is ALL powerful</a:t>
            </a:r>
          </a:p>
          <a:p>
            <a:r>
              <a:rPr lang="en-NZ" dirty="0"/>
              <a:t>He is EVER present</a:t>
            </a:r>
          </a:p>
          <a:p>
            <a:r>
              <a:rPr lang="en-NZ" dirty="0"/>
              <a:t>He is TOTALLY aware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8F3A23-4C6A-4FF5-BEEB-F917CBFFB9E0}"/>
              </a:ext>
            </a:extLst>
          </p:cNvPr>
          <p:cNvSpPr/>
          <p:nvPr/>
        </p:nvSpPr>
        <p:spPr>
          <a:xfrm>
            <a:off x="1205948" y="6207204"/>
            <a:ext cx="7501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b="1" dirty="0">
                <a:solidFill>
                  <a:srgbClr val="000000"/>
                </a:solidFill>
                <a:latin typeface="Helvetica Neue"/>
              </a:rPr>
              <a:t>Hebrews 1:3 …upholds all things by the word of His power.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1710427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664</Words>
  <Application>Microsoft Office PowerPoint</Application>
  <PresentationFormat>On-screen Show (4:3)</PresentationFormat>
  <Paragraphs>132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Helvetica Neue</vt:lpstr>
      <vt:lpstr>Office Theme</vt:lpstr>
      <vt:lpstr>PowerPoint Presentation</vt:lpstr>
      <vt:lpstr>“Generosity—“Staring into the heart of God-3.”</vt:lpstr>
      <vt:lpstr>It all belongs to God.</vt:lpstr>
      <vt:lpstr>It all belongs to God.</vt:lpstr>
      <vt:lpstr>What are we worrying about?</vt:lpstr>
      <vt:lpstr>The source</vt:lpstr>
      <vt:lpstr>The source</vt:lpstr>
      <vt:lpstr>The Power</vt:lpstr>
      <vt:lpstr>The Power</vt:lpstr>
      <vt:lpstr>The scope</vt:lpstr>
      <vt:lpstr>The scope</vt:lpstr>
      <vt:lpstr>The recipients</vt:lpstr>
      <vt:lpstr>The recipients</vt:lpstr>
      <vt:lpstr>The recipients</vt:lpstr>
      <vt:lpstr>The purpose</vt:lpstr>
      <vt:lpstr>The purpose</vt:lpstr>
      <vt:lpstr>Stewardship is not all about collecting money</vt:lpstr>
      <vt:lpstr>Stewardship is not all about collecting money</vt:lpstr>
      <vt:lpstr>Stewardship is not something in the too hard pile</vt:lpstr>
      <vt:lpstr>Stewardship is not something in the too hard pile</vt:lpstr>
      <vt:lpstr>Stewardship is not something in the too hard pile</vt:lpstr>
      <vt:lpstr>Stewardship is not a game of wits</vt:lpstr>
      <vt:lpstr>Stewardship is not a game of wits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Morningside Church of Christ</cp:lastModifiedBy>
  <cp:revision>8</cp:revision>
  <dcterms:created xsi:type="dcterms:W3CDTF">2019-08-03T20:47:19Z</dcterms:created>
  <dcterms:modified xsi:type="dcterms:W3CDTF">2019-08-03T22:58:14Z</dcterms:modified>
</cp:coreProperties>
</file>