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6" r:id="rId4"/>
    <p:sldId id="275" r:id="rId5"/>
    <p:sldId id="257" r:id="rId6"/>
    <p:sldId id="258" r:id="rId7"/>
    <p:sldId id="259" r:id="rId8"/>
    <p:sldId id="262" r:id="rId9"/>
    <p:sldId id="269" r:id="rId10"/>
    <p:sldId id="270" r:id="rId11"/>
    <p:sldId id="263" r:id="rId12"/>
    <p:sldId id="271" r:id="rId13"/>
    <p:sldId id="272" r:id="rId14"/>
    <p:sldId id="273" r:id="rId15"/>
    <p:sldId id="264" r:id="rId16"/>
    <p:sldId id="265" r:id="rId17"/>
    <p:sldId id="266" r:id="rId18"/>
    <p:sldId id="267" r:id="rId19"/>
    <p:sldId id="268"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0B5CC-288D-4AAD-B474-C5853B10E001}" type="datetimeFigureOut">
              <a:rPr lang="en-NZ" smtClean="0"/>
              <a:t>4/08/2019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5887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0B5CC-288D-4AAD-B474-C5853B10E001}" type="datetimeFigureOut">
              <a:rPr lang="en-NZ" smtClean="0"/>
              <a:t>4/08/2019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214367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0B5CC-288D-4AAD-B474-C5853B10E001}" type="datetimeFigureOut">
              <a:rPr lang="en-NZ" smtClean="0"/>
              <a:t>4/08/2019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303996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0B5CC-288D-4AAD-B474-C5853B10E001}" type="datetimeFigureOut">
              <a:rPr lang="en-NZ" smtClean="0"/>
              <a:t>4/08/2019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58024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0B5CC-288D-4AAD-B474-C5853B10E001}" type="datetimeFigureOut">
              <a:rPr lang="en-NZ" smtClean="0"/>
              <a:t>4/08/2019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161209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0B5CC-288D-4AAD-B474-C5853B10E001}" type="datetimeFigureOut">
              <a:rPr lang="en-NZ" smtClean="0"/>
              <a:t>4/08/2019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89775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0B5CC-288D-4AAD-B474-C5853B10E001}" type="datetimeFigureOut">
              <a:rPr lang="en-NZ" smtClean="0"/>
              <a:t>4/08/2019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12397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0B5CC-288D-4AAD-B474-C5853B10E001}" type="datetimeFigureOut">
              <a:rPr lang="en-NZ" smtClean="0"/>
              <a:t>4/08/2019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368863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0B5CC-288D-4AAD-B474-C5853B10E001}" type="datetimeFigureOut">
              <a:rPr lang="en-NZ" smtClean="0"/>
              <a:t>4/08/2019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38489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0B5CC-288D-4AAD-B474-C5853B10E001}" type="datetimeFigureOut">
              <a:rPr lang="en-NZ" smtClean="0"/>
              <a:t>4/08/2019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179409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0B5CC-288D-4AAD-B474-C5853B10E001}" type="datetimeFigureOut">
              <a:rPr lang="en-NZ" smtClean="0"/>
              <a:t>4/08/2019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30796C8-6B61-4DD6-BA31-26C2FE424380}" type="slidenum">
              <a:rPr lang="en-NZ" smtClean="0"/>
              <a:t>‹#›</a:t>
            </a:fld>
            <a:endParaRPr lang="en-NZ"/>
          </a:p>
        </p:txBody>
      </p:sp>
    </p:spTree>
    <p:extLst>
      <p:ext uri="{BB962C8B-B14F-4D97-AF65-F5344CB8AC3E}">
        <p14:creationId xmlns:p14="http://schemas.microsoft.com/office/powerpoint/2010/main" val="25801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0B5CC-288D-4AAD-B474-C5853B10E001}" type="datetimeFigureOut">
              <a:rPr lang="en-NZ" smtClean="0"/>
              <a:t>4/08/2019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796C8-6B61-4DD6-BA31-26C2FE424380}" type="slidenum">
              <a:rPr lang="en-NZ" smtClean="0"/>
              <a:t>‹#›</a:t>
            </a:fld>
            <a:endParaRPr lang="en-NZ"/>
          </a:p>
        </p:txBody>
      </p:sp>
    </p:spTree>
    <p:extLst>
      <p:ext uri="{BB962C8B-B14F-4D97-AF65-F5344CB8AC3E}">
        <p14:creationId xmlns:p14="http://schemas.microsoft.com/office/powerpoint/2010/main" val="29055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813593-2A9A-4B18-B2F2-A4692465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 y="0"/>
            <a:ext cx="9132640" cy="3995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FB70742-27D0-4830-8353-40A0472FD3FA}"/>
              </a:ext>
            </a:extLst>
          </p:cNvPr>
          <p:cNvSpPr/>
          <p:nvPr/>
        </p:nvSpPr>
        <p:spPr>
          <a:xfrm>
            <a:off x="4987689" y="396413"/>
            <a:ext cx="414495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a:t>What are the probabilities of success?</a:t>
            </a:r>
          </a:p>
        </p:txBody>
      </p:sp>
      <p:sp>
        <p:nvSpPr>
          <p:cNvPr id="11" name="Rectangle 10">
            <a:extLst>
              <a:ext uri="{FF2B5EF4-FFF2-40B4-BE49-F238E27FC236}">
                <a16:creationId xmlns:a16="http://schemas.microsoft.com/office/drawing/2014/main" id="{13A02C49-DAEC-4593-9A27-5186F7C6233C}"/>
              </a:ext>
            </a:extLst>
          </p:cNvPr>
          <p:cNvSpPr/>
          <p:nvPr/>
        </p:nvSpPr>
        <p:spPr>
          <a:xfrm>
            <a:off x="301504" y="3995530"/>
            <a:ext cx="8831136"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1. Why bother?</a:t>
            </a:r>
          </a:p>
          <a:p>
            <a:pPr marL="285750" indent="-285750">
              <a:buFont typeface="Arial" panose="020B0604020202020204" pitchFamily="34" charset="0"/>
              <a:buChar char="•"/>
            </a:pPr>
            <a:r>
              <a:rPr lang="en-US" sz="2400" dirty="0"/>
              <a:t>The task is too big</a:t>
            </a:r>
          </a:p>
          <a:p>
            <a:pPr marL="285750" indent="-285750">
              <a:buFont typeface="Arial" panose="020B0604020202020204" pitchFamily="34" charset="0"/>
              <a:buChar char="•"/>
            </a:pPr>
            <a:r>
              <a:rPr lang="en-US" sz="2400" dirty="0"/>
              <a:t>Stories of failure abound</a:t>
            </a:r>
          </a:p>
          <a:p>
            <a:pPr marL="285750" indent="-285750">
              <a:buFont typeface="Arial" panose="020B0604020202020204" pitchFamily="34" charset="0"/>
              <a:buChar char="•"/>
            </a:pPr>
            <a:r>
              <a:rPr lang="en-US" sz="2400" dirty="0"/>
              <a:t>How many ex-Christians, ex-preachers, ex-churches…do you know?</a:t>
            </a:r>
          </a:p>
          <a:p>
            <a:pPr marL="285750" indent="-285750">
              <a:buFont typeface="Arial" panose="020B0604020202020204" pitchFamily="34" charset="0"/>
              <a:buChar char="•"/>
            </a:pPr>
            <a:r>
              <a:rPr lang="en-US" sz="2400" dirty="0"/>
              <a:t>Lots of bad guys</a:t>
            </a:r>
          </a:p>
          <a:p>
            <a:pPr marL="285750" indent="-285750">
              <a:buFont typeface="Arial" panose="020B0604020202020204" pitchFamily="34" charset="0"/>
              <a:buChar char="•"/>
            </a:pPr>
            <a:r>
              <a:rPr lang="en-US" sz="2400" dirty="0"/>
              <a:t>Lots of rip-offs</a:t>
            </a:r>
          </a:p>
          <a:p>
            <a:pPr marL="285750" indent="-285750">
              <a:buFont typeface="Arial" panose="020B0604020202020204" pitchFamily="34" charset="0"/>
              <a:buChar char="•"/>
            </a:pPr>
            <a:r>
              <a:rPr lang="en-US" sz="2400" dirty="0"/>
              <a:t>Lots of disappointments</a:t>
            </a:r>
          </a:p>
        </p:txBody>
      </p:sp>
    </p:spTree>
    <p:extLst>
      <p:ext uri="{BB962C8B-B14F-4D97-AF65-F5344CB8AC3E}">
        <p14:creationId xmlns:p14="http://schemas.microsoft.com/office/powerpoint/2010/main" val="317497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jeremiah">
            <a:extLst>
              <a:ext uri="{FF2B5EF4-FFF2-40B4-BE49-F238E27FC236}">
                <a16:creationId xmlns:a16="http://schemas.microsoft.com/office/drawing/2014/main" id="{0569E4EB-B063-4618-A272-01CD729EE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787"/>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No automatic alt text available.">
            <a:extLst>
              <a:ext uri="{FF2B5EF4-FFF2-40B4-BE49-F238E27FC236}">
                <a16:creationId xmlns:a16="http://schemas.microsoft.com/office/drawing/2014/main" id="{5EF7D560-8D5F-4BE6-B37E-C1C740D0A0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1" r="2" b="10420"/>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6EAF8C25-C6ED-46D4-9A3B-2A834C5098EB}"/>
              </a:ext>
            </a:extLst>
          </p:cNvPr>
          <p:cNvSpPr txBox="1">
            <a:spLocks/>
          </p:cNvSpPr>
          <p:nvPr/>
        </p:nvSpPr>
        <p:spPr>
          <a:xfrm>
            <a:off x="-1" y="1"/>
            <a:ext cx="9143999" cy="16906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ct val="0"/>
              </a:spcBef>
              <a:spcAft>
                <a:spcPts val="600"/>
              </a:spcAft>
              <a:buNone/>
            </a:pPr>
            <a:endParaRPr lang="en-US" sz="3700" kern="1200" dirty="0">
              <a:solidFill>
                <a:schemeClr val="tx1"/>
              </a:solidFill>
              <a:latin typeface="+mj-lt"/>
              <a:ea typeface="+mj-ea"/>
              <a:cs typeface="+mj-cs"/>
            </a:endParaRPr>
          </a:p>
          <a:p>
            <a:pPr marL="0" indent="0" algn="ctr">
              <a:spcBef>
                <a:spcPct val="0"/>
              </a:spcBef>
              <a:spcAft>
                <a:spcPts val="600"/>
              </a:spcAft>
              <a:buNone/>
            </a:pPr>
            <a:r>
              <a:rPr lang="en-US" sz="3700" kern="1200" dirty="0">
                <a:solidFill>
                  <a:schemeClr val="tx1"/>
                </a:solidFill>
                <a:latin typeface="+mj-lt"/>
                <a:ea typeface="+mj-ea"/>
                <a:cs typeface="+mj-cs"/>
              </a:rPr>
              <a:t>Measuring Success</a:t>
            </a:r>
          </a:p>
          <a:p>
            <a:pPr lvl="1" algn="ctr">
              <a:spcBef>
                <a:spcPct val="0"/>
              </a:spcBef>
              <a:spcAft>
                <a:spcPts val="600"/>
              </a:spcAft>
              <a:buNone/>
            </a:pPr>
            <a:endParaRPr lang="en-US" sz="37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BF1FDF50-4E30-4420-97C1-CC05E081B320}"/>
              </a:ext>
            </a:extLst>
          </p:cNvPr>
          <p:cNvSpPr>
            <a:spLocks noGrp="1"/>
          </p:cNvSpPr>
          <p:nvPr>
            <p:ph idx="1"/>
          </p:nvPr>
        </p:nvSpPr>
        <p:spPr>
          <a:xfrm>
            <a:off x="628650" y="2015406"/>
            <a:ext cx="3823334" cy="4065986"/>
          </a:xfrm>
        </p:spPr>
        <p:txBody>
          <a:bodyPr vert="horz" lIns="91440" tIns="45720" rIns="91440" bIns="45720" rtlCol="0" anchor="t">
            <a:normAutofit/>
          </a:bodyPr>
          <a:lstStyle/>
          <a:p>
            <a:pPr marL="0" indent="0">
              <a:buNone/>
            </a:pPr>
            <a:r>
              <a:rPr lang="en-US" sz="2400" dirty="0"/>
              <a:t>1. By today’s standard Jeremiah was a complete and utter failure</a:t>
            </a:r>
          </a:p>
        </p:txBody>
      </p:sp>
    </p:spTree>
    <p:extLst>
      <p:ext uri="{BB962C8B-B14F-4D97-AF65-F5344CB8AC3E}">
        <p14:creationId xmlns:p14="http://schemas.microsoft.com/office/powerpoint/2010/main" val="35498575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o automatic alt text available.">
            <a:extLst>
              <a:ext uri="{FF2B5EF4-FFF2-40B4-BE49-F238E27FC236}">
                <a16:creationId xmlns:a16="http://schemas.microsoft.com/office/drawing/2014/main" id="{5EF7D560-8D5F-4BE6-B37E-C1C740D0A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31" r="-3" b="-3"/>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Image result for John 6:60">
            <a:extLst>
              <a:ext uri="{FF2B5EF4-FFF2-40B4-BE49-F238E27FC236}">
                <a16:creationId xmlns:a16="http://schemas.microsoft.com/office/drawing/2014/main" id="{06D20861-5F78-426B-A1F9-20BA69F92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8" t="25764" r="4400" b="29181"/>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19"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6EAF8C25-C6ED-46D4-9A3B-2A834C5098EB}"/>
              </a:ext>
            </a:extLst>
          </p:cNvPr>
          <p:cNvSpPr txBox="1">
            <a:spLocks/>
          </p:cNvSpPr>
          <p:nvPr/>
        </p:nvSpPr>
        <p:spPr>
          <a:xfrm>
            <a:off x="-1" y="1"/>
            <a:ext cx="9143999" cy="16906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ct val="0"/>
              </a:spcBef>
              <a:spcAft>
                <a:spcPts val="600"/>
              </a:spcAft>
              <a:buNone/>
            </a:pPr>
            <a:endParaRPr lang="en-US" sz="3700" kern="1200" dirty="0">
              <a:solidFill>
                <a:schemeClr val="tx1"/>
              </a:solidFill>
              <a:latin typeface="+mj-lt"/>
              <a:ea typeface="+mj-ea"/>
              <a:cs typeface="+mj-cs"/>
            </a:endParaRPr>
          </a:p>
          <a:p>
            <a:pPr marL="0" indent="0" algn="ctr">
              <a:spcBef>
                <a:spcPct val="0"/>
              </a:spcBef>
              <a:spcAft>
                <a:spcPts val="600"/>
              </a:spcAft>
              <a:buNone/>
            </a:pPr>
            <a:r>
              <a:rPr lang="en-US" sz="3700" kern="1200" dirty="0">
                <a:solidFill>
                  <a:schemeClr val="tx1"/>
                </a:solidFill>
                <a:latin typeface="+mj-lt"/>
                <a:ea typeface="+mj-ea"/>
                <a:cs typeface="+mj-cs"/>
              </a:rPr>
              <a:t>Measuring Success</a:t>
            </a:r>
          </a:p>
          <a:p>
            <a:pPr lvl="1" algn="ctr">
              <a:spcBef>
                <a:spcPct val="0"/>
              </a:spcBef>
              <a:spcAft>
                <a:spcPts val="600"/>
              </a:spcAft>
              <a:buNone/>
            </a:pPr>
            <a:endParaRPr lang="en-US" sz="37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BF1FDF50-4E30-4420-97C1-CC05E081B320}"/>
              </a:ext>
            </a:extLst>
          </p:cNvPr>
          <p:cNvSpPr>
            <a:spLocks noGrp="1"/>
          </p:cNvSpPr>
          <p:nvPr>
            <p:ph idx="1"/>
          </p:nvPr>
        </p:nvSpPr>
        <p:spPr>
          <a:xfrm>
            <a:off x="628650" y="2015406"/>
            <a:ext cx="3823334" cy="4065986"/>
          </a:xfrm>
        </p:spPr>
        <p:txBody>
          <a:bodyPr vert="horz" lIns="91440" tIns="45720" rIns="91440" bIns="45720" rtlCol="0" anchor="t">
            <a:normAutofit/>
          </a:bodyPr>
          <a:lstStyle/>
          <a:p>
            <a:pPr marL="0" indent="0">
              <a:buNone/>
            </a:pPr>
            <a:r>
              <a:rPr lang="en-US" sz="2400" dirty="0"/>
              <a:t>2. When Jesus preached total commitment, he decimated his audience (John 6:60f)</a:t>
            </a:r>
          </a:p>
        </p:txBody>
      </p:sp>
    </p:spTree>
    <p:extLst>
      <p:ext uri="{BB962C8B-B14F-4D97-AF65-F5344CB8AC3E}">
        <p14:creationId xmlns:p14="http://schemas.microsoft.com/office/powerpoint/2010/main" val="12584922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o automatic alt text available.">
            <a:extLst>
              <a:ext uri="{FF2B5EF4-FFF2-40B4-BE49-F238E27FC236}">
                <a16:creationId xmlns:a16="http://schemas.microsoft.com/office/drawing/2014/main" id="{5EF7D560-8D5F-4BE6-B37E-C1C740D0A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31" r="-3" b="-3"/>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Image result for ancient harpist">
            <a:extLst>
              <a:ext uri="{FF2B5EF4-FFF2-40B4-BE49-F238E27FC236}">
                <a16:creationId xmlns:a16="http://schemas.microsoft.com/office/drawing/2014/main" id="{47F0303C-3B1A-4D1B-90FD-C4C1B9403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9" r="3" b="3"/>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6EAF8C25-C6ED-46D4-9A3B-2A834C5098EB}"/>
              </a:ext>
            </a:extLst>
          </p:cNvPr>
          <p:cNvSpPr txBox="1">
            <a:spLocks/>
          </p:cNvSpPr>
          <p:nvPr/>
        </p:nvSpPr>
        <p:spPr>
          <a:xfrm>
            <a:off x="0" y="-1"/>
            <a:ext cx="9144000" cy="169068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spcBef>
                <a:spcPct val="0"/>
              </a:spcBef>
              <a:spcAft>
                <a:spcPts val="600"/>
              </a:spcAft>
              <a:buNone/>
            </a:pPr>
            <a:endParaRPr lang="en-US" sz="3700" kern="1200" dirty="0">
              <a:solidFill>
                <a:schemeClr val="tx1"/>
              </a:solidFill>
              <a:latin typeface="+mj-lt"/>
              <a:ea typeface="+mj-ea"/>
              <a:cs typeface="+mj-cs"/>
            </a:endParaRPr>
          </a:p>
          <a:p>
            <a:pPr marL="0" indent="0" algn="ctr">
              <a:spcBef>
                <a:spcPct val="0"/>
              </a:spcBef>
              <a:spcAft>
                <a:spcPts val="600"/>
              </a:spcAft>
              <a:buNone/>
            </a:pPr>
            <a:r>
              <a:rPr lang="en-US" sz="3700" kern="1200" dirty="0">
                <a:solidFill>
                  <a:schemeClr val="tx1"/>
                </a:solidFill>
                <a:latin typeface="+mj-lt"/>
                <a:ea typeface="+mj-ea"/>
                <a:cs typeface="+mj-cs"/>
              </a:rPr>
              <a:t>Measuring Success</a:t>
            </a:r>
          </a:p>
          <a:p>
            <a:pPr lvl="1">
              <a:spcBef>
                <a:spcPct val="0"/>
              </a:spcBef>
              <a:spcAft>
                <a:spcPts val="600"/>
              </a:spcAft>
              <a:buNone/>
            </a:pPr>
            <a:endParaRPr lang="en-US" sz="37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BF1FDF50-4E30-4420-97C1-CC05E081B320}"/>
              </a:ext>
            </a:extLst>
          </p:cNvPr>
          <p:cNvSpPr>
            <a:spLocks noGrp="1"/>
          </p:cNvSpPr>
          <p:nvPr>
            <p:ph idx="1"/>
          </p:nvPr>
        </p:nvSpPr>
        <p:spPr>
          <a:xfrm>
            <a:off x="628650" y="2015406"/>
            <a:ext cx="3823334" cy="4065986"/>
          </a:xfrm>
        </p:spPr>
        <p:txBody>
          <a:bodyPr vert="horz" lIns="91440" tIns="45720" rIns="91440" bIns="45720" rtlCol="0" anchor="t">
            <a:normAutofit/>
          </a:bodyPr>
          <a:lstStyle/>
          <a:p>
            <a:pPr marL="0" indent="0">
              <a:buNone/>
            </a:pPr>
            <a:r>
              <a:rPr lang="en-US" sz="2400" dirty="0"/>
              <a:t>3. Ezekiel the pop-star. He made some progress—NOT!</a:t>
            </a:r>
          </a:p>
          <a:p>
            <a:r>
              <a:rPr lang="en-US" sz="2400" dirty="0"/>
              <a:t>Ezekiel 33:32—</a:t>
            </a:r>
          </a:p>
          <a:p>
            <a:pPr marL="457200" lvl="1"/>
            <a:r>
              <a:rPr lang="en-US" b="1" baseline="30000" dirty="0"/>
              <a:t>32</a:t>
            </a:r>
            <a:r>
              <a:rPr lang="en-US" dirty="0"/>
              <a:t>Behold, you are to them like a sensual song by one who has a beautiful voice and plays well on an instrument; for they hear your words but they do not practice them</a:t>
            </a:r>
            <a:r>
              <a:rPr lang="en-US" sz="1700" dirty="0"/>
              <a:t>. (NASB95)</a:t>
            </a:r>
          </a:p>
        </p:txBody>
      </p:sp>
    </p:spTree>
    <p:extLst>
      <p:ext uri="{BB962C8B-B14F-4D97-AF65-F5344CB8AC3E}">
        <p14:creationId xmlns:p14="http://schemas.microsoft.com/office/powerpoint/2010/main" val="11342373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o automatic alt text available.">
            <a:extLst>
              <a:ext uri="{FF2B5EF4-FFF2-40B4-BE49-F238E27FC236}">
                <a16:creationId xmlns:a16="http://schemas.microsoft.com/office/drawing/2014/main" id="{5EF7D560-8D5F-4BE6-B37E-C1C740D0A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31" r="-3" b="-3"/>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No automatic alt text available.">
            <a:extLst>
              <a:ext uri="{FF2B5EF4-FFF2-40B4-BE49-F238E27FC236}">
                <a16:creationId xmlns:a16="http://schemas.microsoft.com/office/drawing/2014/main" id="{274ED74B-2ECC-41D1-9C04-3B0BF6E39D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64" r="2" b="13522"/>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12"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1FDF50-4E30-4420-97C1-CC05E081B320}"/>
              </a:ext>
            </a:extLst>
          </p:cNvPr>
          <p:cNvSpPr>
            <a:spLocks noGrp="1"/>
          </p:cNvSpPr>
          <p:nvPr>
            <p:ph idx="1"/>
          </p:nvPr>
        </p:nvSpPr>
        <p:spPr>
          <a:xfrm>
            <a:off x="178413" y="1855280"/>
            <a:ext cx="4203503" cy="4678042"/>
          </a:xfrm>
        </p:spPr>
        <p:txBody>
          <a:bodyPr anchor="t">
            <a:normAutofit/>
          </a:bodyPr>
          <a:lstStyle/>
          <a:p>
            <a:pPr marL="0" indent="0">
              <a:buNone/>
            </a:pPr>
            <a:r>
              <a:rPr lang="en-US" sz="2600" dirty="0"/>
              <a:t>4. Get on with it!</a:t>
            </a:r>
          </a:p>
          <a:p>
            <a:pPr marL="0" indent="0">
              <a:buNone/>
            </a:pPr>
            <a:r>
              <a:rPr lang="en-US" sz="2600" dirty="0"/>
              <a:t> Preacher the Word</a:t>
            </a:r>
          </a:p>
          <a:p>
            <a:r>
              <a:rPr lang="en-US" dirty="0"/>
              <a:t>2 Timothy 4:2—</a:t>
            </a:r>
            <a:r>
              <a:rPr lang="en-US" b="1" baseline="30000" dirty="0"/>
              <a:t>2</a:t>
            </a:r>
            <a:r>
              <a:rPr lang="en-US" dirty="0"/>
              <a:t>preach the word; be ready in season </a:t>
            </a:r>
            <a:r>
              <a:rPr lang="en-US" i="1" dirty="0"/>
              <a:t>and</a:t>
            </a:r>
            <a:r>
              <a:rPr lang="en-US" dirty="0"/>
              <a:t> out of season; reprove, rebuke, exhort, with great patience and instruction.</a:t>
            </a:r>
            <a:r>
              <a:rPr lang="en-US" sz="2600" dirty="0"/>
              <a:t> (NASB95)</a:t>
            </a:r>
          </a:p>
          <a:p>
            <a:endParaRPr lang="en-NZ" sz="2400" dirty="0"/>
          </a:p>
        </p:txBody>
      </p:sp>
      <p:sp>
        <p:nvSpPr>
          <p:cNvPr id="8" name="Content Placeholder 2">
            <a:extLst>
              <a:ext uri="{FF2B5EF4-FFF2-40B4-BE49-F238E27FC236}">
                <a16:creationId xmlns:a16="http://schemas.microsoft.com/office/drawing/2014/main" id="{6EAF8C25-C6ED-46D4-9A3B-2A834C5098EB}"/>
              </a:ext>
            </a:extLst>
          </p:cNvPr>
          <p:cNvSpPr txBox="1">
            <a:spLocks/>
          </p:cNvSpPr>
          <p:nvPr/>
        </p:nvSpPr>
        <p:spPr>
          <a:xfrm>
            <a:off x="0" y="0"/>
            <a:ext cx="9144000" cy="16906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r>
              <a:rPr lang="en-US" sz="4400" dirty="0"/>
              <a:t>Measuring Success</a:t>
            </a:r>
          </a:p>
          <a:p>
            <a:pPr lvl="1"/>
            <a:endParaRPr lang="en-NZ" dirty="0"/>
          </a:p>
        </p:txBody>
      </p:sp>
    </p:spTree>
    <p:extLst>
      <p:ext uri="{BB962C8B-B14F-4D97-AF65-F5344CB8AC3E}">
        <p14:creationId xmlns:p14="http://schemas.microsoft.com/office/powerpoint/2010/main" val="113065081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o automatic alt text available.">
            <a:extLst>
              <a:ext uri="{FF2B5EF4-FFF2-40B4-BE49-F238E27FC236}">
                <a16:creationId xmlns:a16="http://schemas.microsoft.com/office/drawing/2014/main" id="{5EF7D560-8D5F-4BE6-B37E-C1C740D0A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31" r="-3" b="-3"/>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No automatic alt text available.">
            <a:extLst>
              <a:ext uri="{FF2B5EF4-FFF2-40B4-BE49-F238E27FC236}">
                <a16:creationId xmlns:a16="http://schemas.microsoft.com/office/drawing/2014/main" id="{274ED74B-2ECC-41D1-9C04-3B0BF6E39D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64" r="2" b="13522"/>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12"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1FDF50-4E30-4420-97C1-CC05E081B320}"/>
              </a:ext>
            </a:extLst>
          </p:cNvPr>
          <p:cNvSpPr>
            <a:spLocks noGrp="1"/>
          </p:cNvSpPr>
          <p:nvPr>
            <p:ph idx="1"/>
          </p:nvPr>
        </p:nvSpPr>
        <p:spPr>
          <a:xfrm>
            <a:off x="178413" y="1855280"/>
            <a:ext cx="4203503" cy="4678042"/>
          </a:xfrm>
        </p:spPr>
        <p:txBody>
          <a:bodyPr anchor="t">
            <a:normAutofit fontScale="92500" lnSpcReduction="10000"/>
          </a:bodyPr>
          <a:lstStyle/>
          <a:p>
            <a:pPr marL="0" indent="0">
              <a:buNone/>
            </a:pPr>
            <a:r>
              <a:rPr lang="en-US" sz="2600" dirty="0"/>
              <a:t>4. Get on with it!</a:t>
            </a:r>
          </a:p>
          <a:p>
            <a:pPr marL="0" indent="0">
              <a:buNone/>
            </a:pPr>
            <a:r>
              <a:rPr lang="en-US" sz="2600" dirty="0"/>
              <a:t> Let God do His work</a:t>
            </a:r>
          </a:p>
          <a:p>
            <a:r>
              <a:rPr lang="en-US" dirty="0"/>
              <a:t>Isaiah 55:11 </a:t>
            </a:r>
          </a:p>
          <a:p>
            <a:r>
              <a:rPr lang="en-US" b="1" baseline="30000" dirty="0"/>
              <a:t>11</a:t>
            </a:r>
            <a:r>
              <a:rPr lang="en-US" dirty="0"/>
              <a:t>So will My word be which goes forth from My mouth;</a:t>
            </a:r>
            <a:br>
              <a:rPr lang="en-US" dirty="0"/>
            </a:br>
            <a:r>
              <a:rPr lang="en-US" dirty="0"/>
              <a:t>It will not return to Me empty,</a:t>
            </a:r>
            <a:br>
              <a:rPr lang="en-US" dirty="0"/>
            </a:br>
            <a:r>
              <a:rPr lang="en-US" dirty="0"/>
              <a:t>Without accomplishing what I desire,</a:t>
            </a:r>
            <a:br>
              <a:rPr lang="en-US" dirty="0"/>
            </a:br>
            <a:r>
              <a:rPr lang="en-US" dirty="0"/>
              <a:t>And without succeeding </a:t>
            </a:r>
            <a:r>
              <a:rPr lang="en-US" i="1" dirty="0"/>
              <a:t>in the matter</a:t>
            </a:r>
            <a:r>
              <a:rPr lang="en-US" dirty="0"/>
              <a:t> for which I sent it.</a:t>
            </a:r>
            <a:r>
              <a:rPr lang="en-US" sz="2600" dirty="0"/>
              <a:t> (NASB95)</a:t>
            </a:r>
          </a:p>
          <a:p>
            <a:endParaRPr lang="en-NZ" sz="2400" dirty="0"/>
          </a:p>
        </p:txBody>
      </p:sp>
      <p:sp>
        <p:nvSpPr>
          <p:cNvPr id="8" name="Content Placeholder 2">
            <a:extLst>
              <a:ext uri="{FF2B5EF4-FFF2-40B4-BE49-F238E27FC236}">
                <a16:creationId xmlns:a16="http://schemas.microsoft.com/office/drawing/2014/main" id="{6EAF8C25-C6ED-46D4-9A3B-2A834C5098EB}"/>
              </a:ext>
            </a:extLst>
          </p:cNvPr>
          <p:cNvSpPr txBox="1">
            <a:spLocks/>
          </p:cNvSpPr>
          <p:nvPr/>
        </p:nvSpPr>
        <p:spPr>
          <a:xfrm>
            <a:off x="0" y="0"/>
            <a:ext cx="9144000" cy="16906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r>
              <a:rPr lang="en-US" sz="4400" dirty="0"/>
              <a:t>Measuring Success</a:t>
            </a:r>
          </a:p>
          <a:p>
            <a:pPr lvl="1"/>
            <a:endParaRPr lang="en-NZ" dirty="0"/>
          </a:p>
        </p:txBody>
      </p:sp>
    </p:spTree>
    <p:extLst>
      <p:ext uri="{BB962C8B-B14F-4D97-AF65-F5344CB8AC3E}">
        <p14:creationId xmlns:p14="http://schemas.microsoft.com/office/powerpoint/2010/main" val="109160037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B4BB-75DA-4EFD-A164-3D2E2CC711D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622EB816-2A5C-4872-86CB-7A85466721ED}"/>
              </a:ext>
            </a:extLst>
          </p:cNvPr>
          <p:cNvSpPr>
            <a:spLocks noGrp="1"/>
          </p:cNvSpPr>
          <p:nvPr>
            <p:ph idx="1"/>
          </p:nvPr>
        </p:nvSpPr>
        <p:spPr>
          <a:xfrm>
            <a:off x="0" y="3922641"/>
            <a:ext cx="9144000" cy="2935359"/>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US" sz="4400" dirty="0"/>
              <a:t>Ready to go—Ready to stay</a:t>
            </a:r>
          </a:p>
          <a:p>
            <a:pPr lvl="1"/>
            <a:endParaRPr lang="en-US" dirty="0"/>
          </a:p>
          <a:p>
            <a:endParaRPr lang="en-NZ" dirty="0"/>
          </a:p>
        </p:txBody>
      </p:sp>
      <p:pic>
        <p:nvPicPr>
          <p:cNvPr id="4" name="Picture 2" descr="https://ci3.googleusercontent.com/proxy/lmBBFRDCD5q_v-K0pCndnvV-H5vHW5ICXelNxBQq-vFHu6FrSMb-A7ivTOBwyf75Y-BAQ5MFEFhFZKpAsq3-fdHR8SEG1_obz8XdfBZylhXxbRPAaKUvwv-7PwJG2BhqRYbBjRkAfBuXFw=s0-d-e1-ft#https://s3.amazonaws.com/tgc-web/wp-content/uploads/2018/11/08002553/learn-missions.jpg">
            <a:extLst>
              <a:ext uri="{FF2B5EF4-FFF2-40B4-BE49-F238E27FC236}">
                <a16:creationId xmlns:a16="http://schemas.microsoft.com/office/drawing/2014/main" id="{DD6E6F8C-FD8B-4E79-AAA1-3CF2DF689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1" y="-1"/>
            <a:ext cx="9144001" cy="39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7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B4BB-75DA-4EFD-A164-3D2E2CC711D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622EB816-2A5C-4872-86CB-7A85466721ED}"/>
              </a:ext>
            </a:extLst>
          </p:cNvPr>
          <p:cNvSpPr>
            <a:spLocks noGrp="1"/>
          </p:cNvSpPr>
          <p:nvPr>
            <p:ph idx="1"/>
          </p:nvPr>
        </p:nvSpPr>
        <p:spPr>
          <a:xfrm>
            <a:off x="0" y="3922641"/>
            <a:ext cx="9144000" cy="2935359"/>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US" sz="4400" dirty="0"/>
              <a:t>Ready to go—Ready to stay</a:t>
            </a:r>
          </a:p>
          <a:p>
            <a:pPr marL="457200" lvl="1" indent="0">
              <a:buNone/>
            </a:pPr>
            <a:r>
              <a:rPr lang="en-US" dirty="0"/>
              <a:t>1. Paul felt like John Mark should stay home</a:t>
            </a:r>
          </a:p>
          <a:p>
            <a:pPr lvl="1"/>
            <a:r>
              <a:rPr lang="en-US" sz="2400" dirty="0"/>
              <a:t>Cousin Barnabas didn’t (Acts 15:36-41)</a:t>
            </a:r>
          </a:p>
          <a:p>
            <a:pPr marL="914400" lvl="2" indent="0">
              <a:buNone/>
            </a:pPr>
            <a:r>
              <a:rPr lang="en-US" sz="2400" dirty="0"/>
              <a:t>		—He believed in John Mark</a:t>
            </a:r>
          </a:p>
          <a:p>
            <a:pPr marL="914400" lvl="2" indent="0">
              <a:buNone/>
            </a:pPr>
            <a:r>
              <a:rPr lang="en-US" sz="2400" dirty="0"/>
              <a:t>		—Same vision—Different approach</a:t>
            </a:r>
          </a:p>
        </p:txBody>
      </p:sp>
      <p:pic>
        <p:nvPicPr>
          <p:cNvPr id="4" name="Picture 2" descr="https://ci3.googleusercontent.com/proxy/lmBBFRDCD5q_v-K0pCndnvV-H5vHW5ICXelNxBQq-vFHu6FrSMb-A7ivTOBwyf75Y-BAQ5MFEFhFZKpAsq3-fdHR8SEG1_obz8XdfBZylhXxbRPAaKUvwv-7PwJG2BhqRYbBjRkAfBuXFw=s0-d-e1-ft#https://s3.amazonaws.com/tgc-web/wp-content/uploads/2018/11/08002553/learn-missions.jpg">
            <a:extLst>
              <a:ext uri="{FF2B5EF4-FFF2-40B4-BE49-F238E27FC236}">
                <a16:creationId xmlns:a16="http://schemas.microsoft.com/office/drawing/2014/main" id="{DD6E6F8C-FD8B-4E79-AAA1-3CF2DF689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1" y="-1"/>
            <a:ext cx="9144001" cy="39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04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B4BB-75DA-4EFD-A164-3D2E2CC711D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622EB816-2A5C-4872-86CB-7A85466721ED}"/>
              </a:ext>
            </a:extLst>
          </p:cNvPr>
          <p:cNvSpPr>
            <a:spLocks noGrp="1"/>
          </p:cNvSpPr>
          <p:nvPr>
            <p:ph idx="1"/>
          </p:nvPr>
        </p:nvSpPr>
        <p:spPr>
          <a:xfrm>
            <a:off x="0" y="3922641"/>
            <a:ext cx="9144000" cy="2935359"/>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US" sz="4400" dirty="0"/>
              <a:t>Ready to go—Ready to stay</a:t>
            </a:r>
          </a:p>
          <a:p>
            <a:pPr marL="457200" lvl="1" indent="0">
              <a:buNone/>
            </a:pPr>
            <a:r>
              <a:rPr lang="en-US" dirty="0"/>
              <a:t>2. Some brothers need to stay home</a:t>
            </a:r>
          </a:p>
          <a:p>
            <a:pPr marL="914400" lvl="2" indent="0">
              <a:buNone/>
            </a:pPr>
            <a:r>
              <a:rPr lang="en-US" dirty="0"/>
              <a:t>	—Culturally dysfunctional</a:t>
            </a:r>
          </a:p>
          <a:p>
            <a:pPr marL="914400" lvl="2" indent="0">
              <a:buNone/>
            </a:pPr>
            <a:r>
              <a:rPr lang="en-US" dirty="0"/>
              <a:t>	—Ill-taught and unteachable</a:t>
            </a:r>
          </a:p>
          <a:p>
            <a:pPr marL="914400" lvl="2" indent="0">
              <a:buNone/>
            </a:pPr>
            <a:r>
              <a:rPr lang="en-US" dirty="0"/>
              <a:t>	—If you are unteachable you will raise up disciples like yourself</a:t>
            </a:r>
          </a:p>
          <a:p>
            <a:pPr lvl="1"/>
            <a:endParaRPr lang="en-US" dirty="0"/>
          </a:p>
          <a:p>
            <a:endParaRPr lang="en-NZ" dirty="0"/>
          </a:p>
        </p:txBody>
      </p:sp>
      <p:pic>
        <p:nvPicPr>
          <p:cNvPr id="4" name="Picture 2" descr="https://ci3.googleusercontent.com/proxy/lmBBFRDCD5q_v-K0pCndnvV-H5vHW5ICXelNxBQq-vFHu6FrSMb-A7ivTOBwyf75Y-BAQ5MFEFhFZKpAsq3-fdHR8SEG1_obz8XdfBZylhXxbRPAaKUvwv-7PwJG2BhqRYbBjRkAfBuXFw=s0-d-e1-ft#https://s3.amazonaws.com/tgc-web/wp-content/uploads/2018/11/08002553/learn-missions.jpg">
            <a:extLst>
              <a:ext uri="{FF2B5EF4-FFF2-40B4-BE49-F238E27FC236}">
                <a16:creationId xmlns:a16="http://schemas.microsoft.com/office/drawing/2014/main" id="{DD6E6F8C-FD8B-4E79-AAA1-3CF2DF689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1" y="-1"/>
            <a:ext cx="9144001" cy="39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46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B4BB-75DA-4EFD-A164-3D2E2CC711D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622EB816-2A5C-4872-86CB-7A85466721ED}"/>
              </a:ext>
            </a:extLst>
          </p:cNvPr>
          <p:cNvSpPr>
            <a:spLocks noGrp="1"/>
          </p:cNvSpPr>
          <p:nvPr>
            <p:ph idx="1"/>
          </p:nvPr>
        </p:nvSpPr>
        <p:spPr>
          <a:xfrm>
            <a:off x="0" y="3922641"/>
            <a:ext cx="9144000" cy="2935359"/>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US" sz="4400" dirty="0"/>
              <a:t>Ready to go—Ready to stay</a:t>
            </a:r>
          </a:p>
          <a:p>
            <a:pPr marL="457200" lvl="1" indent="0">
              <a:buNone/>
            </a:pPr>
            <a:r>
              <a:rPr lang="en-US" dirty="0"/>
              <a:t>3. Churches are to send—Missionaries are to go!</a:t>
            </a:r>
          </a:p>
          <a:p>
            <a:pPr lvl="1"/>
            <a:r>
              <a:rPr lang="en-US" dirty="0"/>
              <a:t>Romans 10:14-15a—</a:t>
            </a:r>
            <a:r>
              <a:rPr lang="en-US" b="1" baseline="30000" dirty="0"/>
              <a:t>14</a:t>
            </a:r>
            <a:r>
              <a:rPr lang="en-US" dirty="0"/>
              <a:t>How then will they call on Him in whom they have not believed? How will they believe in Him whom they have not heard? And how will they hear without a preacher? </a:t>
            </a:r>
            <a:r>
              <a:rPr lang="en-US" b="1" baseline="30000" dirty="0"/>
              <a:t>15</a:t>
            </a:r>
            <a:r>
              <a:rPr lang="en-US" dirty="0"/>
              <a:t>How will they preach unless they are sent?... (NASB95) </a:t>
            </a:r>
          </a:p>
          <a:p>
            <a:endParaRPr lang="en-NZ" dirty="0"/>
          </a:p>
        </p:txBody>
      </p:sp>
      <p:pic>
        <p:nvPicPr>
          <p:cNvPr id="4" name="Picture 2" descr="https://ci3.googleusercontent.com/proxy/lmBBFRDCD5q_v-K0pCndnvV-H5vHW5ICXelNxBQq-vFHu6FrSMb-A7ivTOBwyf75Y-BAQ5MFEFhFZKpAsq3-fdHR8SEG1_obz8XdfBZylhXxbRPAaKUvwv-7PwJG2BhqRYbBjRkAfBuXFw=s0-d-e1-ft#https://s3.amazonaws.com/tgc-web/wp-content/uploads/2018/11/08002553/learn-missions.jpg">
            <a:extLst>
              <a:ext uri="{FF2B5EF4-FFF2-40B4-BE49-F238E27FC236}">
                <a16:creationId xmlns:a16="http://schemas.microsoft.com/office/drawing/2014/main" id="{DD6E6F8C-FD8B-4E79-AAA1-3CF2DF689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1" y="-1"/>
            <a:ext cx="9144001" cy="39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9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B4BB-75DA-4EFD-A164-3D2E2CC711D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622EB816-2A5C-4872-86CB-7A85466721ED}"/>
              </a:ext>
            </a:extLst>
          </p:cNvPr>
          <p:cNvSpPr>
            <a:spLocks noGrp="1"/>
          </p:cNvSpPr>
          <p:nvPr>
            <p:ph idx="1"/>
          </p:nvPr>
        </p:nvSpPr>
        <p:spPr>
          <a:xfrm>
            <a:off x="0" y="3922641"/>
            <a:ext cx="9144000" cy="2935359"/>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US" sz="4400" dirty="0"/>
              <a:t>Ready to go—Ready to stay</a:t>
            </a:r>
          </a:p>
          <a:p>
            <a:pPr marL="457200" lvl="1" indent="0">
              <a:buNone/>
            </a:pPr>
            <a:r>
              <a:rPr lang="en-US" dirty="0"/>
              <a:t>4. Looking after our Missionaries is looking after our mission!</a:t>
            </a:r>
          </a:p>
          <a:p>
            <a:pPr lvl="1"/>
            <a:r>
              <a:rPr lang="en-NZ" dirty="0"/>
              <a:t>Spiritually cared for—Prayer and contact.</a:t>
            </a:r>
          </a:p>
          <a:p>
            <a:pPr lvl="1"/>
            <a:r>
              <a:rPr lang="en-NZ" dirty="0"/>
              <a:t>Personally cared for—Wife, Kids, Health, Home, transport,…</a:t>
            </a:r>
          </a:p>
          <a:p>
            <a:pPr lvl="1"/>
            <a:r>
              <a:rPr lang="en-NZ" dirty="0"/>
              <a:t>Church cared for—New Christians, Resources, Buildings, </a:t>
            </a:r>
          </a:p>
          <a:p>
            <a:pPr lvl="1"/>
            <a:endParaRPr lang="en-NZ" dirty="0"/>
          </a:p>
        </p:txBody>
      </p:sp>
      <p:pic>
        <p:nvPicPr>
          <p:cNvPr id="4" name="Picture 2" descr="https://ci3.googleusercontent.com/proxy/lmBBFRDCD5q_v-K0pCndnvV-H5vHW5ICXelNxBQq-vFHu6FrSMb-A7ivTOBwyf75Y-BAQ5MFEFhFZKpAsq3-fdHR8SEG1_obz8XdfBZylhXxbRPAaKUvwv-7PwJG2BhqRYbBjRkAfBuXFw=s0-d-e1-ft#https://s3.amazonaws.com/tgc-web/wp-content/uploads/2018/11/08002553/learn-missions.jpg">
            <a:extLst>
              <a:ext uri="{FF2B5EF4-FFF2-40B4-BE49-F238E27FC236}">
                <a16:creationId xmlns:a16="http://schemas.microsoft.com/office/drawing/2014/main" id="{DD6E6F8C-FD8B-4E79-AAA1-3CF2DF689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1" y="-1"/>
            <a:ext cx="9144001" cy="39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82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813593-2A9A-4B18-B2F2-A4692465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 y="0"/>
            <a:ext cx="9132640" cy="3995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FB70742-27D0-4830-8353-40A0472FD3FA}"/>
              </a:ext>
            </a:extLst>
          </p:cNvPr>
          <p:cNvSpPr/>
          <p:nvPr/>
        </p:nvSpPr>
        <p:spPr>
          <a:xfrm>
            <a:off x="4987689" y="396413"/>
            <a:ext cx="414495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a:t>What are the probabilities of success?</a:t>
            </a:r>
          </a:p>
        </p:txBody>
      </p:sp>
      <p:sp>
        <p:nvSpPr>
          <p:cNvPr id="11" name="Rectangle 10">
            <a:extLst>
              <a:ext uri="{FF2B5EF4-FFF2-40B4-BE49-F238E27FC236}">
                <a16:creationId xmlns:a16="http://schemas.microsoft.com/office/drawing/2014/main" id="{13A02C49-DAEC-4593-9A27-5186F7C6233C}"/>
              </a:ext>
            </a:extLst>
          </p:cNvPr>
          <p:cNvSpPr/>
          <p:nvPr/>
        </p:nvSpPr>
        <p:spPr>
          <a:xfrm>
            <a:off x="276647" y="3995530"/>
            <a:ext cx="8590705"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2. I’m Saved!</a:t>
            </a:r>
          </a:p>
          <a:p>
            <a:pPr marL="285750" indent="-285750">
              <a:buFont typeface="Arial" panose="020B0604020202020204" pitchFamily="34" charset="0"/>
              <a:buChar char="•"/>
            </a:pPr>
            <a:r>
              <a:rPr lang="en-US" sz="2400" dirty="0"/>
              <a:t>Praise God! Glory hallelujah! </a:t>
            </a:r>
          </a:p>
          <a:p>
            <a:pPr marL="285750" indent="-285750">
              <a:buFont typeface="Arial" panose="020B0604020202020204" pitchFamily="34" charset="0"/>
              <a:buChar char="•"/>
            </a:pPr>
            <a:r>
              <a:rPr lang="en-US" sz="2400" dirty="0"/>
              <a:t>We must not define our spiritual walk by a list of bad experiences</a:t>
            </a:r>
          </a:p>
          <a:p>
            <a:pPr marL="285750" indent="-285750">
              <a:buFont typeface="Arial" panose="020B0604020202020204" pitchFamily="34" charset="0"/>
              <a:buChar char="•"/>
            </a:pPr>
            <a:r>
              <a:rPr lang="en-US" sz="2400" dirty="0"/>
              <a:t>Yes, fair warning, but why should I join them?</a:t>
            </a:r>
          </a:p>
          <a:p>
            <a:pPr marL="285750" indent="-285750">
              <a:buFont typeface="Arial" panose="020B0604020202020204" pitchFamily="34" charset="0"/>
              <a:buChar char="•"/>
            </a:pPr>
            <a:r>
              <a:rPr lang="en-US" sz="2400" dirty="0"/>
              <a:t>(If we caused these bad experiences, we must repent) </a:t>
            </a:r>
          </a:p>
          <a:p>
            <a:pPr marL="285750" indent="-285750">
              <a:buFont typeface="Arial" panose="020B0604020202020204" pitchFamily="34" charset="0"/>
              <a:buChar char="•"/>
            </a:pPr>
            <a:r>
              <a:rPr lang="en-US" sz="2400" dirty="0"/>
              <a:t>Jesus called us to follow him—to be fishers of men (Mt.4:19)</a:t>
            </a:r>
          </a:p>
        </p:txBody>
      </p:sp>
    </p:spTree>
    <p:extLst>
      <p:ext uri="{BB962C8B-B14F-4D97-AF65-F5344CB8AC3E}">
        <p14:creationId xmlns:p14="http://schemas.microsoft.com/office/powerpoint/2010/main" val="490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1690688"/>
            <a:ext cx="543261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549382"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2EB816-2A5C-4872-86CB-7A85466721ED}"/>
              </a:ext>
            </a:extLst>
          </p:cNvPr>
          <p:cNvSpPr>
            <a:spLocks noGrp="1"/>
          </p:cNvSpPr>
          <p:nvPr>
            <p:ph idx="1"/>
          </p:nvPr>
        </p:nvSpPr>
        <p:spPr>
          <a:xfrm>
            <a:off x="248771" y="1851775"/>
            <a:ext cx="3617870" cy="4486275"/>
          </a:xfrm>
        </p:spPr>
        <p:style>
          <a:lnRef idx="2">
            <a:schemeClr val="dk1">
              <a:shade val="50000"/>
            </a:schemeClr>
          </a:lnRef>
          <a:fillRef idx="1">
            <a:schemeClr val="dk1"/>
          </a:fillRef>
          <a:effectRef idx="0">
            <a:schemeClr val="dk1"/>
          </a:effectRef>
          <a:fontRef idx="minor">
            <a:schemeClr val="lt1"/>
          </a:fontRef>
        </p:style>
        <p:txBody>
          <a:bodyPr anchor="ctr">
            <a:normAutofit fontScale="92500" lnSpcReduction="20000"/>
          </a:bodyPr>
          <a:lstStyle/>
          <a:p>
            <a:pPr marL="457200" lvl="1" indent="0">
              <a:buNone/>
            </a:pPr>
            <a:r>
              <a:rPr lang="en-US" sz="2800" dirty="0"/>
              <a:t>4. Go...</a:t>
            </a:r>
          </a:p>
          <a:p>
            <a:r>
              <a:rPr lang="en-US" dirty="0"/>
              <a:t>Matthew 28:19-20—</a:t>
            </a:r>
            <a:r>
              <a:rPr lang="en-US" b="1" baseline="30000" dirty="0"/>
              <a:t>19</a:t>
            </a:r>
            <a:r>
              <a:rPr lang="en-US" dirty="0"/>
              <a:t>Go therefore and make disciples of all the nations, baptizing them in the name of the Father and the Son and the Holy Spirit, </a:t>
            </a:r>
            <a:r>
              <a:rPr lang="en-US" b="1" baseline="30000" dirty="0"/>
              <a:t>20</a:t>
            </a:r>
            <a:r>
              <a:rPr lang="en-US" dirty="0"/>
              <a:t>teaching them to observe all that I commanded you; and lo, I am with you always, even to the end of the age.”</a:t>
            </a:r>
            <a:r>
              <a:rPr lang="en-NZ" dirty="0"/>
              <a:t> </a:t>
            </a:r>
            <a:r>
              <a:rPr lang="en-NZ" sz="1700" dirty="0"/>
              <a:t>(NASB95)</a:t>
            </a:r>
            <a:endParaRPr lang="en-US" sz="1700" dirty="0"/>
          </a:p>
        </p:txBody>
      </p:sp>
      <p:pic>
        <p:nvPicPr>
          <p:cNvPr id="6146" name="Picture 2" descr="Image result for go into all the world">
            <a:extLst>
              <a:ext uri="{FF2B5EF4-FFF2-40B4-BE49-F238E27FC236}">
                <a16:creationId xmlns:a16="http://schemas.microsoft.com/office/drawing/2014/main" id="{F9FB58E3-FC13-4934-8077-09EBB97803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2790" y="2886499"/>
            <a:ext cx="3222439" cy="241682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254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813593-2A9A-4B18-B2F2-A4692465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 y="0"/>
            <a:ext cx="9132640" cy="3995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FB70742-27D0-4830-8353-40A0472FD3FA}"/>
              </a:ext>
            </a:extLst>
          </p:cNvPr>
          <p:cNvSpPr/>
          <p:nvPr/>
        </p:nvSpPr>
        <p:spPr>
          <a:xfrm>
            <a:off x="4987689" y="396413"/>
            <a:ext cx="414495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a:t>What are the probabilities of success?</a:t>
            </a:r>
          </a:p>
        </p:txBody>
      </p:sp>
      <p:sp>
        <p:nvSpPr>
          <p:cNvPr id="11" name="Rectangle 10">
            <a:extLst>
              <a:ext uri="{FF2B5EF4-FFF2-40B4-BE49-F238E27FC236}">
                <a16:creationId xmlns:a16="http://schemas.microsoft.com/office/drawing/2014/main" id="{13A02C49-DAEC-4593-9A27-5186F7C6233C}"/>
              </a:ext>
            </a:extLst>
          </p:cNvPr>
          <p:cNvSpPr/>
          <p:nvPr/>
        </p:nvSpPr>
        <p:spPr>
          <a:xfrm>
            <a:off x="276647" y="3995530"/>
            <a:ext cx="8590705"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3. God keeps the score!</a:t>
            </a:r>
          </a:p>
          <a:p>
            <a:pPr marL="342900" indent="-342900">
              <a:buFont typeface="Arial" panose="020B0604020202020204" pitchFamily="34" charset="0"/>
              <a:buChar char="•"/>
            </a:pPr>
            <a:r>
              <a:rPr lang="en-US" sz="2400" dirty="0"/>
              <a:t>Get rid of the Clipboard-Questionnaire-Syndrome</a:t>
            </a:r>
          </a:p>
          <a:p>
            <a:r>
              <a:rPr lang="en-US" sz="2400" dirty="0"/>
              <a:t>2 Timothy 2:19—</a:t>
            </a:r>
            <a:r>
              <a:rPr lang="en-US" sz="2400" b="1" baseline="30000" dirty="0"/>
              <a:t>19 </a:t>
            </a:r>
            <a:r>
              <a:rPr lang="en-US" sz="2400" dirty="0"/>
              <a:t>Nevertheless, the firm foundation of God stands, having this seal, “The Lord knows those who are His,” and, “Everyone who names the name of the Lord is to abstain from wickedness.” (NASB95)</a:t>
            </a:r>
          </a:p>
        </p:txBody>
      </p:sp>
    </p:spTree>
    <p:extLst>
      <p:ext uri="{BB962C8B-B14F-4D97-AF65-F5344CB8AC3E}">
        <p14:creationId xmlns:p14="http://schemas.microsoft.com/office/powerpoint/2010/main" val="226812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813593-2A9A-4B18-B2F2-A4692465B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 y="0"/>
            <a:ext cx="9132640" cy="3995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FB70742-27D0-4830-8353-40A0472FD3FA}"/>
              </a:ext>
            </a:extLst>
          </p:cNvPr>
          <p:cNvSpPr/>
          <p:nvPr/>
        </p:nvSpPr>
        <p:spPr>
          <a:xfrm>
            <a:off x="4987689" y="396413"/>
            <a:ext cx="414495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a:t>What are the probabilities of success?</a:t>
            </a:r>
          </a:p>
        </p:txBody>
      </p:sp>
      <p:sp>
        <p:nvSpPr>
          <p:cNvPr id="11" name="Rectangle 10">
            <a:extLst>
              <a:ext uri="{FF2B5EF4-FFF2-40B4-BE49-F238E27FC236}">
                <a16:creationId xmlns:a16="http://schemas.microsoft.com/office/drawing/2014/main" id="{13A02C49-DAEC-4593-9A27-5186F7C6233C}"/>
              </a:ext>
            </a:extLst>
          </p:cNvPr>
          <p:cNvSpPr/>
          <p:nvPr/>
        </p:nvSpPr>
        <p:spPr>
          <a:xfrm>
            <a:off x="276647" y="3995530"/>
            <a:ext cx="8590705"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4. The nature of the Kingdom</a:t>
            </a:r>
          </a:p>
          <a:p>
            <a:pPr marL="285750" indent="-285750">
              <a:buFont typeface="Arial" panose="020B0604020202020204" pitchFamily="34" charset="0"/>
              <a:buChar char="•"/>
            </a:pPr>
            <a:r>
              <a:rPr lang="en-US" sz="2400" dirty="0"/>
              <a:t>It is the Kingdom of God</a:t>
            </a:r>
          </a:p>
          <a:p>
            <a:pPr marL="285750" indent="-285750">
              <a:buFont typeface="Arial" panose="020B0604020202020204" pitchFamily="34" charset="0"/>
              <a:buChar char="•"/>
            </a:pPr>
            <a:r>
              <a:rPr lang="en-US" sz="2400" dirty="0"/>
              <a:t>It is the Kingdom of Christ (Eph.5:5)</a:t>
            </a:r>
          </a:p>
          <a:p>
            <a:pPr marL="285750" indent="-285750">
              <a:buFont typeface="Arial" panose="020B0604020202020204" pitchFamily="34" charset="0"/>
              <a:buChar char="•"/>
            </a:pPr>
            <a:r>
              <a:rPr lang="en-US" sz="2400" dirty="0"/>
              <a:t>The gates of hell will not prevail against it (Mt.16:18)</a:t>
            </a:r>
          </a:p>
          <a:p>
            <a:pPr marL="285750" indent="-285750">
              <a:buFont typeface="Arial" panose="020B0604020202020204" pitchFamily="34" charset="0"/>
              <a:buChar char="•"/>
            </a:pPr>
            <a:r>
              <a:rPr lang="en-US" sz="2400" dirty="0"/>
              <a:t>It is eternal (2Pet.1:11)</a:t>
            </a:r>
          </a:p>
          <a:p>
            <a:pPr marL="285750" indent="-285750">
              <a:buFont typeface="Arial" panose="020B0604020202020204" pitchFamily="34" charset="0"/>
              <a:buChar char="•"/>
            </a:pPr>
            <a:r>
              <a:rPr lang="en-US" sz="2400" dirty="0"/>
              <a:t>It is like leaven (Mt.13:13)</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73681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s://scontent.fakl1-1.fna.fbcdn.net/v/t45.1600-4/cp0/q75/spS444/c0.89.526.275a/p526x296/57519519_6117251529299_4269727250670157824_n.jpg?_nc_cat=107&amp;_nc_eui2=AeEpVTonICO1jrWfzVuU63O4Lv5gM3PfUggpNyEXo7qnkNZXTTLzcuhBOWJNmgHXqea_Q_oOAaZizYbg8jLm5IBTgKBAgBAwpqfrA9kAMQ98Kw&amp;_nc_oc=AQnoJn_6cBV-pUA_EZRnGdL4Kd57zSnJMYHGjYfC7166_bMnllyZb1r1wiYo0MB5MuA&amp;_nc_ht=scontent.fakl1-1.fna&amp;oh=3d4d6225d749fdbdf6a8d4d37cace5c1&amp;oe=5DBA1C91">
            <a:extLst>
              <a:ext uri="{FF2B5EF4-FFF2-40B4-BE49-F238E27FC236}">
                <a16:creationId xmlns:a16="http://schemas.microsoft.com/office/drawing/2014/main" id="{A11BFD5A-69A8-46F0-9B3D-B4F89031FA9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306"/>
          <a:stretch/>
        </p:blipFill>
        <p:spPr bwMode="auto">
          <a:xfrm>
            <a:off x="-2987" y="-1484"/>
            <a:ext cx="9146987" cy="457348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14AD0EF-8672-4DA4-AC76-671D79CEE98A}"/>
              </a:ext>
            </a:extLst>
          </p:cNvPr>
          <p:cNvSpPr/>
          <p:nvPr/>
        </p:nvSpPr>
        <p:spPr>
          <a:xfrm>
            <a:off x="275153" y="4572000"/>
            <a:ext cx="8590705"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1. Leaving the old and clinging to the new</a:t>
            </a:r>
          </a:p>
          <a:p>
            <a:pPr marL="285750" indent="-285750">
              <a:buFont typeface="Arial" panose="020B0604020202020204" pitchFamily="34" charset="0"/>
              <a:buChar char="•"/>
            </a:pPr>
            <a:r>
              <a:rPr lang="en-US" sz="2400" dirty="0"/>
              <a:t>Give up your possessions (Luke 14:33)</a:t>
            </a:r>
          </a:p>
          <a:p>
            <a:pPr marL="285750" indent="-285750">
              <a:buFont typeface="Arial" panose="020B0604020202020204" pitchFamily="34" charset="0"/>
              <a:buChar char="•"/>
            </a:pPr>
            <a:r>
              <a:rPr lang="en-US" sz="2400" dirty="0"/>
              <a:t>Love God more than family (Mt.10:37)</a:t>
            </a:r>
          </a:p>
          <a:p>
            <a:pPr marL="285750" indent="-285750">
              <a:buFont typeface="Arial" panose="020B0604020202020204" pitchFamily="34" charset="0"/>
              <a:buChar char="•"/>
            </a:pPr>
            <a:r>
              <a:rPr lang="en-US" sz="2400" dirty="0"/>
              <a:t>Take up your cross (Mt.10:38)</a:t>
            </a:r>
          </a:p>
          <a:p>
            <a:pPr marL="285750" indent="-285750">
              <a:buFont typeface="Arial" panose="020B0604020202020204" pitchFamily="34" charset="0"/>
              <a:buChar char="•"/>
            </a:pPr>
            <a:r>
              <a:rPr lang="en-US" sz="2400" dirty="0"/>
              <a:t>Give up your life (Mt.10:39)</a:t>
            </a:r>
          </a:p>
        </p:txBody>
      </p:sp>
      <p:sp>
        <p:nvSpPr>
          <p:cNvPr id="5" name="Rectangle 4">
            <a:extLst>
              <a:ext uri="{FF2B5EF4-FFF2-40B4-BE49-F238E27FC236}">
                <a16:creationId xmlns:a16="http://schemas.microsoft.com/office/drawing/2014/main" id="{49AC4676-3B59-4CF6-BD62-1DD0F688710D}"/>
              </a:ext>
            </a:extLst>
          </p:cNvPr>
          <p:cNvSpPr/>
          <p:nvPr/>
        </p:nvSpPr>
        <p:spPr>
          <a:xfrm>
            <a:off x="1096775" y="2238133"/>
            <a:ext cx="3887283" cy="646331"/>
          </a:xfrm>
          <a:prstGeom prst="rect">
            <a:avLst/>
          </a:prstGeom>
        </p:spPr>
        <p:txBody>
          <a:bodyPr wrap="none">
            <a:spAutoFit/>
          </a:bodyPr>
          <a:lstStyle/>
          <a:p>
            <a:r>
              <a:rPr lang="en-US" sz="3600" dirty="0">
                <a:solidFill>
                  <a:schemeClr val="bg1"/>
                </a:solidFill>
              </a:rPr>
              <a:t>Change of Direction</a:t>
            </a:r>
          </a:p>
        </p:txBody>
      </p:sp>
    </p:spTree>
    <p:extLst>
      <p:ext uri="{BB962C8B-B14F-4D97-AF65-F5344CB8AC3E}">
        <p14:creationId xmlns:p14="http://schemas.microsoft.com/office/powerpoint/2010/main" val="7119531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50A7-7CF2-43A6-931D-42831691F563}"/>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a:endParaRPr lang="en-US" sz="6000"/>
          </a:p>
        </p:txBody>
      </p:sp>
      <p:pic>
        <p:nvPicPr>
          <p:cNvPr id="7" name="Picture 2" descr="https://scontent.fakl1-1.fna.fbcdn.net/v/t45.1600-4/cp0/q75/spS444/c0.38.524.275a/p235x350/61527785_6121061074099_7814956895042535424_n.jpg?_nc_cat=107&amp;_nc_eui2=AeF8d87cfTJTG1DE2-8MVzjiKDFokj01pcjAJ_EWqsOw6wl5Wl1UW8wg0RrRLFwItHLWVgAMskGY1SsmBMiWmGKBLlVRe1fh9F-ByWiiEzy5dQ&amp;_nc_oc=AQlK_-3qZ1DDB9raA33JfaPY9xVHj4SItUot4Q1Duc2lnc1iNDqwNbLUWAnatVZ6rOA&amp;_nc_ht=scontent.fakl1-1.fna&amp;oh=19a4d2fc148dbbb0a858487eaf9613e1&amp;oe=5D82C190">
            <a:extLst>
              <a:ext uri="{FF2B5EF4-FFF2-40B4-BE49-F238E27FC236}">
                <a16:creationId xmlns:a16="http://schemas.microsoft.com/office/drawing/2014/main" id="{8ED40452-81FF-4AEF-9BBD-EFB5A77283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762"/>
          <a:stretch/>
        </p:blipFill>
        <p:spPr bwMode="auto">
          <a:xfrm>
            <a:off x="-2987" y="10"/>
            <a:ext cx="9143999" cy="44262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1EA400-5245-4F09-9BE9-36E6C1C4B087}"/>
              </a:ext>
            </a:extLst>
          </p:cNvPr>
          <p:cNvSpPr/>
          <p:nvPr/>
        </p:nvSpPr>
        <p:spPr>
          <a:xfrm>
            <a:off x="273659" y="4720664"/>
            <a:ext cx="8590705"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2. Leaving the teachings of this world</a:t>
            </a:r>
          </a:p>
          <a:p>
            <a:r>
              <a:rPr lang="en-US" sz="2400" dirty="0"/>
              <a:t>Hebrews 4:12—</a:t>
            </a:r>
            <a:r>
              <a:rPr lang="en-US" sz="2400" b="1" baseline="30000" dirty="0"/>
              <a:t>12 </a:t>
            </a:r>
            <a:r>
              <a:rPr lang="en-US" sz="2400" dirty="0"/>
              <a:t>For the word of God is living and active and sharper than any two-edged sword, and piercing as far as the division of soul and spirit, of both joints and marrow, and able to judge the thoughts and intentions of the heart. (NASB95)</a:t>
            </a:r>
          </a:p>
        </p:txBody>
      </p:sp>
      <p:sp>
        <p:nvSpPr>
          <p:cNvPr id="9" name="Rectangle 8">
            <a:extLst>
              <a:ext uri="{FF2B5EF4-FFF2-40B4-BE49-F238E27FC236}">
                <a16:creationId xmlns:a16="http://schemas.microsoft.com/office/drawing/2014/main" id="{8D03173C-62B1-4CAD-BF8E-3AEFD6795B55}"/>
              </a:ext>
            </a:extLst>
          </p:cNvPr>
          <p:cNvSpPr/>
          <p:nvPr/>
        </p:nvSpPr>
        <p:spPr>
          <a:xfrm>
            <a:off x="1070271" y="2238133"/>
            <a:ext cx="3887283" cy="646331"/>
          </a:xfrm>
          <a:prstGeom prst="rect">
            <a:avLst/>
          </a:prstGeom>
        </p:spPr>
        <p:txBody>
          <a:bodyPr wrap="none">
            <a:spAutoFit/>
          </a:bodyPr>
          <a:lstStyle/>
          <a:p>
            <a:r>
              <a:rPr lang="en-US" sz="3600" dirty="0"/>
              <a:t>Change of Direction</a:t>
            </a:r>
          </a:p>
        </p:txBody>
      </p:sp>
    </p:spTree>
    <p:extLst>
      <p:ext uri="{BB962C8B-B14F-4D97-AF65-F5344CB8AC3E}">
        <p14:creationId xmlns:p14="http://schemas.microsoft.com/office/powerpoint/2010/main" val="18175788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8762-7FB6-4F4D-A7AA-84943DAA48A8}"/>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a:endParaRPr lang="en-US" sz="6000"/>
          </a:p>
        </p:txBody>
      </p:sp>
      <p:pic>
        <p:nvPicPr>
          <p:cNvPr id="7" name="Picture 2" descr="https://ci3.googleusercontent.com/proxy/nsrArb6_g1p35A7M3Hv1GiQ4uDM5-VI8OTBO6Lhss_k0cKGsoRxUilbiVByLysVKN-RLUfHN37xdj6ihK-AaQeOI_CPDc2w7ePRglXpX4iPGNcESiTrebnJqxZa7KbL1UMmkxjdzejFOxp_ycKPUsQ=s0-d-e1-ft#https://media.thegospelcoalition.org/wp-content/uploads/2019/06/12155237/epic-bible-study.jpg">
            <a:extLst>
              <a:ext uri="{FF2B5EF4-FFF2-40B4-BE49-F238E27FC236}">
                <a16:creationId xmlns:a16="http://schemas.microsoft.com/office/drawing/2014/main" id="{D83AB184-3EDB-41F5-AF28-95976E6FD9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704" r="4797" b="1"/>
          <a:stretch/>
        </p:blipFill>
        <p:spPr bwMode="auto">
          <a:xfrm>
            <a:off x="-2987" y="10"/>
            <a:ext cx="9143999"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3FF5692-BB69-4B13-9584-9BE2E6BE33DB}"/>
              </a:ext>
            </a:extLst>
          </p:cNvPr>
          <p:cNvSpPr/>
          <p:nvPr/>
        </p:nvSpPr>
        <p:spPr>
          <a:xfrm>
            <a:off x="681729" y="178484"/>
            <a:ext cx="3887283" cy="646331"/>
          </a:xfrm>
          <a:prstGeom prst="rect">
            <a:avLst/>
          </a:prstGeom>
        </p:spPr>
        <p:txBody>
          <a:bodyPr wrap="none">
            <a:spAutoFit/>
          </a:bodyPr>
          <a:lstStyle/>
          <a:p>
            <a:r>
              <a:rPr lang="en-US" sz="3600" dirty="0">
                <a:solidFill>
                  <a:schemeClr val="bg1"/>
                </a:solidFill>
              </a:rPr>
              <a:t>Change of Direction</a:t>
            </a:r>
          </a:p>
        </p:txBody>
      </p:sp>
      <p:sp>
        <p:nvSpPr>
          <p:cNvPr id="9" name="Rectangle 8">
            <a:extLst>
              <a:ext uri="{FF2B5EF4-FFF2-40B4-BE49-F238E27FC236}">
                <a16:creationId xmlns:a16="http://schemas.microsoft.com/office/drawing/2014/main" id="{1DAC83CF-EC90-467F-BB8A-E7583DFA2836}"/>
              </a:ext>
            </a:extLst>
          </p:cNvPr>
          <p:cNvSpPr/>
          <p:nvPr/>
        </p:nvSpPr>
        <p:spPr>
          <a:xfrm>
            <a:off x="273659" y="4720664"/>
            <a:ext cx="8590705"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3. Leaving the old </a:t>
            </a:r>
            <a:r>
              <a:rPr lang="en-US" sz="2400" dirty="0" err="1"/>
              <a:t>habbits</a:t>
            </a:r>
            <a:endParaRPr lang="en-US" sz="2400" dirty="0"/>
          </a:p>
          <a:p>
            <a:pPr marL="342900" indent="-342900">
              <a:buFont typeface="Arial" panose="020B0604020202020204" pitchFamily="34" charset="0"/>
              <a:buChar char="•"/>
            </a:pPr>
            <a:r>
              <a:rPr lang="en-US" sz="2400" dirty="0"/>
              <a:t>We are heaven bound</a:t>
            </a:r>
          </a:p>
          <a:p>
            <a:pPr marL="342900" indent="-342900">
              <a:buFont typeface="Arial" panose="020B0604020202020204" pitchFamily="34" charset="0"/>
              <a:buChar char="•"/>
            </a:pPr>
            <a:r>
              <a:rPr lang="en-US" sz="2400" dirty="0"/>
              <a:t>We want others to be saved</a:t>
            </a:r>
          </a:p>
          <a:p>
            <a:pPr marL="342900" indent="-342900">
              <a:buFont typeface="Arial" panose="020B0604020202020204" pitchFamily="34" charset="0"/>
              <a:buChar char="•"/>
            </a:pPr>
            <a:r>
              <a:rPr lang="en-US" sz="2400" dirty="0"/>
              <a:t>We sacrifice to that end</a:t>
            </a:r>
          </a:p>
          <a:p>
            <a:pPr marL="342900" indent="-342900">
              <a:buFont typeface="Arial" panose="020B0604020202020204" pitchFamily="34" charset="0"/>
              <a:buChar char="•"/>
            </a:pPr>
            <a:r>
              <a:rPr lang="en-US" sz="2400" dirty="0"/>
              <a:t>We rejoice with the angels in heaven when a sinner is saved</a:t>
            </a:r>
          </a:p>
        </p:txBody>
      </p:sp>
    </p:spTree>
    <p:extLst>
      <p:ext uri="{BB962C8B-B14F-4D97-AF65-F5344CB8AC3E}">
        <p14:creationId xmlns:p14="http://schemas.microsoft.com/office/powerpoint/2010/main" val="22442413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4A8BC-C425-4349-8BD2-D79316CBC054}"/>
              </a:ext>
            </a:extLst>
          </p:cNvPr>
          <p:cNvSpPr>
            <a:spLocks noGrp="1"/>
          </p:cNvSpPr>
          <p:nvPr>
            <p:ph idx="1"/>
          </p:nvPr>
        </p:nvSpPr>
        <p:spPr>
          <a:xfrm>
            <a:off x="-1" y="1011836"/>
            <a:ext cx="3631097" cy="5846164"/>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endParaRPr lang="en-NZ" dirty="0">
              <a:solidFill>
                <a:srgbClr val="FFFF00"/>
              </a:solidFill>
            </a:endParaRPr>
          </a:p>
          <a:p>
            <a:r>
              <a:rPr lang="en-NZ" dirty="0">
                <a:solidFill>
                  <a:srgbClr val="FFFF00"/>
                </a:solidFill>
              </a:rPr>
              <a:t>We were…</a:t>
            </a:r>
          </a:p>
          <a:p>
            <a:pPr marL="457200" lvl="1" indent="0">
              <a:buNone/>
            </a:pPr>
            <a:r>
              <a:rPr lang="en-NZ" dirty="0">
                <a:solidFill>
                  <a:srgbClr val="FFFF00"/>
                </a:solidFill>
              </a:rPr>
              <a:t>—Lost</a:t>
            </a:r>
          </a:p>
          <a:p>
            <a:pPr marL="457200" lvl="1" indent="0">
              <a:buNone/>
            </a:pPr>
            <a:r>
              <a:rPr lang="en-NZ" dirty="0">
                <a:solidFill>
                  <a:srgbClr val="FFFF00"/>
                </a:solidFill>
              </a:rPr>
              <a:t>—Unworthy</a:t>
            </a:r>
          </a:p>
          <a:p>
            <a:pPr marL="457200" lvl="1" indent="0">
              <a:buNone/>
            </a:pPr>
            <a:r>
              <a:rPr lang="en-NZ" dirty="0">
                <a:solidFill>
                  <a:srgbClr val="FFFF00"/>
                </a:solidFill>
              </a:rPr>
              <a:t>—Sinners</a:t>
            </a:r>
          </a:p>
          <a:p>
            <a:pPr marL="457200" lvl="1" indent="0">
              <a:buNone/>
            </a:pPr>
            <a:r>
              <a:rPr lang="en-NZ" dirty="0">
                <a:solidFill>
                  <a:srgbClr val="FFFF00"/>
                </a:solidFill>
              </a:rPr>
              <a:t>—Idolaters</a:t>
            </a:r>
          </a:p>
          <a:p>
            <a:pPr marL="457200" lvl="1" indent="0">
              <a:buNone/>
            </a:pPr>
            <a:r>
              <a:rPr lang="en-NZ" dirty="0">
                <a:solidFill>
                  <a:srgbClr val="FFFF00"/>
                </a:solidFill>
              </a:rPr>
              <a:t>—Wicked</a:t>
            </a:r>
          </a:p>
          <a:p>
            <a:pPr marL="457200" lvl="1" indent="0">
              <a:buNone/>
            </a:pPr>
            <a:r>
              <a:rPr lang="en-NZ" dirty="0">
                <a:solidFill>
                  <a:srgbClr val="FFFF00"/>
                </a:solidFill>
              </a:rPr>
              <a:t>—Helpless</a:t>
            </a:r>
          </a:p>
          <a:p>
            <a:pPr marL="457200" lvl="1" indent="0">
              <a:buNone/>
            </a:pPr>
            <a:r>
              <a:rPr lang="en-NZ" dirty="0">
                <a:solidFill>
                  <a:srgbClr val="FFFF00"/>
                </a:solidFill>
              </a:rPr>
              <a:t>—Without Hope</a:t>
            </a:r>
          </a:p>
          <a:p>
            <a:pPr marL="457200" lvl="1" indent="0">
              <a:buNone/>
            </a:pPr>
            <a:r>
              <a:rPr lang="en-NZ" dirty="0">
                <a:solidFill>
                  <a:srgbClr val="FFFF00"/>
                </a:solidFill>
              </a:rPr>
              <a:t>—Worldly wise</a:t>
            </a:r>
          </a:p>
          <a:p>
            <a:pPr marL="457200" lvl="1" indent="0">
              <a:buNone/>
            </a:pPr>
            <a:r>
              <a:rPr lang="en-NZ" dirty="0">
                <a:solidFill>
                  <a:srgbClr val="FFFF00"/>
                </a:solidFill>
              </a:rPr>
              <a:t>—Fools</a:t>
            </a:r>
          </a:p>
          <a:p>
            <a:pPr marL="0" indent="0" algn="ctr">
              <a:buNone/>
            </a:pPr>
            <a:r>
              <a:rPr lang="en-NZ" dirty="0">
                <a:solidFill>
                  <a:srgbClr val="FFFF00"/>
                </a:solidFill>
              </a:rPr>
              <a:t>“UN-SAVED!”</a:t>
            </a:r>
          </a:p>
        </p:txBody>
      </p:sp>
      <p:pic>
        <p:nvPicPr>
          <p:cNvPr id="4" name="Picture 2" descr="No automatic alt text available.">
            <a:extLst>
              <a:ext uri="{FF2B5EF4-FFF2-40B4-BE49-F238E27FC236}">
                <a16:creationId xmlns:a16="http://schemas.microsoft.com/office/drawing/2014/main" id="{46080E7F-EE0E-47B2-9A9E-0A2471A55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096" y="1011836"/>
            <a:ext cx="5512904" cy="58461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E6900F0-F640-4F04-B0F4-3C1127386B44}"/>
              </a:ext>
            </a:extLst>
          </p:cNvPr>
          <p:cNvSpPr txBox="1">
            <a:spLocks/>
          </p:cNvSpPr>
          <p:nvPr/>
        </p:nvSpPr>
        <p:spPr>
          <a:xfrm>
            <a:off x="-1" y="0"/>
            <a:ext cx="9144001" cy="105131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dirty="0">
              <a:solidFill>
                <a:srgbClr val="FFFF00"/>
              </a:solidFill>
            </a:endParaRPr>
          </a:p>
          <a:p>
            <a:pPr marL="0" indent="0" algn="ctr">
              <a:buNone/>
            </a:pPr>
            <a:r>
              <a:rPr lang="en-NZ" dirty="0">
                <a:solidFill>
                  <a:schemeClr val="bg1"/>
                </a:solidFill>
              </a:rPr>
              <a:t>Jesus died to un-condemn the world</a:t>
            </a:r>
          </a:p>
        </p:txBody>
      </p:sp>
    </p:spTree>
    <p:extLst>
      <p:ext uri="{BB962C8B-B14F-4D97-AF65-F5344CB8AC3E}">
        <p14:creationId xmlns:p14="http://schemas.microsoft.com/office/powerpoint/2010/main" val="159709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lated image">
            <a:extLst>
              <a:ext uri="{FF2B5EF4-FFF2-40B4-BE49-F238E27FC236}">
                <a16:creationId xmlns:a16="http://schemas.microsoft.com/office/drawing/2014/main" id="{4100C99A-76B5-4355-BCA4-0E333484E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84" r="2" b="297"/>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No automatic alt text available.">
            <a:extLst>
              <a:ext uri="{FF2B5EF4-FFF2-40B4-BE49-F238E27FC236}">
                <a16:creationId xmlns:a16="http://schemas.microsoft.com/office/drawing/2014/main" id="{5EF7D560-8D5F-4BE6-B37E-C1C740D0A0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1" r="2" b="10420"/>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75"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6EAF8C25-C6ED-46D4-9A3B-2A834C5098EB}"/>
              </a:ext>
            </a:extLst>
          </p:cNvPr>
          <p:cNvSpPr txBox="1">
            <a:spLocks/>
          </p:cNvSpPr>
          <p:nvPr/>
        </p:nvSpPr>
        <p:spPr>
          <a:xfrm>
            <a:off x="-1" y="1"/>
            <a:ext cx="9143999" cy="16906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spcBef>
                <a:spcPct val="0"/>
              </a:spcBef>
              <a:spcAft>
                <a:spcPts val="600"/>
              </a:spcAft>
              <a:buNone/>
            </a:pPr>
            <a:endParaRPr lang="en-US" sz="3700" kern="1200" dirty="0">
              <a:solidFill>
                <a:schemeClr val="tx1"/>
              </a:solidFill>
              <a:latin typeface="+mj-lt"/>
              <a:ea typeface="+mj-ea"/>
              <a:cs typeface="+mj-cs"/>
            </a:endParaRPr>
          </a:p>
          <a:p>
            <a:pPr marL="0" indent="0" algn="ctr">
              <a:spcBef>
                <a:spcPct val="0"/>
              </a:spcBef>
              <a:spcAft>
                <a:spcPts val="600"/>
              </a:spcAft>
              <a:buNone/>
            </a:pPr>
            <a:r>
              <a:rPr lang="en-US" sz="3700" kern="1200" dirty="0">
                <a:solidFill>
                  <a:schemeClr val="tx1"/>
                </a:solidFill>
                <a:latin typeface="+mj-lt"/>
                <a:ea typeface="+mj-ea"/>
                <a:cs typeface="+mj-cs"/>
              </a:rPr>
              <a:t>Measuring Success</a:t>
            </a:r>
          </a:p>
        </p:txBody>
      </p:sp>
      <p:sp>
        <p:nvSpPr>
          <p:cNvPr id="3" name="Content Placeholder 2">
            <a:extLst>
              <a:ext uri="{FF2B5EF4-FFF2-40B4-BE49-F238E27FC236}">
                <a16:creationId xmlns:a16="http://schemas.microsoft.com/office/drawing/2014/main" id="{BF1FDF50-4E30-4420-97C1-CC05E081B320}"/>
              </a:ext>
            </a:extLst>
          </p:cNvPr>
          <p:cNvSpPr>
            <a:spLocks noGrp="1"/>
          </p:cNvSpPr>
          <p:nvPr>
            <p:ph idx="1"/>
          </p:nvPr>
        </p:nvSpPr>
        <p:spPr>
          <a:xfrm>
            <a:off x="248481" y="2015406"/>
            <a:ext cx="4203503" cy="4065986"/>
          </a:xfrm>
        </p:spPr>
        <p:txBody>
          <a:bodyPr vert="horz" lIns="91440" tIns="45720" rIns="91440" bIns="45720" rtlCol="0" anchor="t">
            <a:normAutofit fontScale="92500" lnSpcReduction="10000"/>
          </a:bodyPr>
          <a:lstStyle/>
          <a:p>
            <a:r>
              <a:rPr lang="en-US" sz="3200" dirty="0"/>
              <a:t>What do we use to gage progress?</a:t>
            </a:r>
          </a:p>
          <a:p>
            <a:r>
              <a:rPr lang="en-US" sz="1700" dirty="0"/>
              <a:t> </a:t>
            </a:r>
            <a:r>
              <a:rPr lang="en-US" sz="2400" dirty="0"/>
              <a:t>The “Corporate Standard”</a:t>
            </a:r>
          </a:p>
          <a:p>
            <a:pPr lvl="1"/>
            <a:r>
              <a:rPr lang="en-US" sz="2000" dirty="0"/>
              <a:t>Time and Motion study.</a:t>
            </a:r>
          </a:p>
          <a:p>
            <a:pPr lvl="1"/>
            <a:r>
              <a:rPr lang="en-US" sz="2000" dirty="0"/>
              <a:t>The bottom line</a:t>
            </a:r>
          </a:p>
          <a:p>
            <a:r>
              <a:rPr lang="en-US" sz="2400" dirty="0"/>
              <a:t>The “Me Standard.”</a:t>
            </a:r>
          </a:p>
          <a:p>
            <a:pPr lvl="1"/>
            <a:r>
              <a:rPr lang="en-US" sz="2000" dirty="0"/>
              <a:t>I have been around for a long time. I know what is needed. </a:t>
            </a:r>
          </a:p>
          <a:p>
            <a:r>
              <a:rPr lang="en-US" sz="2400" dirty="0"/>
              <a:t>The “Us Standard.” </a:t>
            </a:r>
          </a:p>
          <a:p>
            <a:pPr lvl="1"/>
            <a:r>
              <a:rPr lang="en-US" sz="2000" dirty="0"/>
              <a:t>Group agreeance </a:t>
            </a:r>
          </a:p>
          <a:p>
            <a:pPr lvl="1"/>
            <a:r>
              <a:rPr lang="en-US" sz="2000" dirty="0"/>
              <a:t>Look at us, we are growing—so should you be.</a:t>
            </a:r>
          </a:p>
          <a:p>
            <a:endParaRPr lang="en-US" sz="2400" dirty="0"/>
          </a:p>
          <a:p>
            <a:endParaRPr lang="en-US" sz="2400" dirty="0"/>
          </a:p>
        </p:txBody>
      </p:sp>
    </p:spTree>
    <p:extLst>
      <p:ext uri="{BB962C8B-B14F-4D97-AF65-F5344CB8AC3E}">
        <p14:creationId xmlns:p14="http://schemas.microsoft.com/office/powerpoint/2010/main" val="11662558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642</Words>
  <Application>Microsoft Office PowerPoint</Application>
  <PresentationFormat>On-screen Show (4:3)</PresentationFormat>
  <Paragraphs>109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 of Christ</dc:creator>
  <cp:lastModifiedBy>Morningside Church of Christ</cp:lastModifiedBy>
  <cp:revision>2</cp:revision>
  <dcterms:created xsi:type="dcterms:W3CDTF">2019-08-04T05:50:36Z</dcterms:created>
  <dcterms:modified xsi:type="dcterms:W3CDTF">2019-08-04T05:53:51Z</dcterms:modified>
</cp:coreProperties>
</file>