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71" r:id="rId3"/>
    <p:sldId id="290" r:id="rId4"/>
    <p:sldId id="303" r:id="rId5"/>
    <p:sldId id="304" r:id="rId6"/>
    <p:sldId id="305" r:id="rId7"/>
    <p:sldId id="306" r:id="rId8"/>
    <p:sldId id="302" r:id="rId9"/>
    <p:sldId id="295" r:id="rId10"/>
    <p:sldId id="307" r:id="rId11"/>
    <p:sldId id="308" r:id="rId12"/>
    <p:sldId id="309" r:id="rId13"/>
    <p:sldId id="299" r:id="rId14"/>
    <p:sldId id="298" r:id="rId15"/>
    <p:sldId id="300" r:id="rId16"/>
    <p:sldId id="297" r:id="rId17"/>
    <p:sldId id="310" r:id="rId18"/>
    <p:sldId id="311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57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93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16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778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91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65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418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72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643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378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3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325F-9F5D-436F-A825-F5C93A581CC8}" type="datetimeFigureOut">
              <a:rPr lang="en-NZ" smtClean="0"/>
              <a:t>11/08/2019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1F42-22A9-4918-8556-828AAB3D06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50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8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7" y="492815"/>
            <a:ext cx="5524430" cy="1301888"/>
          </a:xfrm>
        </p:spPr>
        <p:txBody>
          <a:bodyPr/>
          <a:lstStyle/>
          <a:p>
            <a:r>
              <a:rPr lang="en-NZ" b="1" dirty="0"/>
              <a:t>2. Conscience can only be a trustworthy guide when it is taught and ruled by God.</a:t>
            </a:r>
          </a:p>
          <a:p>
            <a:endParaRPr lang="en-NZ" dirty="0"/>
          </a:p>
        </p:txBody>
      </p:sp>
      <p:pic>
        <p:nvPicPr>
          <p:cNvPr id="14338" name="Picture 2" descr="Image result for conscience">
            <a:extLst>
              <a:ext uri="{FF2B5EF4-FFF2-40B4-BE49-F238E27FC236}">
                <a16:creationId xmlns:a16="http://schemas.microsoft.com/office/drawing/2014/main" id="{2FB18035-162B-4ED5-8AB4-5BC2E81A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492815"/>
            <a:ext cx="2270243" cy="2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nscience">
            <a:extLst>
              <a:ext uri="{FF2B5EF4-FFF2-40B4-BE49-F238E27FC236}">
                <a16:creationId xmlns:a16="http://schemas.microsoft.com/office/drawing/2014/main" id="{D97995DA-B3D7-47D7-A8AA-33D7056B3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558"/>
          <a:stretch/>
        </p:blipFill>
        <p:spPr bwMode="auto">
          <a:xfrm>
            <a:off x="4333912" y="2930519"/>
            <a:ext cx="3816175" cy="30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CA75DCF-26B2-4369-999F-368E22311686}"/>
              </a:ext>
            </a:extLst>
          </p:cNvPr>
          <p:cNvSpPr txBox="1">
            <a:spLocks/>
          </p:cNvSpPr>
          <p:nvPr/>
        </p:nvSpPr>
        <p:spPr>
          <a:xfrm>
            <a:off x="408867" y="2930519"/>
            <a:ext cx="3659256" cy="259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A popular image of ‘good v evil’.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NZ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Angel—conscience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Devil—temptation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886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7" y="492815"/>
            <a:ext cx="5524430" cy="1301888"/>
          </a:xfrm>
        </p:spPr>
        <p:txBody>
          <a:bodyPr/>
          <a:lstStyle/>
          <a:p>
            <a:r>
              <a:rPr lang="en-NZ" b="1" dirty="0"/>
              <a:t>2. Conscience can only be a trustworthy guide when it is taught and ruled by God.</a:t>
            </a:r>
          </a:p>
          <a:p>
            <a:endParaRPr lang="en-NZ" dirty="0"/>
          </a:p>
        </p:txBody>
      </p:sp>
      <p:pic>
        <p:nvPicPr>
          <p:cNvPr id="14338" name="Picture 2" descr="Image result for conscience">
            <a:extLst>
              <a:ext uri="{FF2B5EF4-FFF2-40B4-BE49-F238E27FC236}">
                <a16:creationId xmlns:a16="http://schemas.microsoft.com/office/drawing/2014/main" id="{2FB18035-162B-4ED5-8AB4-5BC2E81A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492815"/>
            <a:ext cx="2270243" cy="2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nscience">
            <a:extLst>
              <a:ext uri="{FF2B5EF4-FFF2-40B4-BE49-F238E27FC236}">
                <a16:creationId xmlns:a16="http://schemas.microsoft.com/office/drawing/2014/main" id="{D97995DA-B3D7-47D7-A8AA-33D7056B3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558"/>
          <a:stretch/>
        </p:blipFill>
        <p:spPr bwMode="auto">
          <a:xfrm>
            <a:off x="4333912" y="2930519"/>
            <a:ext cx="3816175" cy="30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926021F-4DBB-4BDE-96C7-95FDC04EBCEC}"/>
              </a:ext>
            </a:extLst>
          </p:cNvPr>
          <p:cNvSpPr txBox="1">
            <a:spLocks/>
          </p:cNvSpPr>
          <p:nvPr/>
        </p:nvSpPr>
        <p:spPr>
          <a:xfrm>
            <a:off x="495777" y="2930519"/>
            <a:ext cx="3659256" cy="181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/>
              <a:t>A more Biblical view is to consider the shoulder angel/devil as representing </a:t>
            </a:r>
            <a:r>
              <a:rPr lang="en-NZ" sz="2400" u="sng"/>
              <a:t>witnesses</a:t>
            </a:r>
            <a:r>
              <a:rPr lang="en-NZ" sz="2400"/>
              <a:t> to our inner value system.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66538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7" y="492815"/>
            <a:ext cx="5524430" cy="1301888"/>
          </a:xfrm>
        </p:spPr>
        <p:txBody>
          <a:bodyPr/>
          <a:lstStyle/>
          <a:p>
            <a:r>
              <a:rPr lang="en-NZ" b="1" dirty="0"/>
              <a:t>2. Conscience can only be a trustworthy guide when it is taught and ruled by God.</a:t>
            </a:r>
          </a:p>
          <a:p>
            <a:endParaRPr lang="en-NZ" dirty="0"/>
          </a:p>
        </p:txBody>
      </p:sp>
      <p:pic>
        <p:nvPicPr>
          <p:cNvPr id="14338" name="Picture 2" descr="Image result for conscience">
            <a:extLst>
              <a:ext uri="{FF2B5EF4-FFF2-40B4-BE49-F238E27FC236}">
                <a16:creationId xmlns:a16="http://schemas.microsoft.com/office/drawing/2014/main" id="{2FB18035-162B-4ED5-8AB4-5BC2E81A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492815"/>
            <a:ext cx="2270243" cy="2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nscience">
            <a:extLst>
              <a:ext uri="{FF2B5EF4-FFF2-40B4-BE49-F238E27FC236}">
                <a16:creationId xmlns:a16="http://schemas.microsoft.com/office/drawing/2014/main" id="{D97995DA-B3D7-47D7-A8AA-33D7056B3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558"/>
          <a:stretch/>
        </p:blipFill>
        <p:spPr bwMode="auto">
          <a:xfrm>
            <a:off x="4333912" y="2930519"/>
            <a:ext cx="3816175" cy="30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1E14414-6952-4A26-BA0E-6428A82199AB}"/>
              </a:ext>
            </a:extLst>
          </p:cNvPr>
          <p:cNvSpPr txBox="1">
            <a:spLocks/>
          </p:cNvSpPr>
          <p:nvPr/>
        </p:nvSpPr>
        <p:spPr>
          <a:xfrm>
            <a:off x="495777" y="2934590"/>
            <a:ext cx="3659256" cy="306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/>
              <a:t>Our conscience is God-given </a:t>
            </a:r>
          </a:p>
          <a:p>
            <a:r>
              <a:rPr lang="en-NZ" sz="2400"/>
              <a:t>Everyone recognises right and wrong</a:t>
            </a:r>
          </a:p>
          <a:p>
            <a:r>
              <a:rPr lang="en-NZ" sz="2400"/>
              <a:t>Our conscience, in any given situation, bears witness to our accepted norms and values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1179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850296"/>
            <a:ext cx="8534450" cy="1527644"/>
          </a:xfrm>
        </p:spPr>
        <p:txBody>
          <a:bodyPr>
            <a:normAutofit/>
          </a:bodyPr>
          <a:lstStyle/>
          <a:p>
            <a:r>
              <a:rPr lang="en-NZ" sz="2400" dirty="0"/>
              <a:t>1 Timothy 4:1-5—But the Spirit explicitly says that in later times some will fall away from the faith, paying attention to deceitful spirits and doctrines of demons, </a:t>
            </a:r>
            <a:r>
              <a:rPr lang="en-NZ" sz="2400" b="1" baseline="30000" dirty="0"/>
              <a:t>2</a:t>
            </a:r>
            <a:r>
              <a:rPr lang="en-NZ" sz="2400" dirty="0"/>
              <a:t>by means of the hypocrisy of liars </a:t>
            </a:r>
            <a:r>
              <a:rPr lang="en-NZ" sz="2400" u="sng" dirty="0"/>
              <a:t>seared in their own conscience as with a branding iron</a:t>
            </a:r>
            <a:r>
              <a:rPr lang="en-NZ" sz="2400" dirty="0"/>
              <a:t>, </a:t>
            </a:r>
            <a:r>
              <a:rPr lang="en-NZ" sz="1200" dirty="0"/>
              <a:t>(NASB95)</a:t>
            </a:r>
          </a:p>
        </p:txBody>
      </p:sp>
      <p:pic>
        <p:nvPicPr>
          <p:cNvPr id="1026" name="Picture 2" descr="Image result for branding iron cattle">
            <a:extLst>
              <a:ext uri="{FF2B5EF4-FFF2-40B4-BE49-F238E27FC236}">
                <a16:creationId xmlns:a16="http://schemas.microsoft.com/office/drawing/2014/main" id="{EEB8BD1F-08C2-4069-82A6-430797FC9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6" b="24726"/>
          <a:stretch/>
        </p:blipFill>
        <p:spPr bwMode="auto">
          <a:xfrm>
            <a:off x="669209" y="1754544"/>
            <a:ext cx="7805580" cy="27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5CD70C-18DD-47CE-A471-790E23DDF36E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448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32243"/>
            <a:ext cx="7886700" cy="1644720"/>
          </a:xfrm>
        </p:spPr>
        <p:txBody>
          <a:bodyPr/>
          <a:lstStyle/>
          <a:p>
            <a:r>
              <a:rPr lang="en-NZ" dirty="0"/>
              <a:t>Titus 1:15—</a:t>
            </a:r>
            <a:r>
              <a:rPr lang="en-NZ" b="1" baseline="30000" dirty="0"/>
              <a:t>15</a:t>
            </a:r>
            <a:r>
              <a:rPr lang="en-NZ" dirty="0"/>
              <a:t>To the pure, all things are pure; but to those who are defiled and unbelieving, nothing is pure, but both their mind and their </a:t>
            </a:r>
            <a:r>
              <a:rPr lang="en-NZ" u="sng" dirty="0"/>
              <a:t>conscience are defiled</a:t>
            </a:r>
            <a:r>
              <a:rPr lang="en-NZ" dirty="0"/>
              <a:t>. (NASB95)</a:t>
            </a:r>
          </a:p>
        </p:txBody>
      </p:sp>
      <p:pic>
        <p:nvPicPr>
          <p:cNvPr id="2050" name="Picture 2" descr="Image result for pure word">
            <a:extLst>
              <a:ext uri="{FF2B5EF4-FFF2-40B4-BE49-F238E27FC236}">
                <a16:creationId xmlns:a16="http://schemas.microsoft.com/office/drawing/2014/main" id="{85AEC778-02CD-4885-9EBA-0D1B25BB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9538"/>
            <a:ext cx="3089193" cy="20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mpure word">
            <a:extLst>
              <a:ext uri="{FF2B5EF4-FFF2-40B4-BE49-F238E27FC236}">
                <a16:creationId xmlns:a16="http://schemas.microsoft.com/office/drawing/2014/main" id="{3EAA3925-8FF8-4535-9860-F4B19787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02" y="1085952"/>
            <a:ext cx="4494962" cy="28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BEF225-84C5-403F-9ED9-325338C9A1AE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477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23791"/>
            <a:ext cx="7886700" cy="1353172"/>
          </a:xfrm>
        </p:spPr>
        <p:txBody>
          <a:bodyPr/>
          <a:lstStyle/>
          <a:p>
            <a:r>
              <a:rPr lang="en-NZ" dirty="0"/>
              <a:t>1 Timothy 1:5—</a:t>
            </a:r>
            <a:r>
              <a:rPr lang="en-NZ" b="1" baseline="30000" dirty="0"/>
              <a:t>5</a:t>
            </a:r>
            <a:r>
              <a:rPr lang="en-NZ" dirty="0"/>
              <a:t>But the goal of our instruction is love from a pure heart and a </a:t>
            </a:r>
            <a:r>
              <a:rPr lang="en-NZ" u="sng" dirty="0"/>
              <a:t>good conscience</a:t>
            </a:r>
            <a:r>
              <a:rPr lang="en-NZ" dirty="0"/>
              <a:t> and a sincere faith. (NASB95)</a:t>
            </a:r>
          </a:p>
        </p:txBody>
      </p:sp>
      <p:pic>
        <p:nvPicPr>
          <p:cNvPr id="5" name="Picture 2" descr="https://ci4.googleusercontent.com/proxy/lGvbvhOCPblEHtSu2QDzHi9azceMtJwXASqn6dLM6fu03ZoPCj527hhWQgBaYGWTx6gZwh8Xvv_JjvmDSFNzxl3qxsidxqu7BDDGiPnOqW_Pxi5TSLI0fI8ntzd5IwE9V0U-jiybqe4AY64-VafAszpmuQ=s0-d-e1-ft#https://media.thegospelcoalition.org/wp-content/uploads/2019/05/09155445/bullseye-motherhood.jpg">
            <a:extLst>
              <a:ext uri="{FF2B5EF4-FFF2-40B4-BE49-F238E27FC236}">
                <a16:creationId xmlns:a16="http://schemas.microsoft.com/office/drawing/2014/main" id="{102ECF28-16BB-4AAA-9055-9F3BAADD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75453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5001628-5850-49BA-9BD2-B7E1BDDC3892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314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0" y="4277475"/>
            <a:ext cx="8428481" cy="2230792"/>
          </a:xfrm>
        </p:spPr>
        <p:txBody>
          <a:bodyPr>
            <a:normAutofit/>
          </a:bodyPr>
          <a:lstStyle/>
          <a:p>
            <a:r>
              <a:rPr lang="en-NZ" sz="2400" dirty="0"/>
              <a:t>1 Peter 3:15-16—</a:t>
            </a:r>
            <a:r>
              <a:rPr lang="en-NZ" sz="2400" b="1" baseline="30000" dirty="0"/>
              <a:t>15</a:t>
            </a:r>
            <a:r>
              <a:rPr lang="en-NZ" sz="2400" dirty="0"/>
              <a:t>but sanctify Christ as Lord in your hearts, always </a:t>
            </a:r>
            <a:r>
              <a:rPr lang="en-NZ" sz="2400" i="1" dirty="0"/>
              <a:t>being</a:t>
            </a:r>
            <a:r>
              <a:rPr lang="en-NZ" sz="2400" dirty="0"/>
              <a:t> ready to make a defence to everyone who asks you to give an account for the hope that is in you, yet with gentleness and reverence; </a:t>
            </a:r>
            <a:r>
              <a:rPr lang="en-NZ" sz="2400" b="1" baseline="30000" dirty="0"/>
              <a:t>16</a:t>
            </a:r>
            <a:r>
              <a:rPr lang="en-NZ" sz="2400" dirty="0"/>
              <a:t>and </a:t>
            </a:r>
            <a:r>
              <a:rPr lang="en-NZ" sz="2400" u="sng" dirty="0"/>
              <a:t>keep a good conscience</a:t>
            </a:r>
            <a:r>
              <a:rPr lang="en-NZ" sz="2400" dirty="0"/>
              <a:t> so that in the thing in which you are slandered, those who revile your good behaviour in Christ will be put to shame. (NASB95)</a:t>
            </a:r>
          </a:p>
        </p:txBody>
      </p:sp>
      <p:pic>
        <p:nvPicPr>
          <p:cNvPr id="5" name="Picture 2" descr="https://ci3.googleusercontent.com/proxy/nsrArb6_g1p35A7M3Hv1GiQ4uDM5-VI8OTBO6Lhss_k0cKGsoRxUilbiVByLysVKN-RLUfHN37xdj6ihK-AaQeOI_CPDc2w7ePRglXpX4iPGNcESiTrebnJqxZa7KbL1UMmkxjdzejFOxp_ycKPUsQ=s0-d-e1-ft#https://media.thegospelcoalition.org/wp-content/uploads/2019/06/12155237/epic-bible-study.jpg">
            <a:extLst>
              <a:ext uri="{FF2B5EF4-FFF2-40B4-BE49-F238E27FC236}">
                <a16:creationId xmlns:a16="http://schemas.microsoft.com/office/drawing/2014/main" id="{8967BB4D-6CA4-4D94-A169-2A9F2E566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 b="6732"/>
          <a:stretch/>
        </p:blipFill>
        <p:spPr bwMode="auto">
          <a:xfrm>
            <a:off x="628650" y="1007167"/>
            <a:ext cx="7886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43DFB3-D9EB-49B7-8C14-4343C76EFD95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398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0" y="1232452"/>
            <a:ext cx="8428481" cy="5275815"/>
          </a:xfrm>
        </p:spPr>
        <p:txBody>
          <a:bodyPr>
            <a:normAutofit/>
          </a:bodyPr>
          <a:lstStyle/>
          <a:p>
            <a:r>
              <a:rPr lang="en-NZ" dirty="0"/>
              <a:t>1. We should seek to live in good conscience before God all of our lives (Acts 23:1; 2 Cor. 1:12; 2 Tim. 1:3); </a:t>
            </a:r>
          </a:p>
          <a:p>
            <a:r>
              <a:rPr lang="en-NZ" dirty="0"/>
              <a:t>2. We should seek to live with a clear conscience before men (Acts 24:16; 2 Cor. 4:2; 1 Pet. 3:16); </a:t>
            </a:r>
          </a:p>
          <a:p>
            <a:r>
              <a:rPr lang="en-NZ" dirty="0"/>
              <a:t>3. Our conscience bears witness for/against us (Rom. 2:15; 9:1);</a:t>
            </a:r>
          </a:p>
          <a:p>
            <a:r>
              <a:rPr lang="en-NZ" dirty="0"/>
              <a:t>4. We should submit to government as a matter of conscience (Rom. 13:5); </a:t>
            </a:r>
          </a:p>
          <a:p>
            <a:r>
              <a:rPr lang="en-NZ" dirty="0"/>
              <a:t>5. But the conscience can be weak, defiled, and even seared (1 Cor. 8:7, 10, 12; 1 Tim. 4:12; Titus 1:5); </a:t>
            </a:r>
            <a:endParaRPr lang="en-NZ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43DFB3-D9EB-49B7-8C14-4343C76EFD95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52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0" y="1232452"/>
            <a:ext cx="8428481" cy="5275815"/>
          </a:xfrm>
        </p:spPr>
        <p:txBody>
          <a:bodyPr>
            <a:normAutofit/>
          </a:bodyPr>
          <a:lstStyle/>
          <a:p>
            <a:r>
              <a:rPr lang="en-NZ" dirty="0"/>
              <a:t>6. We have a responsibility to consider the consciences of others in matters of worship (1 Cor. 10:27-29); </a:t>
            </a:r>
          </a:p>
          <a:p>
            <a:r>
              <a:rPr lang="en-NZ" dirty="0"/>
              <a:t>7. God’s word is meant to produce in us godly love that comes, in part, from a good conscience (1 Tim. 1:5); </a:t>
            </a:r>
          </a:p>
          <a:p>
            <a:r>
              <a:rPr lang="en-NZ" dirty="0"/>
              <a:t>8. One part of our spiritual warfare and faithfulness is defined by keeping a good conscience (1 Tim. 1:19); </a:t>
            </a:r>
          </a:p>
          <a:p>
            <a:r>
              <a:rPr lang="en-NZ" dirty="0"/>
              <a:t>9. The conscience is not perfected by religious acts of worship like sacrifices (Heb. 9:9) but only by the blood of Christ (Heb. 9:14; 10:22; 1 Pet. 3:21); </a:t>
            </a:r>
          </a:p>
          <a:p>
            <a:r>
              <a:rPr lang="en-NZ" dirty="0"/>
              <a:t>10. Christians should pray for one another, that our acts lead to a clean conscience (Heb. 13:18).</a:t>
            </a:r>
          </a:p>
          <a:p>
            <a:endParaRPr lang="en-NZ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43DFB3-D9EB-49B7-8C14-4343C76EFD95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885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A06F3-0C30-484C-A736-9D7C19CA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4651513"/>
            <a:ext cx="8587458" cy="1525450"/>
          </a:xfrm>
        </p:spPr>
        <p:txBody>
          <a:bodyPr>
            <a:normAutofit/>
          </a:bodyPr>
          <a:lstStyle/>
          <a:p>
            <a:r>
              <a:rPr lang="en-NZ" sz="2400" dirty="0"/>
              <a:t>1 Peter 3:21—</a:t>
            </a:r>
            <a:r>
              <a:rPr lang="en-NZ" sz="2400" b="1" baseline="30000" dirty="0"/>
              <a:t>21</a:t>
            </a:r>
            <a:r>
              <a:rPr lang="en-NZ" sz="2400" dirty="0"/>
              <a:t>Corresponding to that, baptism now saves you—not the removal of dirt from the flesh, but an appeal to God for a good conscience—through the resurrection of Jesus Christ, (NASB95)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7448E7-8DA2-403D-BC20-51F2CDDA72A6}"/>
              </a:ext>
            </a:extLst>
          </p:cNvPr>
          <p:cNvSpPr txBox="1">
            <a:spLocks/>
          </p:cNvSpPr>
          <p:nvPr/>
        </p:nvSpPr>
        <p:spPr>
          <a:xfrm>
            <a:off x="408866" y="492815"/>
            <a:ext cx="8065923" cy="59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3. Conscience – Corrupted or Purified – Your Choice</a:t>
            </a:r>
            <a:endParaRPr lang="en-NZ" dirty="0"/>
          </a:p>
        </p:txBody>
      </p:sp>
      <p:pic>
        <p:nvPicPr>
          <p:cNvPr id="3074" name="Picture 2" descr="Image result for baptism immersion">
            <a:extLst>
              <a:ext uri="{FF2B5EF4-FFF2-40B4-BE49-F238E27FC236}">
                <a16:creationId xmlns:a16="http://schemas.microsoft.com/office/drawing/2014/main" id="{86366493-8D57-44DF-8560-E8A36066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04875"/>
            <a:ext cx="5537752" cy="37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EF77FEBC-7307-451E-9540-50358303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/>
          <a:lstStyle/>
          <a:p>
            <a:r>
              <a:rPr lang="en-NZ" dirty="0"/>
              <a:t>Two of the biggest names of the 20</a:t>
            </a:r>
            <a:r>
              <a:rPr lang="en-NZ" baseline="30000" dirty="0"/>
              <a:t>th</a:t>
            </a:r>
            <a:r>
              <a:rPr lang="en-NZ" dirty="0"/>
              <a:t> century recommend the conscience as a guide</a:t>
            </a:r>
          </a:p>
        </p:txBody>
      </p:sp>
      <p:pic>
        <p:nvPicPr>
          <p:cNvPr id="5" name="Picture 2" descr="Image result for conscience">
            <a:extLst>
              <a:ext uri="{FF2B5EF4-FFF2-40B4-BE49-F238E27FC236}">
                <a16:creationId xmlns:a16="http://schemas.microsoft.com/office/drawing/2014/main" id="{696BBBD7-5598-426C-9F0E-5C58D315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7D230E-90B6-415E-8C35-A6A2EB1ABCBA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042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/>
          <a:lstStyle/>
          <a:p>
            <a:r>
              <a:rPr lang="en-NZ" dirty="0"/>
              <a:t>Two of the biggest names of the 20</a:t>
            </a:r>
            <a:r>
              <a:rPr lang="en-NZ" baseline="30000" dirty="0"/>
              <a:t>th</a:t>
            </a:r>
            <a:r>
              <a:rPr lang="en-NZ" dirty="0"/>
              <a:t> century recommend the conscience as a guide</a:t>
            </a:r>
          </a:p>
        </p:txBody>
      </p:sp>
      <p:pic>
        <p:nvPicPr>
          <p:cNvPr id="5" name="Picture 2" descr="Image result for conscience">
            <a:extLst>
              <a:ext uri="{FF2B5EF4-FFF2-40B4-BE49-F238E27FC236}">
                <a16:creationId xmlns:a16="http://schemas.microsoft.com/office/drawing/2014/main" id="{696BBBD7-5598-426C-9F0E-5C58D315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7D230E-90B6-415E-8C35-A6A2EB1ABCBA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  <p:pic>
        <p:nvPicPr>
          <p:cNvPr id="8" name="Picture 2" descr="Image result for conscience gandhi">
            <a:extLst>
              <a:ext uri="{FF2B5EF4-FFF2-40B4-BE49-F238E27FC236}">
                <a16:creationId xmlns:a16="http://schemas.microsoft.com/office/drawing/2014/main" id="{33A79C8F-7FA7-4972-8ED0-5F57E6E1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2690332"/>
            <a:ext cx="6194083" cy="35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/>
          <a:lstStyle/>
          <a:p>
            <a:r>
              <a:rPr lang="en-NZ" dirty="0"/>
              <a:t>Two of the biggest names of the 20</a:t>
            </a:r>
            <a:r>
              <a:rPr lang="en-NZ" baseline="30000" dirty="0"/>
              <a:t>th</a:t>
            </a:r>
            <a:r>
              <a:rPr lang="en-NZ" dirty="0"/>
              <a:t> century recommend the conscience as a guide</a:t>
            </a:r>
          </a:p>
        </p:txBody>
      </p:sp>
      <p:pic>
        <p:nvPicPr>
          <p:cNvPr id="5" name="Picture 2" descr="Image result for conscience">
            <a:extLst>
              <a:ext uri="{FF2B5EF4-FFF2-40B4-BE49-F238E27FC236}">
                <a16:creationId xmlns:a16="http://schemas.microsoft.com/office/drawing/2014/main" id="{696BBBD7-5598-426C-9F0E-5C58D315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7D230E-90B6-415E-8C35-A6A2EB1ABCBA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  <p:pic>
        <p:nvPicPr>
          <p:cNvPr id="9" name="Picture 2" descr="Image result for conscience Albert">
            <a:extLst>
              <a:ext uri="{FF2B5EF4-FFF2-40B4-BE49-F238E27FC236}">
                <a16:creationId xmlns:a16="http://schemas.microsoft.com/office/drawing/2014/main" id="{EC2D5C1C-7B02-491D-B6F3-03D6841D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71469"/>
            <a:ext cx="7551000" cy="3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/>
          <a:lstStyle/>
          <a:p>
            <a:r>
              <a:rPr lang="en-NZ" dirty="0"/>
              <a:t>Beware…!</a:t>
            </a:r>
          </a:p>
        </p:txBody>
      </p:sp>
      <p:pic>
        <p:nvPicPr>
          <p:cNvPr id="5" name="Picture 2" descr="Image result for conscience">
            <a:extLst>
              <a:ext uri="{FF2B5EF4-FFF2-40B4-BE49-F238E27FC236}">
                <a16:creationId xmlns:a16="http://schemas.microsoft.com/office/drawing/2014/main" id="{696BBBD7-5598-426C-9F0E-5C58D315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7D230E-90B6-415E-8C35-A6A2EB1ABCBA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  <p:pic>
        <p:nvPicPr>
          <p:cNvPr id="8" name="Picture 2" descr="CONSCIENCE&lt;br /&gt;SINCERITY&lt;br /&gt;CORRECTNESS&lt;br /&gt;It is not enough to be sincere. &lt;br /&gt;It is important to be correct.&lt;br /&gt;">
            <a:extLst>
              <a:ext uri="{FF2B5EF4-FFF2-40B4-BE49-F238E27FC236}">
                <a16:creationId xmlns:a16="http://schemas.microsoft.com/office/drawing/2014/main" id="{DCD510A6-78E1-4BEE-BD68-9E1240366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9" b="11459"/>
          <a:stretch/>
        </p:blipFill>
        <p:spPr bwMode="auto">
          <a:xfrm>
            <a:off x="1104900" y="3750365"/>
            <a:ext cx="6934200" cy="16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0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Beware…!</a:t>
            </a:r>
          </a:p>
          <a:p>
            <a:r>
              <a:rPr lang="en-NZ" dirty="0"/>
              <a:t>Last weeks Conscience vote</a:t>
            </a:r>
          </a:p>
          <a:p>
            <a:pPr marL="0" indent="0" algn="ctr">
              <a:buNone/>
            </a:pPr>
            <a:r>
              <a:rPr lang="en-NZ" dirty="0"/>
              <a:t>Death to unborn babies: 94 – Life: 23 </a:t>
            </a:r>
          </a:p>
        </p:txBody>
      </p:sp>
      <p:pic>
        <p:nvPicPr>
          <p:cNvPr id="5" name="Picture 2" descr="Image result for conscience">
            <a:extLst>
              <a:ext uri="{FF2B5EF4-FFF2-40B4-BE49-F238E27FC236}">
                <a16:creationId xmlns:a16="http://schemas.microsoft.com/office/drawing/2014/main" id="{696BBBD7-5598-426C-9F0E-5C58D315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7D230E-90B6-415E-8C35-A6A2EB1ABCBA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  <p:pic>
        <p:nvPicPr>
          <p:cNvPr id="9" name="Picture 2" descr="Image result for nz parliament">
            <a:extLst>
              <a:ext uri="{FF2B5EF4-FFF2-40B4-BE49-F238E27FC236}">
                <a16:creationId xmlns:a16="http://schemas.microsoft.com/office/drawing/2014/main" id="{F833A932-CB01-4526-AFD7-9806D741D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/>
          <a:stretch/>
        </p:blipFill>
        <p:spPr bwMode="auto">
          <a:xfrm>
            <a:off x="628649" y="2935647"/>
            <a:ext cx="6686551" cy="32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0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conscience">
            <a:extLst>
              <a:ext uri="{FF2B5EF4-FFF2-40B4-BE49-F238E27FC236}">
                <a16:creationId xmlns:a16="http://schemas.microsoft.com/office/drawing/2014/main" id="{8816409A-3340-48B1-84EA-847BA1FA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" y="2092540"/>
            <a:ext cx="5780293" cy="41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onscience">
            <a:extLst>
              <a:ext uri="{FF2B5EF4-FFF2-40B4-BE49-F238E27FC236}">
                <a16:creationId xmlns:a16="http://schemas.microsoft.com/office/drawing/2014/main" id="{B31A06E1-6BEF-4AFA-B70D-9362EC05C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7000"/>
          <a:stretch/>
        </p:blipFill>
        <p:spPr bwMode="auto">
          <a:xfrm>
            <a:off x="6273496" y="662374"/>
            <a:ext cx="2313863" cy="18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909AA0-E29D-4434-9EE2-055EA1281908}"/>
              </a:ext>
            </a:extLst>
          </p:cNvPr>
          <p:cNvSpPr txBox="1">
            <a:spLocks/>
          </p:cNvSpPr>
          <p:nvPr/>
        </p:nvSpPr>
        <p:spPr>
          <a:xfrm>
            <a:off x="357760" y="480060"/>
            <a:ext cx="5716854" cy="73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1. Conscience a popular guide…</a:t>
            </a:r>
            <a:endParaRPr lang="en-NZ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968048E-A94D-40E5-8056-60243AFD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13" y="1428059"/>
            <a:ext cx="5644846" cy="1368149"/>
          </a:xfrm>
        </p:spPr>
        <p:txBody>
          <a:bodyPr>
            <a:normAutofit/>
          </a:bodyPr>
          <a:lstStyle/>
          <a:p>
            <a:r>
              <a:rPr lang="en-NZ" dirty="0"/>
              <a:t>Beware…! </a:t>
            </a:r>
          </a:p>
        </p:txBody>
      </p:sp>
    </p:spTree>
    <p:extLst>
      <p:ext uri="{BB962C8B-B14F-4D97-AF65-F5344CB8AC3E}">
        <p14:creationId xmlns:p14="http://schemas.microsoft.com/office/powerpoint/2010/main" val="137525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02926-8545-41EF-B43C-93111231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7" y="492815"/>
            <a:ext cx="5524430" cy="1301888"/>
          </a:xfrm>
        </p:spPr>
        <p:txBody>
          <a:bodyPr/>
          <a:lstStyle/>
          <a:p>
            <a:r>
              <a:rPr lang="en-NZ" b="1" dirty="0"/>
              <a:t>2. Conscience can only be a trustworthy guide when it is taught and ruled by God.</a:t>
            </a:r>
          </a:p>
          <a:p>
            <a:endParaRPr lang="en-NZ" dirty="0"/>
          </a:p>
        </p:txBody>
      </p:sp>
      <p:pic>
        <p:nvPicPr>
          <p:cNvPr id="14338" name="Picture 2" descr="Image result for conscience">
            <a:extLst>
              <a:ext uri="{FF2B5EF4-FFF2-40B4-BE49-F238E27FC236}">
                <a16:creationId xmlns:a16="http://schemas.microsoft.com/office/drawing/2014/main" id="{2FB18035-162B-4ED5-8AB4-5BC2E81A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492815"/>
            <a:ext cx="2270243" cy="2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7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485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Conscience</dc:title>
  <dc:creator>John</dc:creator>
  <cp:lastModifiedBy>Morningside Church of Christ</cp:lastModifiedBy>
  <cp:revision>23</cp:revision>
  <dcterms:created xsi:type="dcterms:W3CDTF">2019-08-10T10:11:21Z</dcterms:created>
  <dcterms:modified xsi:type="dcterms:W3CDTF">2019-08-10T22:27:20Z</dcterms:modified>
</cp:coreProperties>
</file>