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459" r:id="rId2"/>
    <p:sldId id="484" r:id="rId3"/>
    <p:sldId id="485" r:id="rId4"/>
    <p:sldId id="481" r:id="rId5"/>
    <p:sldId id="483" r:id="rId6"/>
    <p:sldId id="476" r:id="rId7"/>
    <p:sldId id="462" r:id="rId8"/>
    <p:sldId id="463" r:id="rId9"/>
    <p:sldId id="469" r:id="rId10"/>
    <p:sldId id="478" r:id="rId11"/>
    <p:sldId id="394" r:id="rId12"/>
    <p:sldId id="396" r:id="rId13"/>
    <p:sldId id="398" r:id="rId14"/>
    <p:sldId id="403" r:id="rId15"/>
    <p:sldId id="404" r:id="rId16"/>
    <p:sldId id="413" r:id="rId17"/>
    <p:sldId id="414" r:id="rId18"/>
    <p:sldId id="415" r:id="rId19"/>
    <p:sldId id="416" r:id="rId20"/>
    <p:sldId id="417" r:id="rId21"/>
    <p:sldId id="418" r:id="rId22"/>
    <p:sldId id="470" r:id="rId23"/>
  </p:sldIdLst>
  <p:sldSz cx="9144000" cy="6858000" type="screen4x3"/>
  <p:notesSz cx="7308850" cy="9594850"/>
  <p:embeddedFontLst>
    <p:embeddedFont>
      <p:font typeface="Goudy Old Style" panose="02020502050305020303" pitchFamily="18" charset="0"/>
      <p:regular r:id="rId26"/>
      <p:bold r:id="rId27"/>
      <p:italic r:id="rId28"/>
    </p:embeddedFont>
    <p:embeddedFont>
      <p:font typeface="Wingdings 2" panose="05020102010507070707" pitchFamily="18" charset="2"/>
      <p:regular r:id="rId29"/>
    </p:embeddedFont>
    <p:embeddedFont>
      <p:font typeface="Calibri" panose="020F0502020204030204" pitchFamily="34" charset="0"/>
      <p:regular r:id="rId30"/>
      <p:bold r:id="rId31"/>
      <p:italic r:id="rId32"/>
      <p:boldItalic r:id="rId33"/>
    </p:embeddedFont>
    <p:embeddedFont>
      <p:font typeface="Goudy Stout" panose="0202090407030B020401" pitchFamily="18" charset="0"/>
      <p:regular r:id="rId34"/>
    </p:embeddedFont>
  </p:embeddedFontLst>
  <p:defaultTextStyle>
    <a:defPPr>
      <a:defRPr lang="en-US"/>
    </a:defPPr>
    <a:lvl1pPr algn="l" rtl="0" fontAlgn="base">
      <a:lnSpc>
        <a:spcPct val="85000"/>
      </a:lnSpc>
      <a:spcBef>
        <a:spcPct val="0"/>
      </a:spcBef>
      <a:spcAft>
        <a:spcPct val="20000"/>
      </a:spcAft>
      <a:defRPr sz="4400" b="1" kern="1200">
        <a:solidFill>
          <a:schemeClr val="tx1"/>
        </a:solidFill>
        <a:latin typeface="Calibri" pitchFamily="34" charset="0"/>
        <a:ea typeface="+mn-ea"/>
        <a:cs typeface="+mn-cs"/>
      </a:defRPr>
    </a:lvl1pPr>
    <a:lvl2pPr marL="457200" algn="l" rtl="0" fontAlgn="base">
      <a:lnSpc>
        <a:spcPct val="85000"/>
      </a:lnSpc>
      <a:spcBef>
        <a:spcPct val="0"/>
      </a:spcBef>
      <a:spcAft>
        <a:spcPct val="20000"/>
      </a:spcAft>
      <a:defRPr sz="4400" b="1" kern="1200">
        <a:solidFill>
          <a:schemeClr val="tx1"/>
        </a:solidFill>
        <a:latin typeface="Calibri" pitchFamily="34" charset="0"/>
        <a:ea typeface="+mn-ea"/>
        <a:cs typeface="+mn-cs"/>
      </a:defRPr>
    </a:lvl2pPr>
    <a:lvl3pPr marL="914400" algn="l" rtl="0" fontAlgn="base">
      <a:lnSpc>
        <a:spcPct val="85000"/>
      </a:lnSpc>
      <a:spcBef>
        <a:spcPct val="0"/>
      </a:spcBef>
      <a:spcAft>
        <a:spcPct val="20000"/>
      </a:spcAft>
      <a:defRPr sz="4400" b="1" kern="1200">
        <a:solidFill>
          <a:schemeClr val="tx1"/>
        </a:solidFill>
        <a:latin typeface="Calibri" pitchFamily="34" charset="0"/>
        <a:ea typeface="+mn-ea"/>
        <a:cs typeface="+mn-cs"/>
      </a:defRPr>
    </a:lvl3pPr>
    <a:lvl4pPr marL="1371600" algn="l" rtl="0" fontAlgn="base">
      <a:lnSpc>
        <a:spcPct val="85000"/>
      </a:lnSpc>
      <a:spcBef>
        <a:spcPct val="0"/>
      </a:spcBef>
      <a:spcAft>
        <a:spcPct val="20000"/>
      </a:spcAft>
      <a:defRPr sz="4400" b="1" kern="1200">
        <a:solidFill>
          <a:schemeClr val="tx1"/>
        </a:solidFill>
        <a:latin typeface="Calibri" pitchFamily="34" charset="0"/>
        <a:ea typeface="+mn-ea"/>
        <a:cs typeface="+mn-cs"/>
      </a:defRPr>
    </a:lvl4pPr>
    <a:lvl5pPr marL="1828800" algn="l" rtl="0" fontAlgn="base">
      <a:lnSpc>
        <a:spcPct val="85000"/>
      </a:lnSpc>
      <a:spcBef>
        <a:spcPct val="0"/>
      </a:spcBef>
      <a:spcAft>
        <a:spcPct val="20000"/>
      </a:spcAft>
      <a:defRPr sz="4400" b="1" kern="1200">
        <a:solidFill>
          <a:schemeClr val="tx1"/>
        </a:solidFill>
        <a:latin typeface="Calibri" pitchFamily="34" charset="0"/>
        <a:ea typeface="+mn-ea"/>
        <a:cs typeface="+mn-cs"/>
      </a:defRPr>
    </a:lvl5pPr>
    <a:lvl6pPr marL="2286000" algn="l" defTabSz="914400" rtl="0" eaLnBrk="1" latinLnBrk="0" hangingPunct="1">
      <a:defRPr sz="4400" b="1" kern="1200">
        <a:solidFill>
          <a:schemeClr val="tx1"/>
        </a:solidFill>
        <a:latin typeface="Calibri" pitchFamily="34" charset="0"/>
        <a:ea typeface="+mn-ea"/>
        <a:cs typeface="+mn-cs"/>
      </a:defRPr>
    </a:lvl6pPr>
    <a:lvl7pPr marL="2743200" algn="l" defTabSz="914400" rtl="0" eaLnBrk="1" latinLnBrk="0" hangingPunct="1">
      <a:defRPr sz="4400" b="1" kern="1200">
        <a:solidFill>
          <a:schemeClr val="tx1"/>
        </a:solidFill>
        <a:latin typeface="Calibri" pitchFamily="34" charset="0"/>
        <a:ea typeface="+mn-ea"/>
        <a:cs typeface="+mn-cs"/>
      </a:defRPr>
    </a:lvl7pPr>
    <a:lvl8pPr marL="3200400" algn="l" defTabSz="914400" rtl="0" eaLnBrk="1" latinLnBrk="0" hangingPunct="1">
      <a:defRPr sz="4400" b="1" kern="1200">
        <a:solidFill>
          <a:schemeClr val="tx1"/>
        </a:solidFill>
        <a:latin typeface="Calibri" pitchFamily="34" charset="0"/>
        <a:ea typeface="+mn-ea"/>
        <a:cs typeface="+mn-cs"/>
      </a:defRPr>
    </a:lvl8pPr>
    <a:lvl9pPr marL="3657600" algn="l" defTabSz="914400" rtl="0" eaLnBrk="1" latinLnBrk="0" hangingPunct="1">
      <a:defRPr sz="4400" b="1"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pos="2880">
          <p15:clr>
            <a:srgbClr val="A4A3A4"/>
          </p15:clr>
        </p15:guide>
      </p15:sldGuideLst>
    </p:ext>
    <p:ext uri="{2D200454-40CA-4A62-9FC3-DE9A4176ACB9}">
      <p15:notesGuideLst xmlns:p15="http://schemas.microsoft.com/office/powerpoint/2012/main">
        <p15:guide id="1" orient="horz" pos="453">
          <p15:clr>
            <a:srgbClr val="A4A3A4"/>
          </p15:clr>
        </p15:guide>
        <p15:guide id="2" pos="43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6699"/>
    <a:srgbClr val="FF0066"/>
    <a:srgbClr val="FFFF99"/>
    <a:srgbClr val="C00000"/>
    <a:srgbClr val="00B050"/>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70" autoAdjust="0"/>
  </p:normalViewPr>
  <p:slideViewPr>
    <p:cSldViewPr>
      <p:cViewPr varScale="1">
        <p:scale>
          <a:sx n="44" d="100"/>
          <a:sy n="44" d="100"/>
        </p:scale>
        <p:origin x="860" y="32"/>
      </p:cViewPr>
      <p:guideLst>
        <p:guide orient="horz" pos="14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908" y="-1098"/>
      </p:cViewPr>
      <p:guideLst>
        <p:guide orient="horz" pos="453"/>
        <p:guide pos="43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7063" cy="48101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4140200" y="0"/>
            <a:ext cx="3167063" cy="481013"/>
          </a:xfrm>
          <a:prstGeom prst="rect">
            <a:avLst/>
          </a:prstGeom>
        </p:spPr>
        <p:txBody>
          <a:bodyPr vert="horz" lIns="91440" tIns="45720" rIns="91440" bIns="45720" rtlCol="0"/>
          <a:lstStyle>
            <a:lvl1pPr algn="r">
              <a:defRPr sz="1200"/>
            </a:lvl1pPr>
          </a:lstStyle>
          <a:p>
            <a:fld id="{CEEB1C83-92AF-4934-A266-CCCCD86C8636}" type="datetimeFigureOut">
              <a:rPr lang="en-NZ" smtClean="0"/>
              <a:t>1/09/2019</a:t>
            </a:fld>
            <a:endParaRPr lang="en-NZ"/>
          </a:p>
        </p:txBody>
      </p:sp>
      <p:sp>
        <p:nvSpPr>
          <p:cNvPr id="4" name="Footer Placeholder 3"/>
          <p:cNvSpPr>
            <a:spLocks noGrp="1"/>
          </p:cNvSpPr>
          <p:nvPr>
            <p:ph type="ftr" sz="quarter" idx="2"/>
          </p:nvPr>
        </p:nvSpPr>
        <p:spPr>
          <a:xfrm>
            <a:off x="0" y="9113838"/>
            <a:ext cx="3167063" cy="48101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4140200" y="9113838"/>
            <a:ext cx="3167063" cy="481012"/>
          </a:xfrm>
          <a:prstGeom prst="rect">
            <a:avLst/>
          </a:prstGeom>
        </p:spPr>
        <p:txBody>
          <a:bodyPr vert="horz" lIns="91440" tIns="45720" rIns="91440" bIns="45720" rtlCol="0" anchor="b"/>
          <a:lstStyle>
            <a:lvl1pPr algn="r">
              <a:defRPr sz="1200"/>
            </a:lvl1pPr>
          </a:lstStyle>
          <a:p>
            <a:fld id="{5A9D4B59-DC89-43E4-8706-175C0FF78283}" type="slidenum">
              <a:rPr lang="en-NZ" smtClean="0"/>
              <a:t>‹#›</a:t>
            </a:fld>
            <a:endParaRPr lang="en-NZ"/>
          </a:p>
        </p:txBody>
      </p:sp>
    </p:spTree>
    <p:extLst>
      <p:ext uri="{BB962C8B-B14F-4D97-AF65-F5344CB8AC3E}">
        <p14:creationId xmlns:p14="http://schemas.microsoft.com/office/powerpoint/2010/main" val="3341556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7168" cy="479743"/>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nSpc>
                <a:spcPct val="100000"/>
              </a:lnSpc>
              <a:spcAft>
                <a:spcPct val="0"/>
              </a:spcAft>
              <a:defRPr sz="1300" b="0">
                <a:latin typeface="Arial" charset="0"/>
              </a:defRPr>
            </a:lvl1pPr>
          </a:lstStyle>
          <a:p>
            <a:endParaRPr lang="en-US"/>
          </a:p>
        </p:txBody>
      </p:sp>
      <p:sp>
        <p:nvSpPr>
          <p:cNvPr id="4099" name="Rectangle 3"/>
          <p:cNvSpPr>
            <a:spLocks noGrp="1" noChangeArrowheads="1"/>
          </p:cNvSpPr>
          <p:nvPr>
            <p:ph type="dt" idx="1"/>
          </p:nvPr>
        </p:nvSpPr>
        <p:spPr bwMode="auto">
          <a:xfrm>
            <a:off x="4139991" y="0"/>
            <a:ext cx="3167168" cy="479743"/>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a:lnSpc>
                <a:spcPct val="100000"/>
              </a:lnSpc>
              <a:spcAft>
                <a:spcPct val="0"/>
              </a:spcAft>
              <a:defRPr sz="1300" b="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255713" y="719138"/>
            <a:ext cx="4797425" cy="3598862"/>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0885" y="4557554"/>
            <a:ext cx="5847080" cy="4317683"/>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p>
        </p:txBody>
      </p:sp>
      <p:sp>
        <p:nvSpPr>
          <p:cNvPr id="4102" name="Rectangle 6"/>
          <p:cNvSpPr>
            <a:spLocks noGrp="1" noChangeArrowheads="1"/>
          </p:cNvSpPr>
          <p:nvPr>
            <p:ph type="ftr" sz="quarter" idx="4"/>
          </p:nvPr>
        </p:nvSpPr>
        <p:spPr bwMode="auto">
          <a:xfrm>
            <a:off x="0" y="9113442"/>
            <a:ext cx="3167168" cy="479743"/>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nSpc>
                <a:spcPct val="100000"/>
              </a:lnSpc>
              <a:spcAft>
                <a:spcPct val="0"/>
              </a:spcAft>
              <a:defRPr sz="1300" b="0">
                <a:latin typeface="Arial" charset="0"/>
              </a:defRPr>
            </a:lvl1pPr>
          </a:lstStyle>
          <a:p>
            <a:endParaRPr lang="en-US"/>
          </a:p>
        </p:txBody>
      </p:sp>
      <p:sp>
        <p:nvSpPr>
          <p:cNvPr id="4103" name="Rectangle 7"/>
          <p:cNvSpPr>
            <a:spLocks noGrp="1" noChangeArrowheads="1"/>
          </p:cNvSpPr>
          <p:nvPr>
            <p:ph type="sldNum" sz="quarter" idx="5"/>
          </p:nvPr>
        </p:nvSpPr>
        <p:spPr bwMode="auto">
          <a:xfrm>
            <a:off x="4139991" y="9113442"/>
            <a:ext cx="3167168" cy="479743"/>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a:lnSpc>
                <a:spcPct val="100000"/>
              </a:lnSpc>
              <a:spcAft>
                <a:spcPct val="0"/>
              </a:spcAft>
              <a:defRPr sz="1300" b="0">
                <a:latin typeface="Arial" charset="0"/>
              </a:defRPr>
            </a:lvl1pPr>
          </a:lstStyle>
          <a:p>
            <a:fld id="{13AA630D-BF3F-4FA2-BEE7-8CE3C4271DAC}" type="slidenum">
              <a:rPr lang="en-US"/>
              <a:pPr/>
              <a:t>‹#›</a:t>
            </a:fld>
            <a:endParaRPr lang="en-US"/>
          </a:p>
        </p:txBody>
      </p:sp>
    </p:spTree>
    <p:extLst>
      <p:ext uri="{BB962C8B-B14F-4D97-AF65-F5344CB8AC3E}">
        <p14:creationId xmlns:p14="http://schemas.microsoft.com/office/powerpoint/2010/main" val="4150391147"/>
      </p:ext>
    </p:extLst>
  </p:cSld>
  <p:clrMap bg1="lt1" tx1="dk1" bg2="lt2" tx2="dk2" accent1="accent1" accent2="accent2" accent3="accent3" accent4="accent4" accent5="accent5" accent6="accent6" hlink="hlink" folHlink="folHlink"/>
  <p:notesStyle>
    <a:lvl1pPr marL="119063" indent="-119063" algn="l" rtl="0" fontAlgn="base">
      <a:spcBef>
        <a:spcPts val="1200"/>
      </a:spcBef>
      <a:spcAft>
        <a:spcPct val="0"/>
      </a:spcAft>
      <a:buFont typeface="Arial" pitchFamily="34" charset="0"/>
      <a:buChar char="•"/>
      <a:defRPr sz="1200" kern="1200">
        <a:solidFill>
          <a:schemeClr val="tx1"/>
        </a:solidFill>
        <a:latin typeface="+mn-lt"/>
        <a:ea typeface="+mn-ea"/>
        <a:cs typeface="+mn-cs"/>
      </a:defRPr>
    </a:lvl1pPr>
    <a:lvl2pPr marL="230188" indent="-112713" algn="l" rtl="0" fontAlgn="base">
      <a:spcBef>
        <a:spcPts val="0"/>
      </a:spcBef>
      <a:spcAft>
        <a:spcPct val="0"/>
      </a:spcAft>
      <a:buFont typeface="Arial" pitchFamily="34" charset="0"/>
      <a:buChar char="•"/>
      <a:defRPr sz="1200" kern="1200">
        <a:solidFill>
          <a:schemeClr val="tx1"/>
        </a:solidFill>
        <a:latin typeface="+mn-lt"/>
        <a:ea typeface="+mn-ea"/>
        <a:cs typeface="+mn-cs"/>
      </a:defRPr>
    </a:lvl2pPr>
    <a:lvl3pPr marL="344488" indent="-119063" algn="l" rtl="0" fontAlgn="base">
      <a:spcBef>
        <a:spcPts val="0"/>
      </a:spcBef>
      <a:spcAft>
        <a:spcPct val="0"/>
      </a:spcAft>
      <a:buFont typeface="Arial" pitchFamily="34" charset="0"/>
      <a:buChar char="•"/>
      <a:defRPr sz="1200" kern="1200">
        <a:solidFill>
          <a:schemeClr val="tx1"/>
        </a:solidFill>
        <a:latin typeface="+mn-lt"/>
        <a:ea typeface="+mn-ea"/>
        <a:cs typeface="+mn-cs"/>
      </a:defRPr>
    </a:lvl3pPr>
    <a:lvl4pPr marL="468313" indent="-112713" algn="l" rtl="0" fontAlgn="base">
      <a:spcBef>
        <a:spcPts val="0"/>
      </a:spcBef>
      <a:spcAft>
        <a:spcPct val="0"/>
      </a:spcAft>
      <a:buFont typeface="Arial" pitchFamily="34" charset="0"/>
      <a:buChar char="•"/>
      <a:defRPr sz="1200" kern="1200">
        <a:solidFill>
          <a:schemeClr val="tx1"/>
        </a:solidFill>
        <a:latin typeface="+mn-lt"/>
        <a:ea typeface="+mn-ea"/>
        <a:cs typeface="+mn-cs"/>
      </a:defRPr>
    </a:lvl4pPr>
    <a:lvl5pPr marL="569913" indent="-119063" algn="l" rtl="0" fontAlgn="base">
      <a:spcBef>
        <a:spcPts val="0"/>
      </a:spcBef>
      <a:spcAft>
        <a:spcPct val="0"/>
      </a:spcAft>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arliament.nz/en/pb/bills-and-laws/bills-proposed-laws/document/BILL_74307/tab/submissionsandadvic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arealliance.org.nz/full-submissions-analysis/" TargetMode="External"/><Relationship Id="rId4" Type="http://schemas.openxmlformats.org/officeDocument/2006/relationships/hyperlink" Target="http://www.legislation.govt.nz/bill/member/2017/0269/latest/DLM7285905.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13AA630D-BF3F-4FA2-BEE7-8CE3C4271DAC}" type="slidenum">
              <a:rPr lang="en-US" smtClean="0"/>
              <a:pPr/>
              <a:t>1</a:t>
            </a:fld>
            <a:endParaRPr lang="en-US"/>
          </a:p>
        </p:txBody>
      </p:sp>
    </p:spTree>
    <p:extLst>
      <p:ext uri="{BB962C8B-B14F-4D97-AF65-F5344CB8AC3E}">
        <p14:creationId xmlns:p14="http://schemas.microsoft.com/office/powerpoint/2010/main" val="384292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A630D-BF3F-4FA2-BEE7-8CE3C4271DAC}" type="slidenum">
              <a:rPr lang="en-US" smtClean="0"/>
              <a:pPr/>
              <a:t>12</a:t>
            </a:fld>
            <a:endParaRPr lang="en-US"/>
          </a:p>
        </p:txBody>
      </p:sp>
    </p:spTree>
    <p:extLst>
      <p:ext uri="{BB962C8B-B14F-4D97-AF65-F5344CB8AC3E}">
        <p14:creationId xmlns:p14="http://schemas.microsoft.com/office/powerpoint/2010/main" val="213731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A630D-BF3F-4FA2-BEE7-8CE3C4271DAC}" type="slidenum">
              <a:rPr lang="en-US" smtClean="0"/>
              <a:pPr/>
              <a:t>13</a:t>
            </a:fld>
            <a:endParaRPr lang="en-US"/>
          </a:p>
        </p:txBody>
      </p:sp>
    </p:spTree>
    <p:extLst>
      <p:ext uri="{BB962C8B-B14F-4D97-AF65-F5344CB8AC3E}">
        <p14:creationId xmlns:p14="http://schemas.microsoft.com/office/powerpoint/2010/main" val="314070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A630D-BF3F-4FA2-BEE7-8CE3C4271DAC}" type="slidenum">
              <a:rPr lang="en-US" smtClean="0"/>
              <a:pPr/>
              <a:t>14</a:t>
            </a:fld>
            <a:endParaRPr lang="en-US"/>
          </a:p>
        </p:txBody>
      </p:sp>
    </p:spTree>
    <p:extLst>
      <p:ext uri="{BB962C8B-B14F-4D97-AF65-F5344CB8AC3E}">
        <p14:creationId xmlns:p14="http://schemas.microsoft.com/office/powerpoint/2010/main" val="77400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A630D-BF3F-4FA2-BEE7-8CE3C4271DAC}" type="slidenum">
              <a:rPr lang="en-US" smtClean="0"/>
              <a:pPr/>
              <a:t>15</a:t>
            </a:fld>
            <a:endParaRPr lang="en-US"/>
          </a:p>
        </p:txBody>
      </p:sp>
    </p:spTree>
    <p:extLst>
      <p:ext uri="{BB962C8B-B14F-4D97-AF65-F5344CB8AC3E}">
        <p14:creationId xmlns:p14="http://schemas.microsoft.com/office/powerpoint/2010/main" val="218381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A16B9-BBCE-47D6-B970-B11DB269D14A}" type="slidenum">
              <a:rPr lang="en-US"/>
              <a:pPr/>
              <a:t>16</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buFontTx/>
              <a:buChar char="•"/>
            </a:pPr>
            <a:r>
              <a:rPr lang="en-US" dirty="0"/>
              <a:t>In making moral choices, intentions are (almost) all important</a:t>
            </a:r>
          </a:p>
          <a:p>
            <a:pPr lvl="1">
              <a:buFontTx/>
              <a:buChar char="•"/>
            </a:pPr>
            <a:r>
              <a:rPr lang="en-US" dirty="0"/>
              <a:t>God searches hearts and understands motives (1 Chron. 28:9)</a:t>
            </a:r>
          </a:p>
          <a:p>
            <a:pPr lvl="1">
              <a:buFontTx/>
              <a:buChar char="•"/>
            </a:pPr>
            <a:r>
              <a:rPr lang="en-US" dirty="0"/>
              <a:t>God weighs motives (Prov. 16:2)</a:t>
            </a:r>
          </a:p>
          <a:p>
            <a:pPr lvl="1">
              <a:buFontTx/>
              <a:buChar char="•"/>
            </a:pPr>
            <a:r>
              <a:rPr lang="en-US" dirty="0"/>
              <a:t>God exposes the motives of men’s hearts (1 Cor. </a:t>
            </a:r>
            <a:r>
              <a:rPr lang="en-US" dirty="0" smtClean="0"/>
              <a:t>4:5)</a:t>
            </a:r>
          </a:p>
          <a:p>
            <a:pPr lvl="0">
              <a:buFontTx/>
              <a:buChar char="•"/>
            </a:pPr>
            <a:r>
              <a:rPr lang="en-US" dirty="0" smtClean="0"/>
              <a:t>Family </a:t>
            </a:r>
            <a:r>
              <a:rPr lang="en-US" dirty="0"/>
              <a:t>members, medical staff, etc., have a duty to do what is therapeutically sound</a:t>
            </a:r>
          </a:p>
          <a:p>
            <a:pPr lvl="1">
              <a:buFontTx/>
              <a:buChar char="•"/>
            </a:pPr>
            <a:r>
              <a:rPr lang="en-US" dirty="0"/>
              <a:t>Duty comes from example of Christ and commands (e.g., “care for one another” – 1 Cor. 12:25; “serve one another,” Gal. 5:13)</a:t>
            </a:r>
          </a:p>
          <a:p>
            <a:pPr lvl="1">
              <a:buFontTx/>
              <a:buChar char="•"/>
            </a:pPr>
            <a:r>
              <a:rPr lang="en-US" dirty="0"/>
              <a:t>Soundness cashed out in terms of efficacy: “What’s best – medically speaking – for the person under my care?”</a:t>
            </a:r>
          </a:p>
          <a:p>
            <a:pPr lvl="1">
              <a:buFontTx/>
              <a:buChar char="•"/>
            </a:pPr>
            <a:r>
              <a:rPr lang="en-US" dirty="0"/>
              <a:t>Note: </a:t>
            </a:r>
          </a:p>
          <a:p>
            <a:pPr lvl="2">
              <a:buFontTx/>
              <a:buChar char="•"/>
            </a:pPr>
            <a:r>
              <a:rPr lang="en-US" dirty="0"/>
              <a:t>Our word “therapy” comes from a Greek word meaning “a body of domestic servants” (e.g., “household” in Luke 12:42 – </a:t>
            </a:r>
            <a:r>
              <a:rPr lang="en-US" i="1" dirty="0"/>
              <a:t>Vine’s</a:t>
            </a:r>
            <a:r>
              <a:rPr lang="en-US" dirty="0"/>
              <a:t>)</a:t>
            </a:r>
          </a:p>
          <a:p>
            <a:pPr lvl="2">
              <a:buFontTx/>
              <a:buChar char="•"/>
            </a:pPr>
            <a:r>
              <a:rPr lang="en-US" dirty="0"/>
              <a:t>By extension it could refer specifically to medical care and attention, cures, healing, etc. (e.g., Jesus’ actions in Luke 9:11)</a:t>
            </a:r>
          </a:p>
          <a:p>
            <a:pPr lvl="1">
              <a:buFontTx/>
              <a:buChar char="•"/>
            </a:pPr>
            <a:endParaRPr lang="en-US" dirty="0"/>
          </a:p>
        </p:txBody>
      </p:sp>
    </p:spTree>
    <p:extLst>
      <p:ext uri="{BB962C8B-B14F-4D97-AF65-F5344CB8AC3E}">
        <p14:creationId xmlns:p14="http://schemas.microsoft.com/office/powerpoint/2010/main" val="60584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Am I intending the death of the person who is in my care?</a:t>
            </a:r>
          </a:p>
          <a:p>
            <a:pPr>
              <a:buFont typeface="Arial" pitchFamily="34" charset="0"/>
              <a:buChar char="•"/>
            </a:pPr>
            <a:r>
              <a:rPr lang="en-US" dirty="0" smtClean="0"/>
              <a:t>Are my decisions motivated primarily by…</a:t>
            </a:r>
          </a:p>
          <a:p>
            <a:pPr lvl="1">
              <a:buFont typeface="Arial" pitchFamily="34" charset="0"/>
              <a:buChar char="•"/>
            </a:pPr>
            <a:r>
              <a:rPr lang="en-US" dirty="0" smtClean="0"/>
              <a:t>a lack of love?</a:t>
            </a:r>
          </a:p>
          <a:p>
            <a:pPr lvl="1">
              <a:buFont typeface="Arial" pitchFamily="34" charset="0"/>
              <a:buChar char="•"/>
            </a:pPr>
            <a:r>
              <a:rPr lang="en-US" dirty="0" smtClean="0"/>
              <a:t>money and my own financial welfare?</a:t>
            </a:r>
          </a:p>
          <a:p>
            <a:pPr lvl="1">
              <a:buFont typeface="Arial" pitchFamily="34" charset="0"/>
              <a:buChar char="•"/>
            </a:pPr>
            <a:r>
              <a:rPr lang="en-US" dirty="0" smtClean="0"/>
              <a:t>my own emotional, physical welfare?</a:t>
            </a:r>
          </a:p>
          <a:p>
            <a:pPr lvl="1">
              <a:buFont typeface="Arial" pitchFamily="34" charset="0"/>
              <a:buChar char="•"/>
            </a:pPr>
            <a:r>
              <a:rPr lang="en-US" dirty="0" smtClean="0"/>
              <a:t>external, non-Biblical pressures from family, medical personnel?</a:t>
            </a:r>
          </a:p>
        </p:txBody>
      </p:sp>
      <p:sp>
        <p:nvSpPr>
          <p:cNvPr id="4" name="Slide Number Placeholder 3"/>
          <p:cNvSpPr>
            <a:spLocks noGrp="1"/>
          </p:cNvSpPr>
          <p:nvPr>
            <p:ph type="sldNum" sz="quarter" idx="10"/>
          </p:nvPr>
        </p:nvSpPr>
        <p:spPr/>
        <p:txBody>
          <a:bodyPr/>
          <a:lstStyle/>
          <a:p>
            <a:fld id="{13AA630D-BF3F-4FA2-BEE7-8CE3C4271DAC}" type="slidenum">
              <a:rPr lang="en-US" smtClean="0"/>
              <a:pPr/>
              <a:t>17</a:t>
            </a:fld>
            <a:endParaRPr lang="en-US"/>
          </a:p>
        </p:txBody>
      </p:sp>
    </p:spTree>
    <p:extLst>
      <p:ext uri="{BB962C8B-B14F-4D97-AF65-F5344CB8AC3E}">
        <p14:creationId xmlns:p14="http://schemas.microsoft.com/office/powerpoint/2010/main" val="188983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502BB-F137-4880-A2B0-B3B929422C3D}" type="slidenum">
              <a:rPr lang="en-US"/>
              <a:pPr/>
              <a:t>18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buFontTx/>
              <a:buChar char="•"/>
            </a:pPr>
            <a:r>
              <a:rPr lang="en-US" sz="1500" dirty="0"/>
              <a:t>Does it have therapeutic value? Is it helping to improve or maintain the health of the patient?</a:t>
            </a:r>
          </a:p>
          <a:p>
            <a:pPr>
              <a:buFontTx/>
              <a:buChar char="•"/>
            </a:pPr>
            <a:r>
              <a:rPr lang="en-US" sz="1500" dirty="0"/>
              <a:t>If patient is </a:t>
            </a:r>
            <a:r>
              <a:rPr lang="en-US" sz="1500" dirty="0" smtClean="0"/>
              <a:t>terminal</a:t>
            </a:r>
            <a:r>
              <a:rPr lang="en-US" sz="1500" dirty="0"/>
              <a:t>, then further treatment may not be efficacious, and may be harmful</a:t>
            </a:r>
          </a:p>
          <a:p>
            <a:pPr lvl="1">
              <a:buFontTx/>
              <a:buChar char="•"/>
            </a:pPr>
            <a:r>
              <a:rPr lang="en-US" sz="1500" dirty="0"/>
              <a:t>Life-support ventilator may be withdrawn at brain death</a:t>
            </a:r>
          </a:p>
          <a:p>
            <a:pPr lvl="1">
              <a:buFontTx/>
              <a:buChar char="•"/>
            </a:pPr>
            <a:r>
              <a:rPr lang="en-US" sz="1500" dirty="0"/>
              <a:t>Feeding tubes may be withdrawn if vital organs are shutting down, or when there are related complications</a:t>
            </a:r>
          </a:p>
          <a:p>
            <a:endParaRPr lang="en-US" dirty="0"/>
          </a:p>
        </p:txBody>
      </p:sp>
    </p:spTree>
    <p:extLst>
      <p:ext uri="{BB962C8B-B14F-4D97-AF65-F5344CB8AC3E}">
        <p14:creationId xmlns:p14="http://schemas.microsoft.com/office/powerpoint/2010/main" val="356677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E3A79-04F8-4EFD-A17C-464E2855D604}" type="slidenum">
              <a:rPr lang="en-US"/>
              <a:pPr/>
              <a:t>19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buFontTx/>
              <a:buChar char="•"/>
            </a:pPr>
            <a:r>
              <a:rPr lang="en-US" dirty="0"/>
              <a:t>What is the prognosis? Is it for a quality life, or life itself?</a:t>
            </a:r>
          </a:p>
          <a:p>
            <a:pPr>
              <a:buFontTx/>
              <a:buChar char="•"/>
            </a:pPr>
            <a:r>
              <a:rPr lang="en-US" dirty="0"/>
              <a:t>Decision to withhold/withdraw treatment should not depend on </a:t>
            </a:r>
            <a:r>
              <a:rPr lang="en-US" dirty="0" err="1"/>
              <a:t>QoL</a:t>
            </a:r>
            <a:r>
              <a:rPr lang="en-US" dirty="0"/>
              <a:t> considerations</a:t>
            </a:r>
          </a:p>
          <a:p>
            <a:pPr>
              <a:buFontTx/>
              <a:buChar char="•"/>
            </a:pPr>
            <a:r>
              <a:rPr lang="en-US" dirty="0"/>
              <a:t>Artificial respirators and feeding tubes are not extraordinary or heroic if they are helping to support life. Ask “Would their withdrawal be the primary cause of death</a:t>
            </a:r>
            <a:r>
              <a:rPr lang="en-US" dirty="0" smtClean="0"/>
              <a:t>?”</a:t>
            </a:r>
            <a:endParaRPr lang="en-US" dirty="0"/>
          </a:p>
        </p:txBody>
      </p:sp>
    </p:spTree>
    <p:extLst>
      <p:ext uri="{BB962C8B-B14F-4D97-AF65-F5344CB8AC3E}">
        <p14:creationId xmlns:p14="http://schemas.microsoft.com/office/powerpoint/2010/main" val="25710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E3A79-04F8-4EFD-A17C-464E2855D604}" type="slidenum">
              <a:rPr lang="en-US"/>
              <a:pPr/>
              <a:t>20</a:t>
            </a:fld>
            <a:endParaRPr lang="en-US"/>
          </a:p>
        </p:txBody>
      </p:sp>
      <p:sp>
        <p:nvSpPr>
          <p:cNvPr id="33794"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Treatments may be withheld/withdrawn if they are no longer effective</a:t>
            </a:r>
          </a:p>
          <a:p>
            <a:r>
              <a:rPr lang="en-US" dirty="0" smtClean="0"/>
              <a:t>Applies especially when person is in terminal condition</a:t>
            </a:r>
          </a:p>
          <a:p>
            <a:r>
              <a:rPr lang="en-US" dirty="0" smtClean="0"/>
              <a:t>Duty to care continues: pain management, hygiene, and other basic needs</a:t>
            </a:r>
          </a:p>
        </p:txBody>
      </p:sp>
    </p:spTree>
    <p:extLst>
      <p:ext uri="{BB962C8B-B14F-4D97-AF65-F5344CB8AC3E}">
        <p14:creationId xmlns:p14="http://schemas.microsoft.com/office/powerpoint/2010/main" val="140046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65881">
              <a:defRPr/>
            </a:pPr>
            <a:r>
              <a:rPr lang="en-US" dirty="0" smtClean="0"/>
              <a:t>Need to talk with family and doctors to ensure that your wishes are followed</a:t>
            </a:r>
          </a:p>
        </p:txBody>
      </p:sp>
      <p:sp>
        <p:nvSpPr>
          <p:cNvPr id="4" name="Slide Number Placeholder 3"/>
          <p:cNvSpPr>
            <a:spLocks noGrp="1"/>
          </p:cNvSpPr>
          <p:nvPr>
            <p:ph type="sldNum" sz="quarter" idx="10"/>
          </p:nvPr>
        </p:nvSpPr>
        <p:spPr/>
        <p:txBody>
          <a:bodyPr/>
          <a:lstStyle/>
          <a:p>
            <a:fld id="{13AA630D-BF3F-4FA2-BEE7-8CE3C4271DAC}" type="slidenum">
              <a:rPr lang="en-US" smtClean="0"/>
              <a:pPr/>
              <a:t>21</a:t>
            </a:fld>
            <a:endParaRPr lang="en-US"/>
          </a:p>
        </p:txBody>
      </p:sp>
    </p:spTree>
    <p:extLst>
      <p:ext uri="{BB962C8B-B14F-4D97-AF65-F5344CB8AC3E}">
        <p14:creationId xmlns:p14="http://schemas.microsoft.com/office/powerpoint/2010/main" val="394430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First experience: </a:t>
            </a:r>
          </a:p>
          <a:p>
            <a:pPr lvl="1">
              <a:buFont typeface="Arial" pitchFamily="34" charset="0"/>
              <a:buChar char="•"/>
            </a:pPr>
            <a:r>
              <a:rPr lang="en-US" dirty="0" smtClean="0"/>
              <a:t>watching show about care of elderly; see</a:t>
            </a:r>
            <a:r>
              <a:rPr lang="en-US" baseline="0" dirty="0" smtClean="0"/>
              <a:t> a woman slumped in a wheelchair totally dependent on others for food, basic needs</a:t>
            </a:r>
          </a:p>
          <a:p>
            <a:pPr lvl="1">
              <a:buFont typeface="Arial" pitchFamily="34" charset="0"/>
              <a:buChar char="•"/>
            </a:pPr>
            <a:r>
              <a:rPr lang="en-US" dirty="0" smtClean="0"/>
              <a:t>dad said “shoot me if I ever</a:t>
            </a:r>
            <a:r>
              <a:rPr lang="en-US" baseline="0" dirty="0" smtClean="0"/>
              <a:t> </a:t>
            </a:r>
            <a:r>
              <a:rPr lang="en-US" dirty="0" smtClean="0"/>
              <a:t>get like that.”</a:t>
            </a:r>
          </a:p>
          <a:p>
            <a:pPr lvl="1">
              <a:buFont typeface="Arial" pitchFamily="34" charset="0"/>
              <a:buChar char="•"/>
            </a:pPr>
            <a:r>
              <a:rPr lang="en-US" dirty="0" smtClean="0"/>
              <a:t>As</a:t>
            </a:r>
            <a:r>
              <a:rPr lang="en-US" baseline="0" dirty="0" smtClean="0"/>
              <a:t> a Christian, I shrink back. The idea of killing someone just because life is hard, painful, undignified, seems wrong; life is precious, no matter what shape it takes.</a:t>
            </a:r>
            <a:endParaRPr lang="en-US" dirty="0" smtClean="0"/>
          </a:p>
          <a:p>
            <a:r>
              <a:rPr lang="en-US" dirty="0" smtClean="0"/>
              <a:t>Second experience:</a:t>
            </a:r>
          </a:p>
          <a:p>
            <a:pPr lvl="1"/>
            <a:r>
              <a:rPr lang="en-US" dirty="0" smtClean="0"/>
              <a:t>elder</a:t>
            </a:r>
            <a:r>
              <a:rPr lang="en-US" baseline="0" dirty="0" smtClean="0"/>
              <a:t> pushing “Living Wills” at church in States</a:t>
            </a:r>
            <a:endParaRPr lang="en-NZ" dirty="0"/>
          </a:p>
        </p:txBody>
      </p:sp>
      <p:sp>
        <p:nvSpPr>
          <p:cNvPr id="4" name="Slide Number Placeholder 3"/>
          <p:cNvSpPr>
            <a:spLocks noGrp="1"/>
          </p:cNvSpPr>
          <p:nvPr>
            <p:ph type="sldNum" sz="quarter" idx="10"/>
          </p:nvPr>
        </p:nvSpPr>
        <p:spPr/>
        <p:txBody>
          <a:bodyPr/>
          <a:lstStyle/>
          <a:p>
            <a:fld id="{13AA630D-BF3F-4FA2-BEE7-8CE3C4271DAC}" type="slidenum">
              <a:rPr lang="en-US" smtClean="0"/>
              <a:pPr/>
              <a:t>2</a:t>
            </a:fld>
            <a:endParaRPr lang="en-US"/>
          </a:p>
        </p:txBody>
      </p:sp>
    </p:spTree>
    <p:extLst>
      <p:ext uri="{BB962C8B-B14F-4D97-AF65-F5344CB8AC3E}">
        <p14:creationId xmlns:p14="http://schemas.microsoft.com/office/powerpoint/2010/main" val="271972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lesson will be about our personal response. But we still have to defend the</a:t>
            </a:r>
            <a:r>
              <a:rPr lang="en-US" baseline="0" dirty="0" smtClean="0"/>
              <a:t> sanctity of life.</a:t>
            </a:r>
            <a:endParaRPr lang="en-US" dirty="0"/>
          </a:p>
        </p:txBody>
      </p:sp>
      <p:sp>
        <p:nvSpPr>
          <p:cNvPr id="4" name="Slide Number Placeholder 3"/>
          <p:cNvSpPr>
            <a:spLocks noGrp="1"/>
          </p:cNvSpPr>
          <p:nvPr>
            <p:ph type="sldNum" sz="quarter" idx="10"/>
          </p:nvPr>
        </p:nvSpPr>
        <p:spPr/>
        <p:txBody>
          <a:bodyPr/>
          <a:lstStyle/>
          <a:p>
            <a:fld id="{13AA630D-BF3F-4FA2-BEE7-8CE3C4271DAC}" type="slidenum">
              <a:rPr lang="en-US" smtClean="0"/>
              <a:pPr/>
              <a:t>22</a:t>
            </a:fld>
            <a:endParaRPr lang="en-US"/>
          </a:p>
        </p:txBody>
      </p:sp>
    </p:spTree>
    <p:extLst>
      <p:ext uri="{BB962C8B-B14F-4D97-AF65-F5344CB8AC3E}">
        <p14:creationId xmlns:p14="http://schemas.microsoft.com/office/powerpoint/2010/main" val="326829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David Seymour,</a:t>
            </a:r>
            <a:r>
              <a:rPr lang="en-NZ" baseline="0" dirty="0" smtClean="0"/>
              <a:t> ACT MP</a:t>
            </a:r>
          </a:p>
          <a:p>
            <a:r>
              <a:rPr lang="en-US" baseline="0" dirty="0" smtClean="0"/>
              <a:t>Thanks to Epsom for having this guy</a:t>
            </a:r>
          </a:p>
          <a:p>
            <a:pPr lvl="1"/>
            <a:r>
              <a:rPr lang="en-US" baseline="0" dirty="0" smtClean="0"/>
              <a:t>highest median income of all NZ electorates</a:t>
            </a:r>
          </a:p>
          <a:p>
            <a:pPr lvl="1"/>
            <a:r>
              <a:rPr lang="en-US" baseline="0" dirty="0" smtClean="0"/>
              <a:t>12th lowers on the Index of Multiple Deprivation</a:t>
            </a:r>
            <a:endParaRPr lang="en-NZ" dirty="0" smtClean="0"/>
          </a:p>
        </p:txBody>
      </p:sp>
      <p:sp>
        <p:nvSpPr>
          <p:cNvPr id="4" name="Slide Number Placeholder 3"/>
          <p:cNvSpPr>
            <a:spLocks noGrp="1"/>
          </p:cNvSpPr>
          <p:nvPr>
            <p:ph type="sldNum" sz="quarter" idx="10"/>
          </p:nvPr>
        </p:nvSpPr>
        <p:spPr/>
        <p:txBody>
          <a:bodyPr/>
          <a:lstStyle/>
          <a:p>
            <a:fld id="{13AA630D-BF3F-4FA2-BEE7-8CE3C4271DAC}" type="slidenum">
              <a:rPr lang="en-US" smtClean="0"/>
              <a:pPr/>
              <a:t>3</a:t>
            </a:fld>
            <a:endParaRPr lang="en-US"/>
          </a:p>
        </p:txBody>
      </p:sp>
    </p:spTree>
    <p:extLst>
      <p:ext uri="{BB962C8B-B14F-4D97-AF65-F5344CB8AC3E}">
        <p14:creationId xmlns:p14="http://schemas.microsoft.com/office/powerpoint/2010/main" val="425589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August 2019</a:t>
            </a:r>
          </a:p>
          <a:p>
            <a:r>
              <a:rPr lang="en-US" dirty="0" smtClean="0"/>
              <a:t>After considering a record-breaking </a:t>
            </a:r>
            <a:r>
              <a:rPr lang="en-US" dirty="0" smtClean="0">
                <a:hlinkClick r:id="rId3"/>
              </a:rPr>
              <a:t>39,159 submissions</a:t>
            </a:r>
            <a:r>
              <a:rPr lang="en-US" dirty="0" smtClean="0"/>
              <a:t> on the </a:t>
            </a:r>
            <a:r>
              <a:rPr lang="en-US" dirty="0" smtClean="0">
                <a:hlinkClick r:id="rId4"/>
              </a:rPr>
              <a:t>End of Life Choice Bill</a:t>
            </a:r>
            <a:r>
              <a:rPr lang="en-US" dirty="0" smtClean="0"/>
              <a:t>, of which </a:t>
            </a:r>
            <a:r>
              <a:rPr lang="en-US" dirty="0" smtClean="0">
                <a:hlinkClick r:id="rId5"/>
              </a:rPr>
              <a:t>90% were opposed</a:t>
            </a:r>
            <a:r>
              <a:rPr lang="en-US" dirty="0" smtClean="0"/>
              <a:t>,</a:t>
            </a:r>
            <a:endParaRPr lang="en-NZ" dirty="0"/>
          </a:p>
        </p:txBody>
      </p:sp>
      <p:sp>
        <p:nvSpPr>
          <p:cNvPr id="4" name="Slide Number Placeholder 3"/>
          <p:cNvSpPr>
            <a:spLocks noGrp="1"/>
          </p:cNvSpPr>
          <p:nvPr>
            <p:ph type="sldNum" sz="quarter" idx="10"/>
          </p:nvPr>
        </p:nvSpPr>
        <p:spPr/>
        <p:txBody>
          <a:bodyPr/>
          <a:lstStyle/>
          <a:p>
            <a:fld id="{13AA630D-BF3F-4FA2-BEE7-8CE3C4271DAC}" type="slidenum">
              <a:rPr lang="en-US" smtClean="0"/>
              <a:pPr/>
              <a:t>4</a:t>
            </a:fld>
            <a:endParaRPr lang="en-US"/>
          </a:p>
        </p:txBody>
      </p:sp>
    </p:spTree>
    <p:extLst>
      <p:ext uri="{BB962C8B-B14F-4D97-AF65-F5344CB8AC3E}">
        <p14:creationId xmlns:p14="http://schemas.microsoft.com/office/powerpoint/2010/main" val="117204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3AA630D-BF3F-4FA2-BEE7-8CE3C4271DAC}" type="slidenum">
              <a:rPr lang="en-US" smtClean="0"/>
              <a:pPr/>
              <a:t>5</a:t>
            </a:fld>
            <a:endParaRPr lang="en-US"/>
          </a:p>
        </p:txBody>
      </p:sp>
    </p:spTree>
    <p:extLst>
      <p:ext uri="{BB962C8B-B14F-4D97-AF65-F5344CB8AC3E}">
        <p14:creationId xmlns:p14="http://schemas.microsoft.com/office/powerpoint/2010/main" val="80036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Eugenics</a:t>
            </a:r>
            <a:r>
              <a:rPr lang="en-US" baseline="0" dirty="0" smtClean="0"/>
              <a:t> – who has a life worth living</a:t>
            </a:r>
          </a:p>
          <a:p>
            <a:pPr lvl="1"/>
            <a:r>
              <a:rPr lang="en-US" baseline="0" dirty="0" smtClean="0"/>
              <a:t>Something they learned from people like Francis Galton, cousin of Charles Darwin</a:t>
            </a:r>
          </a:p>
          <a:p>
            <a:pPr lvl="1"/>
            <a:r>
              <a:rPr lang="en-US" baseline="0" dirty="0" smtClean="0"/>
              <a:t>American eugenicists, Madison Grant</a:t>
            </a:r>
          </a:p>
          <a:p>
            <a:pPr lvl="0"/>
            <a:r>
              <a:rPr lang="en-US" baseline="0" dirty="0" smtClean="0"/>
              <a:t>Medicalization of euthanasia (Binding and </a:t>
            </a:r>
            <a:r>
              <a:rPr lang="en-US" baseline="0" dirty="0" err="1" smtClean="0"/>
              <a:t>Hoche</a:t>
            </a:r>
            <a:r>
              <a:rPr lang="en-US" baseline="0" dirty="0" smtClean="0"/>
              <a:t>); acceptance among medical professionals</a:t>
            </a:r>
          </a:p>
          <a:p>
            <a:pPr lvl="0"/>
            <a:r>
              <a:rPr lang="en-US" baseline="0" dirty="0" smtClean="0"/>
              <a:t>German killing program</a:t>
            </a:r>
          </a:p>
          <a:p>
            <a:pPr lvl="1"/>
            <a:r>
              <a:rPr lang="en-US" baseline="0" dirty="0" smtClean="0"/>
              <a:t>Mentally disabled</a:t>
            </a:r>
          </a:p>
          <a:p>
            <a:pPr lvl="1"/>
            <a:r>
              <a:rPr lang="en-US" baseline="0" dirty="0" smtClean="0"/>
              <a:t>Physically disabled</a:t>
            </a:r>
          </a:p>
          <a:p>
            <a:pPr lvl="1"/>
            <a:r>
              <a:rPr lang="en-US" baseline="0" dirty="0" smtClean="0"/>
              <a:t>Orphans</a:t>
            </a:r>
          </a:p>
          <a:p>
            <a:pPr lvl="0"/>
            <a:r>
              <a:rPr lang="en-US" baseline="0" dirty="0" smtClean="0"/>
              <a:t>Lessons learned from that program lead to the Holocaust</a:t>
            </a:r>
          </a:p>
          <a:p>
            <a:pPr lvl="1"/>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AA630D-BF3F-4FA2-BEE7-8CE3C4271DAC}" type="slidenum">
              <a:rPr lang="en-US" smtClean="0"/>
              <a:pPr/>
              <a:t>7</a:t>
            </a:fld>
            <a:endParaRPr lang="en-US"/>
          </a:p>
        </p:txBody>
      </p:sp>
    </p:spTree>
    <p:extLst>
      <p:ext uri="{BB962C8B-B14F-4D97-AF65-F5344CB8AC3E}">
        <p14:creationId xmlns:p14="http://schemas.microsoft.com/office/powerpoint/2010/main" val="258095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decriminalization of assisted suicide </a:t>
            </a:r>
          </a:p>
          <a:p>
            <a:r>
              <a:rPr lang="en-US" sz="1200" dirty="0" smtClean="0"/>
              <a:t>medicalization of euthanasia</a:t>
            </a:r>
          </a:p>
          <a:p>
            <a:r>
              <a:rPr lang="en-US" sz="1200" dirty="0" smtClean="0"/>
              <a:t>involuntary euthanasia of infants, terminally ill, and others</a:t>
            </a:r>
            <a:endParaRPr lang="en-US" sz="1200" dirty="0"/>
          </a:p>
        </p:txBody>
      </p:sp>
      <p:sp>
        <p:nvSpPr>
          <p:cNvPr id="4" name="Slide Number Placeholder 3"/>
          <p:cNvSpPr>
            <a:spLocks noGrp="1"/>
          </p:cNvSpPr>
          <p:nvPr>
            <p:ph type="sldNum" sz="quarter" idx="10"/>
          </p:nvPr>
        </p:nvSpPr>
        <p:spPr/>
        <p:txBody>
          <a:bodyPr/>
          <a:lstStyle/>
          <a:p>
            <a:fld id="{13AA630D-BF3F-4FA2-BEE7-8CE3C4271DAC}" type="slidenum">
              <a:rPr lang="en-US" smtClean="0"/>
              <a:pPr/>
              <a:t>8</a:t>
            </a:fld>
            <a:endParaRPr lang="en-US"/>
          </a:p>
        </p:txBody>
      </p:sp>
    </p:spTree>
    <p:extLst>
      <p:ext uri="{BB962C8B-B14F-4D97-AF65-F5344CB8AC3E}">
        <p14:creationId xmlns:p14="http://schemas.microsoft.com/office/powerpoint/2010/main" val="232700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object</a:t>
            </a:r>
            <a:r>
              <a:rPr lang="en-US" baseline="0" dirty="0" smtClean="0"/>
              <a:t> to euthanasia on the ground of where it could end up, people accuse you of using a bad argument – a fallacy of reasoning – called the slippery slope argument.</a:t>
            </a:r>
          </a:p>
          <a:p>
            <a:r>
              <a:rPr lang="en-US" baseline="0" dirty="0" smtClean="0"/>
              <a:t>This certainly can be a bad argument</a:t>
            </a:r>
          </a:p>
          <a:p>
            <a:pPr lvl="1"/>
            <a:r>
              <a:rPr lang="en-US" dirty="0" smtClean="0"/>
              <a:t>E.g., i</a:t>
            </a:r>
            <a:r>
              <a:rPr lang="en-US" baseline="0" dirty="0" smtClean="0"/>
              <a:t>f you let your kids have one sweet/</a:t>
            </a:r>
            <a:r>
              <a:rPr lang="en-US" baseline="0" dirty="0" err="1" smtClean="0"/>
              <a:t>lolly</a:t>
            </a:r>
            <a:r>
              <a:rPr lang="en-US" baseline="0" dirty="0" smtClean="0"/>
              <a:t>/candy, the next thing you know, all their teeth will fall out and they’ll die of diabetes. Well, not necessarily. </a:t>
            </a:r>
          </a:p>
          <a:p>
            <a:pPr lvl="1"/>
            <a:r>
              <a:rPr lang="en-US" dirty="0" smtClean="0"/>
              <a:t>Saying that this could happen does not justify the rule, “Thou shalt not have even one sugary snack.”</a:t>
            </a:r>
          </a:p>
          <a:p>
            <a:r>
              <a:rPr lang="en-US" dirty="0" smtClean="0"/>
              <a:t>But what we see in the case of euthanasia, as we have already seen it in the case of abortion, is that one step away from the value of human life typically leads us in the wrong direction.</a:t>
            </a:r>
          </a:p>
          <a:p>
            <a:r>
              <a:rPr lang="en-US" dirty="0" smtClean="0"/>
              <a:t>We have saw it in Nazi Germany, and we see it today in the Netherlands, Belgium, and other countries that have gone down this path.</a:t>
            </a:r>
          </a:p>
          <a:p>
            <a:endParaRPr lang="en-US" dirty="0" smtClean="0"/>
          </a:p>
          <a:p>
            <a:pPr marL="0" indent="0">
              <a:buNone/>
            </a:pPr>
            <a:r>
              <a:rPr lang="en-US" dirty="0" smtClean="0"/>
              <a:t>----------</a:t>
            </a:r>
          </a:p>
          <a:p>
            <a:r>
              <a:rPr lang="en-US" dirty="0" smtClean="0"/>
              <a:t>For more on this issue, see my brief article, “Slip </a:t>
            </a:r>
            <a:r>
              <a:rPr lang="en-US" dirty="0" err="1" smtClean="0"/>
              <a:t>Slidin</a:t>
            </a:r>
            <a:r>
              <a:rPr lang="en-US" dirty="0" smtClean="0"/>
              <a:t>’ Away,” available online at http://trevormajor.com/archives/527 (this appeared originally in the September 2010 issue of </a:t>
            </a:r>
            <a:r>
              <a:rPr lang="en-US" i="1" dirty="0" smtClean="0"/>
              <a:t>Think</a:t>
            </a:r>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13AA630D-BF3F-4FA2-BEE7-8CE3C4271DAC}" type="slidenum">
              <a:rPr lang="en-US" smtClean="0"/>
              <a:pPr/>
              <a:t>9</a:t>
            </a:fld>
            <a:endParaRPr lang="en-US"/>
          </a:p>
        </p:txBody>
      </p:sp>
    </p:spTree>
    <p:extLst>
      <p:ext uri="{BB962C8B-B14F-4D97-AF65-F5344CB8AC3E}">
        <p14:creationId xmlns:p14="http://schemas.microsoft.com/office/powerpoint/2010/main" val="52337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78104-0675-4580-A46A-602610370053}" type="slidenum">
              <a:rPr lang="en-US"/>
              <a:pPr/>
              <a:t>11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125766" indent="-125766">
              <a:buFontTx/>
              <a:buChar char="•"/>
            </a:pPr>
            <a:r>
              <a:rPr lang="en-US" dirty="0"/>
              <a:t>What happens at the end of life – our own or that of loved ones – is personal and traumatic</a:t>
            </a:r>
          </a:p>
          <a:p>
            <a:pPr marL="125766" indent="-125766">
              <a:buFontTx/>
              <a:buChar char="•"/>
            </a:pPr>
            <a:r>
              <a:rPr lang="en-US" dirty="0"/>
              <a:t>This is the worst time to </a:t>
            </a:r>
            <a:r>
              <a:rPr lang="en-US" u="sng" dirty="0"/>
              <a:t>start</a:t>
            </a:r>
            <a:r>
              <a:rPr lang="en-US" dirty="0"/>
              <a:t> thinking about how we should make our choices</a:t>
            </a:r>
          </a:p>
          <a:p>
            <a:pPr marL="365559" lvl="1" indent="-119059">
              <a:buFontTx/>
              <a:buChar char="•"/>
            </a:pPr>
            <a:r>
              <a:rPr lang="en-US" dirty="0"/>
              <a:t>There is a tendency to be driven entirely by medical, legal, family, emotional pressures</a:t>
            </a:r>
          </a:p>
          <a:p>
            <a:pPr marL="365559" lvl="1" indent="-119059">
              <a:buFontTx/>
              <a:buChar char="•"/>
            </a:pPr>
            <a:r>
              <a:rPr lang="en-US" dirty="0"/>
              <a:t>Christians, influenced by the world, are tempted to follow a Quality of Life ethic</a:t>
            </a:r>
          </a:p>
        </p:txBody>
      </p:sp>
    </p:spTree>
    <p:extLst>
      <p:ext uri="{BB962C8B-B14F-4D97-AF65-F5344CB8AC3E}">
        <p14:creationId xmlns:p14="http://schemas.microsoft.com/office/powerpoint/2010/main" val="207004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oudy Stout"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Goudy Old Style"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oudy Stout" pitchFamily="18"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rtl="0" fontAlgn="base">
        <a:spcBef>
          <a:spcPct val="0"/>
        </a:spcBef>
        <a:spcAft>
          <a:spcPct val="0"/>
        </a:spcAft>
        <a:defRPr sz="4000">
          <a:solidFill>
            <a:schemeClr val="tx2"/>
          </a:solidFill>
          <a:latin typeface="Goudy Stout"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800">
          <a:solidFill>
            <a:schemeClr val="tx1"/>
          </a:solidFill>
          <a:latin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772400" cy="3657600"/>
          </a:xfrm>
        </p:spPr>
        <p:txBody>
          <a:bodyPr/>
          <a:lstStyle/>
          <a:p>
            <a:r>
              <a:rPr lang="en-US" sz="8000" spc="1200" dirty="0" smtClean="0">
                <a:latin typeface="Goudy Stout" pitchFamily="18" charset="0"/>
              </a:rPr>
              <a:t>Life</a:t>
            </a:r>
            <a:r>
              <a:rPr lang="en-US" sz="8000" spc="600" dirty="0" smtClean="0">
                <a:latin typeface="Goudy Stout" pitchFamily="18" charset="0"/>
              </a:rPr>
              <a:t/>
            </a:r>
            <a:br>
              <a:rPr lang="en-US" sz="8000" spc="600" dirty="0" smtClean="0">
                <a:latin typeface="Goudy Stout" pitchFamily="18" charset="0"/>
              </a:rPr>
            </a:br>
            <a:r>
              <a:rPr lang="en-US" sz="5200" spc="-100" dirty="0" smtClean="0">
                <a:latin typeface="Goudy Stout" pitchFamily="18" charset="0"/>
              </a:rPr>
              <a:t>choices</a:t>
            </a:r>
            <a:endParaRPr lang="en-US" sz="5200" spc="-100" dirty="0">
              <a:latin typeface="Goudy Stout" pitchFamily="18" charset="0"/>
            </a:endParaRPr>
          </a:p>
        </p:txBody>
      </p:sp>
      <p:sp>
        <p:nvSpPr>
          <p:cNvPr id="2051" name="Rectangle 3"/>
          <p:cNvSpPr>
            <a:spLocks noGrp="1" noChangeArrowheads="1"/>
          </p:cNvSpPr>
          <p:nvPr>
            <p:ph type="subTitle" idx="1"/>
          </p:nvPr>
        </p:nvSpPr>
        <p:spPr>
          <a:xfrm>
            <a:off x="1371600" y="3886200"/>
            <a:ext cx="6400800" cy="2133600"/>
          </a:xfrm>
        </p:spPr>
        <p:txBody>
          <a:bodyPr/>
          <a:lstStyle/>
          <a:p>
            <a:r>
              <a:rPr lang="en-US" dirty="0" smtClean="0"/>
              <a:t>End-of-Life Decisions</a:t>
            </a:r>
            <a:endParaRPr lang="en-US" dirty="0">
              <a:latin typeface="Calibri" pitchFamily="34" charset="0"/>
            </a:endParaRPr>
          </a:p>
        </p:txBody>
      </p:sp>
    </p:spTree>
    <p:extLst>
      <p:ext uri="{BB962C8B-B14F-4D97-AF65-F5344CB8AC3E}">
        <p14:creationId xmlns:p14="http://schemas.microsoft.com/office/powerpoint/2010/main" val="689011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End of Life Decisions</a:t>
            </a:r>
            <a:endParaRPr lang="en-NZ" dirty="0"/>
          </a:p>
        </p:txBody>
      </p:sp>
      <p:sp>
        <p:nvSpPr>
          <p:cNvPr id="5" name="Text Placeholder 4"/>
          <p:cNvSpPr>
            <a:spLocks noGrp="1"/>
          </p:cNvSpPr>
          <p:nvPr>
            <p:ph type="body" idx="1"/>
          </p:nvPr>
        </p:nvSpPr>
        <p:spPr/>
        <p:txBody>
          <a:bodyPr/>
          <a:lstStyle/>
          <a:p>
            <a:endParaRPr lang="en-NZ"/>
          </a:p>
        </p:txBody>
      </p:sp>
    </p:spTree>
    <p:extLst>
      <p:ext uri="{BB962C8B-B14F-4D97-AF65-F5344CB8AC3E}">
        <p14:creationId xmlns:p14="http://schemas.microsoft.com/office/powerpoint/2010/main" val="299471635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spital - girl in bed - mother crying - 19299742"/>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3077" name="Text Box 5"/>
          <p:cNvSpPr txBox="1">
            <a:spLocks noChangeArrowheads="1"/>
          </p:cNvSpPr>
          <p:nvPr/>
        </p:nvSpPr>
        <p:spPr bwMode="auto">
          <a:xfrm>
            <a:off x="381000" y="457200"/>
            <a:ext cx="4800600" cy="1818959"/>
          </a:xfrm>
          <a:prstGeom prst="rect">
            <a:avLst/>
          </a:prstGeom>
          <a:noFill/>
          <a:ln w="9525">
            <a:noFill/>
            <a:miter lim="800000"/>
            <a:headEnd/>
            <a:tailEnd/>
          </a:ln>
          <a:effectLst/>
        </p:spPr>
        <p:txBody>
          <a:bodyPr wrap="square">
            <a:spAutoFit/>
          </a:bodyPr>
          <a:lstStyle/>
          <a:p>
            <a:r>
              <a:rPr lang="en-US" dirty="0"/>
              <a:t>Is this the best time to be making end-of-life decisions?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076"/>
                                        </p:tgtEl>
                                        <p:attrNameLst>
                                          <p:attrName>style.opacity</p:attrName>
                                        </p:attrNameLst>
                                      </p:cBhvr>
                                      <p:to>
                                        <p:strVal val="0.75"/>
                                      </p:to>
                                    </p:set>
                                    <p:animEffect filter="image" prLst="opacity: 0.75">
                                      <p:cBhvr rctx="IE">
                                        <p:cTn id="7" dur="indefinite"/>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elderly - fun - 32140925"/>
          <p:cNvPicPr>
            <a:picLocks noChangeAspect="1" noChangeArrowheads="1"/>
          </p:cNvPicPr>
          <p:nvPr/>
        </p:nvPicPr>
        <p:blipFill>
          <a:blip r:embed="rId4" cstate="print"/>
          <a:srcRect/>
          <a:stretch>
            <a:fillRect/>
          </a:stretch>
        </p:blipFill>
        <p:spPr bwMode="auto">
          <a:xfrm>
            <a:off x="4530725" y="0"/>
            <a:ext cx="4613275" cy="6858000"/>
          </a:xfrm>
          <a:prstGeom prst="rect">
            <a:avLst/>
          </a:prstGeom>
          <a:noFill/>
        </p:spPr>
      </p:pic>
      <p:sp>
        <p:nvSpPr>
          <p:cNvPr id="6149" name="Text Box 5"/>
          <p:cNvSpPr txBox="1">
            <a:spLocks noChangeArrowheads="1"/>
          </p:cNvSpPr>
          <p:nvPr/>
        </p:nvSpPr>
        <p:spPr bwMode="auto">
          <a:xfrm>
            <a:off x="152400" y="304800"/>
            <a:ext cx="8603637" cy="638636"/>
          </a:xfrm>
          <a:prstGeom prst="rect">
            <a:avLst/>
          </a:prstGeom>
          <a:noFill/>
          <a:ln w="9525" algn="ctr">
            <a:noFill/>
            <a:miter lim="800000"/>
            <a:headEnd/>
            <a:tailEnd/>
          </a:ln>
          <a:effectLst/>
        </p:spPr>
        <p:txBody>
          <a:bodyPr wrap="none">
            <a:spAutoFit/>
          </a:bodyPr>
          <a:lstStyle/>
          <a:p>
            <a:pPr algn="ctr"/>
            <a:r>
              <a:rPr lang="en-US" sz="4000" b="0" dirty="0">
                <a:effectLst/>
                <a:latin typeface="Goudy Stout" pitchFamily="18" charset="0"/>
              </a:rPr>
              <a:t>Quality </a:t>
            </a:r>
            <a:r>
              <a:rPr lang="en-US" sz="4000" b="0" dirty="0">
                <a:solidFill>
                  <a:schemeClr val="bg1"/>
                </a:solidFill>
                <a:effectLst/>
                <a:latin typeface="Goudy Stout" pitchFamily="18" charset="0"/>
              </a:rPr>
              <a:t>of Life</a:t>
            </a:r>
          </a:p>
        </p:txBody>
      </p:sp>
      <p:sp>
        <p:nvSpPr>
          <p:cNvPr id="6150" name="Text Box 6"/>
          <p:cNvSpPr txBox="1">
            <a:spLocks noChangeArrowheads="1"/>
          </p:cNvSpPr>
          <p:nvPr/>
        </p:nvSpPr>
        <p:spPr bwMode="auto">
          <a:xfrm>
            <a:off x="457200" y="1447800"/>
            <a:ext cx="3733800" cy="1801813"/>
          </a:xfrm>
          <a:prstGeom prst="rect">
            <a:avLst/>
          </a:prstGeom>
          <a:noFill/>
          <a:ln w="9525" algn="ctr">
            <a:noFill/>
            <a:miter lim="800000"/>
            <a:headEnd/>
            <a:tailEnd/>
          </a:ln>
          <a:effectLst/>
        </p:spPr>
        <p:txBody>
          <a:bodyPr>
            <a:spAutoFit/>
          </a:bodyPr>
          <a:lstStyle/>
          <a:p>
            <a:r>
              <a:rPr lang="en-US" dirty="0"/>
              <a:t>Life has value only if it is good</a:t>
            </a:r>
          </a:p>
        </p:txBody>
      </p:sp>
      <p:sp>
        <p:nvSpPr>
          <p:cNvPr id="6151" name="Text Box 7"/>
          <p:cNvSpPr txBox="1">
            <a:spLocks noChangeArrowheads="1"/>
          </p:cNvSpPr>
          <p:nvPr/>
        </p:nvSpPr>
        <p:spPr bwMode="auto">
          <a:xfrm>
            <a:off x="533400" y="4191000"/>
            <a:ext cx="3733800" cy="1801813"/>
          </a:xfrm>
          <a:prstGeom prst="rect">
            <a:avLst/>
          </a:prstGeom>
          <a:noFill/>
          <a:ln w="9525" algn="ctr">
            <a:noFill/>
            <a:miter lim="800000"/>
            <a:headEnd/>
            <a:tailEnd/>
          </a:ln>
          <a:effectLst/>
        </p:spPr>
        <p:txBody>
          <a:bodyPr>
            <a:spAutoFit/>
          </a:bodyPr>
          <a:lstStyle/>
          <a:p>
            <a:r>
              <a:rPr lang="en-US" dirty="0"/>
              <a:t>“good” is relative, subjective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baby - 32467807"/>
          <p:cNvPicPr>
            <a:picLocks noChangeAspect="1" noChangeArrowheads="1"/>
          </p:cNvPicPr>
          <p:nvPr/>
        </p:nvPicPr>
        <p:blipFill>
          <a:blip r:embed="rId4" cstate="print"/>
          <a:srcRect/>
          <a:stretch>
            <a:fillRect/>
          </a:stretch>
        </p:blipFill>
        <p:spPr bwMode="auto">
          <a:xfrm>
            <a:off x="0" y="0"/>
            <a:ext cx="4567238" cy="6858000"/>
          </a:xfrm>
          <a:prstGeom prst="rect">
            <a:avLst/>
          </a:prstGeom>
          <a:noFill/>
        </p:spPr>
      </p:pic>
      <p:sp>
        <p:nvSpPr>
          <p:cNvPr id="8195" name="Text Box 3"/>
          <p:cNvSpPr txBox="1">
            <a:spLocks noChangeArrowheads="1"/>
          </p:cNvSpPr>
          <p:nvPr/>
        </p:nvSpPr>
        <p:spPr bwMode="auto">
          <a:xfrm>
            <a:off x="-41255" y="323850"/>
            <a:ext cx="8662949" cy="611321"/>
          </a:xfrm>
          <a:prstGeom prst="rect">
            <a:avLst/>
          </a:prstGeom>
          <a:noFill/>
          <a:ln w="9525" algn="ctr">
            <a:noFill/>
            <a:miter lim="800000"/>
            <a:headEnd/>
            <a:tailEnd/>
          </a:ln>
          <a:effectLst/>
        </p:spPr>
        <p:txBody>
          <a:bodyPr wrap="none">
            <a:spAutoFit/>
          </a:bodyPr>
          <a:lstStyle/>
          <a:p>
            <a:pPr algn="ctr"/>
            <a:r>
              <a:rPr lang="en-US" sz="3800" b="0" dirty="0">
                <a:ln w="18415" cmpd="sng">
                  <a:noFill/>
                  <a:prstDash val="solid"/>
                </a:ln>
                <a:solidFill>
                  <a:schemeClr val="bg1"/>
                </a:solidFill>
                <a:effectLst>
                  <a:outerShdw blurRad="38100" dist="38100" dir="2700000" algn="tl">
                    <a:srgbClr val="000000">
                      <a:alpha val="43137"/>
                    </a:srgbClr>
                  </a:outerShdw>
                </a:effectLst>
                <a:latin typeface="Goudy Stout" pitchFamily="18" charset="0"/>
              </a:rPr>
              <a:t>SANCTITY</a:t>
            </a:r>
            <a:r>
              <a:rPr lang="en-US" sz="3800" b="0" dirty="0">
                <a:effectLst/>
                <a:latin typeface="Goudy Stout" pitchFamily="18" charset="0"/>
              </a:rPr>
              <a:t> of Life</a:t>
            </a:r>
          </a:p>
        </p:txBody>
      </p:sp>
      <p:sp>
        <p:nvSpPr>
          <p:cNvPr id="8196" name="Text Box 4"/>
          <p:cNvSpPr txBox="1">
            <a:spLocks noChangeArrowheads="1"/>
          </p:cNvSpPr>
          <p:nvPr/>
        </p:nvSpPr>
        <p:spPr bwMode="auto">
          <a:xfrm>
            <a:off x="5029200" y="1447800"/>
            <a:ext cx="3733800" cy="1801813"/>
          </a:xfrm>
          <a:prstGeom prst="rect">
            <a:avLst/>
          </a:prstGeom>
          <a:noFill/>
          <a:ln w="9525" algn="ctr">
            <a:noFill/>
            <a:miter lim="800000"/>
            <a:headEnd/>
            <a:tailEnd/>
          </a:ln>
          <a:effectLst/>
        </p:spPr>
        <p:txBody>
          <a:bodyPr>
            <a:spAutoFit/>
          </a:bodyPr>
          <a:lstStyle/>
          <a:p>
            <a:pPr algn="r"/>
            <a:r>
              <a:rPr lang="en-US"/>
              <a:t>Life is good because it has intrinsic value</a:t>
            </a:r>
          </a:p>
        </p:txBody>
      </p:sp>
      <p:sp>
        <p:nvSpPr>
          <p:cNvPr id="8197" name="Text Box 5"/>
          <p:cNvSpPr txBox="1">
            <a:spLocks noChangeArrowheads="1"/>
          </p:cNvSpPr>
          <p:nvPr/>
        </p:nvSpPr>
        <p:spPr bwMode="auto">
          <a:xfrm>
            <a:off x="4876800" y="4029075"/>
            <a:ext cx="3962400" cy="2371725"/>
          </a:xfrm>
          <a:prstGeom prst="rect">
            <a:avLst/>
          </a:prstGeom>
          <a:noFill/>
          <a:ln w="9525" algn="ctr">
            <a:noFill/>
            <a:miter lim="800000"/>
            <a:headEnd/>
            <a:tailEnd/>
          </a:ln>
          <a:effectLst/>
        </p:spPr>
        <p:txBody>
          <a:bodyPr>
            <a:spAutoFit/>
          </a:bodyPr>
          <a:lstStyle/>
          <a:p>
            <a:pPr algn="r"/>
            <a:r>
              <a:rPr lang="en-US" dirty="0"/>
              <a:t>“good” depends on an absolute, objective standard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lderly - fun - 32140925"/>
          <p:cNvPicPr>
            <a:picLocks noChangeAspect="1" noChangeArrowheads="1"/>
          </p:cNvPicPr>
          <p:nvPr/>
        </p:nvPicPr>
        <p:blipFill>
          <a:blip r:embed="rId3" cstate="print"/>
          <a:srcRect/>
          <a:stretch>
            <a:fillRect/>
          </a:stretch>
        </p:blipFill>
        <p:spPr bwMode="auto">
          <a:xfrm>
            <a:off x="0" y="0"/>
            <a:ext cx="4613275" cy="6858000"/>
          </a:xfrm>
          <a:prstGeom prst="rect">
            <a:avLst/>
          </a:prstGeom>
          <a:noFill/>
        </p:spPr>
      </p:pic>
      <p:sp>
        <p:nvSpPr>
          <p:cNvPr id="13316" name="Text Box 4"/>
          <p:cNvSpPr txBox="1">
            <a:spLocks noChangeArrowheads="1"/>
          </p:cNvSpPr>
          <p:nvPr/>
        </p:nvSpPr>
        <p:spPr bwMode="auto">
          <a:xfrm>
            <a:off x="5105400" y="609600"/>
            <a:ext cx="3733800" cy="2371725"/>
          </a:xfrm>
          <a:prstGeom prst="rect">
            <a:avLst/>
          </a:prstGeom>
          <a:noFill/>
          <a:ln w="9525" algn="ctr">
            <a:noFill/>
            <a:miter lim="800000"/>
            <a:headEnd/>
            <a:tailEnd/>
          </a:ln>
          <a:effectLst/>
        </p:spPr>
        <p:txBody>
          <a:bodyPr>
            <a:spAutoFit/>
          </a:bodyPr>
          <a:lstStyle/>
          <a:p>
            <a:r>
              <a:rPr lang="en-US" dirty="0"/>
              <a:t>Do Christians believe that life can have quality, too?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lderly - fun - 32140925"/>
          <p:cNvPicPr>
            <a:picLocks noChangeAspect="1" noChangeArrowheads="1"/>
          </p:cNvPicPr>
          <p:nvPr/>
        </p:nvPicPr>
        <p:blipFill>
          <a:blip r:embed="rId4" cstate="print"/>
          <a:srcRect/>
          <a:stretch>
            <a:fillRect/>
          </a:stretch>
        </p:blipFill>
        <p:spPr bwMode="auto">
          <a:xfrm>
            <a:off x="0" y="0"/>
            <a:ext cx="4613275" cy="6858000"/>
          </a:xfrm>
          <a:prstGeom prst="rect">
            <a:avLst/>
          </a:prstGeom>
          <a:noFill/>
        </p:spPr>
      </p:pic>
      <p:sp>
        <p:nvSpPr>
          <p:cNvPr id="14339" name="Text Box 3"/>
          <p:cNvSpPr txBox="1">
            <a:spLocks noChangeArrowheads="1"/>
          </p:cNvSpPr>
          <p:nvPr/>
        </p:nvSpPr>
        <p:spPr bwMode="auto">
          <a:xfrm>
            <a:off x="5029200" y="336550"/>
            <a:ext cx="3733800" cy="6216650"/>
          </a:xfrm>
          <a:prstGeom prst="rect">
            <a:avLst/>
          </a:prstGeom>
          <a:noFill/>
          <a:ln w="9525" algn="ctr">
            <a:noFill/>
            <a:miter lim="800000"/>
            <a:headEnd/>
            <a:tailEnd/>
          </a:ln>
          <a:effectLst/>
        </p:spPr>
        <p:txBody>
          <a:bodyPr>
            <a:spAutoFit/>
          </a:bodyPr>
          <a:lstStyle/>
          <a:p>
            <a:r>
              <a:rPr lang="en-US" sz="3600" dirty="0"/>
              <a:t>I have been crucified with Christ. It is no longer I who live, but Christ who lives in me. And the life I now live in the flesh I live by faith in the Son of God, who loved me and gave himself for me.</a:t>
            </a:r>
          </a:p>
          <a:p>
            <a:pPr algn="r"/>
            <a:r>
              <a:rPr lang="en-US" sz="3200" b="0" dirty="0"/>
              <a:t>– Gal. 2:20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umbrella - black"/>
          <p:cNvPicPr>
            <a:picLocks noChangeAspect="1" noChangeArrowheads="1"/>
          </p:cNvPicPr>
          <p:nvPr/>
        </p:nvPicPr>
        <p:blipFill>
          <a:blip r:embed="rId4" cstate="print"/>
          <a:srcRect t="2438" b="2295"/>
          <a:stretch>
            <a:fillRect/>
          </a:stretch>
        </p:blipFill>
        <p:spPr bwMode="auto">
          <a:xfrm>
            <a:off x="457200" y="0"/>
            <a:ext cx="8077200" cy="6704013"/>
          </a:xfrm>
          <a:prstGeom prst="rect">
            <a:avLst/>
          </a:prstGeom>
          <a:noFill/>
        </p:spPr>
      </p:pic>
      <p:sp>
        <p:nvSpPr>
          <p:cNvPr id="28677" name="Text Box 5"/>
          <p:cNvSpPr txBox="1">
            <a:spLocks noChangeArrowheads="1"/>
          </p:cNvSpPr>
          <p:nvPr/>
        </p:nvSpPr>
        <p:spPr bwMode="auto">
          <a:xfrm>
            <a:off x="1752600" y="1524000"/>
            <a:ext cx="5715000" cy="955646"/>
          </a:xfrm>
          <a:prstGeom prst="rect">
            <a:avLst/>
          </a:prstGeom>
          <a:noFill/>
          <a:ln w="9525" algn="ctr">
            <a:noFill/>
            <a:miter lim="800000"/>
            <a:headEnd/>
            <a:tailEnd/>
          </a:ln>
          <a:effectLst/>
        </p:spPr>
        <p:txBody>
          <a:bodyPr wrap="square">
            <a:spAutoFit/>
          </a:bodyPr>
          <a:lstStyle/>
          <a:p>
            <a:pPr algn="ctr"/>
            <a:r>
              <a:rPr lang="en-US" sz="66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Life</a:t>
            </a:r>
            <a:endParaRPr lang="en-US" sz="66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8678" name="Text Box 6"/>
          <p:cNvSpPr txBox="1">
            <a:spLocks noChangeArrowheads="1"/>
          </p:cNvSpPr>
          <p:nvPr/>
        </p:nvSpPr>
        <p:spPr bwMode="auto">
          <a:xfrm>
            <a:off x="457200" y="3429000"/>
            <a:ext cx="3352800" cy="661988"/>
          </a:xfrm>
          <a:prstGeom prst="rect">
            <a:avLst/>
          </a:prstGeom>
          <a:noFill/>
          <a:ln w="9525" algn="ctr">
            <a:noFill/>
            <a:miter lim="800000"/>
            <a:headEnd/>
            <a:tailEnd/>
          </a:ln>
          <a:effectLst/>
        </p:spPr>
        <p:txBody>
          <a:bodyPr>
            <a:spAutoFit/>
          </a:bodyPr>
          <a:lstStyle/>
          <a:p>
            <a:pPr>
              <a:spcBef>
                <a:spcPct val="50000"/>
              </a:spcBef>
            </a:pPr>
            <a:r>
              <a:rPr lang="en-US" dirty="0">
                <a:solidFill>
                  <a:srgbClr val="4D4D4D"/>
                </a:solidFill>
              </a:rPr>
              <a:t>Intentions</a:t>
            </a:r>
          </a:p>
        </p:txBody>
      </p:sp>
      <p:sp>
        <p:nvSpPr>
          <p:cNvPr id="28679" name="Text Box 7"/>
          <p:cNvSpPr txBox="1">
            <a:spLocks noChangeArrowheads="1"/>
          </p:cNvSpPr>
          <p:nvPr/>
        </p:nvSpPr>
        <p:spPr bwMode="auto">
          <a:xfrm>
            <a:off x="6172200" y="3429000"/>
            <a:ext cx="2362200" cy="661988"/>
          </a:xfrm>
          <a:prstGeom prst="rect">
            <a:avLst/>
          </a:prstGeom>
          <a:noFill/>
          <a:ln w="9525" algn="ctr">
            <a:noFill/>
            <a:miter lim="800000"/>
            <a:headEnd/>
            <a:tailEnd/>
          </a:ln>
          <a:effectLst/>
        </p:spPr>
        <p:txBody>
          <a:bodyPr>
            <a:spAutoFit/>
          </a:bodyPr>
          <a:lstStyle/>
          <a:p>
            <a:pPr algn="r">
              <a:spcBef>
                <a:spcPct val="50000"/>
              </a:spcBef>
            </a:pPr>
            <a:r>
              <a:rPr lang="en-US">
                <a:solidFill>
                  <a:srgbClr val="4D4D4D"/>
                </a:solidFill>
              </a:rPr>
              <a:t>Therapy</a:t>
            </a:r>
          </a:p>
        </p:txBody>
      </p:sp>
      <p:sp>
        <p:nvSpPr>
          <p:cNvPr id="28680" name="Text Box 8"/>
          <p:cNvSpPr txBox="1">
            <a:spLocks noChangeArrowheads="1"/>
          </p:cNvSpPr>
          <p:nvPr/>
        </p:nvSpPr>
        <p:spPr bwMode="auto">
          <a:xfrm>
            <a:off x="457200" y="4419600"/>
            <a:ext cx="4038600" cy="1492250"/>
          </a:xfrm>
          <a:prstGeom prst="rect">
            <a:avLst/>
          </a:prstGeom>
          <a:noFill/>
          <a:ln w="9525" algn="ctr">
            <a:noFill/>
            <a:miter lim="800000"/>
            <a:headEnd/>
            <a:tailEnd/>
          </a:ln>
          <a:effectLst/>
        </p:spPr>
        <p:txBody>
          <a:bodyPr>
            <a:spAutoFit/>
          </a:bodyPr>
          <a:lstStyle/>
          <a:p>
            <a:r>
              <a:rPr lang="en-US" sz="3600" dirty="0"/>
              <a:t>God will “reveal the counsels of the hearts” </a:t>
            </a:r>
            <a:r>
              <a:rPr lang="en-US" sz="3200" b="0" dirty="0"/>
              <a:t>– 1 Cor. 4:5</a:t>
            </a:r>
          </a:p>
        </p:txBody>
      </p:sp>
      <p:sp>
        <p:nvSpPr>
          <p:cNvPr id="28681" name="Text Box 9"/>
          <p:cNvSpPr txBox="1">
            <a:spLocks noChangeArrowheads="1"/>
          </p:cNvSpPr>
          <p:nvPr/>
        </p:nvSpPr>
        <p:spPr bwMode="auto">
          <a:xfrm>
            <a:off x="5105400" y="4495800"/>
            <a:ext cx="3810000" cy="661988"/>
          </a:xfrm>
          <a:prstGeom prst="rect">
            <a:avLst/>
          </a:prstGeom>
          <a:noFill/>
          <a:ln w="9525" algn="ctr">
            <a:noFill/>
            <a:miter lim="800000"/>
            <a:headEnd/>
            <a:tailEnd/>
          </a:ln>
          <a:effectLst/>
        </p:spPr>
        <p:txBody>
          <a:bodyPr>
            <a:spAutoFit/>
          </a:bodyPr>
          <a:lstStyle/>
          <a:p>
            <a:pPr>
              <a:spcBef>
                <a:spcPct val="50000"/>
              </a:spcBef>
            </a:pPr>
            <a:endParaRPr lang="en-US"/>
          </a:p>
        </p:txBody>
      </p:sp>
      <p:sp>
        <p:nvSpPr>
          <p:cNvPr id="28682" name="Text Box 10"/>
          <p:cNvSpPr txBox="1">
            <a:spLocks noChangeArrowheads="1"/>
          </p:cNvSpPr>
          <p:nvPr/>
        </p:nvSpPr>
        <p:spPr bwMode="auto">
          <a:xfrm>
            <a:off x="4953000" y="4386263"/>
            <a:ext cx="3597275" cy="1906587"/>
          </a:xfrm>
          <a:prstGeom prst="rect">
            <a:avLst/>
          </a:prstGeom>
          <a:noFill/>
          <a:ln w="9525" algn="ctr">
            <a:noFill/>
            <a:miter lim="800000"/>
            <a:headEnd/>
            <a:tailEnd/>
          </a:ln>
          <a:effectLst/>
        </p:spPr>
        <p:txBody>
          <a:bodyPr>
            <a:spAutoFit/>
          </a:bodyPr>
          <a:lstStyle/>
          <a:p>
            <a:pPr algn="r"/>
            <a:r>
              <a:rPr lang="en-US" sz="3600" dirty="0"/>
              <a:t>Jesus “healed those who had need of healing” </a:t>
            </a:r>
            <a:r>
              <a:rPr lang="en-US" sz="3200" b="0" dirty="0"/>
              <a:t>– Luke 9:11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500" fill="hold"/>
                                        <p:tgtEl>
                                          <p:spTgt spid="28680"/>
                                        </p:tgtEl>
                                        <p:attrNameLst>
                                          <p:attrName>ppt_w</p:attrName>
                                        </p:attrNameLst>
                                      </p:cBhvr>
                                      <p:tavLst>
                                        <p:tav tm="0">
                                          <p:val>
                                            <p:fltVal val="0"/>
                                          </p:val>
                                        </p:tav>
                                        <p:tav tm="100000">
                                          <p:val>
                                            <p:strVal val="#ppt_w"/>
                                          </p:val>
                                        </p:tav>
                                      </p:tavLst>
                                    </p:anim>
                                    <p:anim calcmode="lin" valueType="num">
                                      <p:cBhvr>
                                        <p:cTn id="8" dur="500" fill="hold"/>
                                        <p:tgtEl>
                                          <p:spTgt spid="28680"/>
                                        </p:tgtEl>
                                        <p:attrNameLst>
                                          <p:attrName>ppt_h</p:attrName>
                                        </p:attrNameLst>
                                      </p:cBhvr>
                                      <p:tavLst>
                                        <p:tav tm="0">
                                          <p:val>
                                            <p:fltVal val="0"/>
                                          </p:val>
                                        </p:tav>
                                        <p:tav tm="100000">
                                          <p:val>
                                            <p:strVal val="#ppt_h"/>
                                          </p:val>
                                        </p:tav>
                                      </p:tavLst>
                                    </p:anim>
                                    <p:animEffect transition="in" filter="fade">
                                      <p:cBhvr>
                                        <p:cTn id="9" dur="500"/>
                                        <p:tgtEl>
                                          <p:spTgt spid="2868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82"/>
                                        </p:tgtEl>
                                        <p:attrNameLst>
                                          <p:attrName>style.visibility</p:attrName>
                                        </p:attrNameLst>
                                      </p:cBhvr>
                                      <p:to>
                                        <p:strVal val="visible"/>
                                      </p:to>
                                    </p:set>
                                    <p:anim calcmode="lin" valueType="num">
                                      <p:cBhvr>
                                        <p:cTn id="14" dur="500" fill="hold"/>
                                        <p:tgtEl>
                                          <p:spTgt spid="28682"/>
                                        </p:tgtEl>
                                        <p:attrNameLst>
                                          <p:attrName>ppt_w</p:attrName>
                                        </p:attrNameLst>
                                      </p:cBhvr>
                                      <p:tavLst>
                                        <p:tav tm="0">
                                          <p:val>
                                            <p:fltVal val="0"/>
                                          </p:val>
                                        </p:tav>
                                        <p:tav tm="100000">
                                          <p:val>
                                            <p:strVal val="#ppt_w"/>
                                          </p:val>
                                        </p:tav>
                                      </p:tavLst>
                                    </p:anim>
                                    <p:anim calcmode="lin" valueType="num">
                                      <p:cBhvr>
                                        <p:cTn id="15" dur="500" fill="hold"/>
                                        <p:tgtEl>
                                          <p:spTgt spid="28682"/>
                                        </p:tgtEl>
                                        <p:attrNameLst>
                                          <p:attrName>ppt_h</p:attrName>
                                        </p:attrNameLst>
                                      </p:cBhvr>
                                      <p:tavLst>
                                        <p:tav tm="0">
                                          <p:val>
                                            <p:fltVal val="0"/>
                                          </p:val>
                                        </p:tav>
                                        <p:tav tm="100000">
                                          <p:val>
                                            <p:strVal val="#ppt_h"/>
                                          </p:val>
                                        </p:tav>
                                      </p:tavLst>
                                    </p:anim>
                                    <p:animEffect transition="in" filter="fade">
                                      <p:cBhvr>
                                        <p:cTn id="16"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ospital - doctor talking to patient - 19299742"/>
          <p:cNvPicPr>
            <a:picLocks noChangeAspect="1" noChangeArrowheads="1"/>
          </p:cNvPicPr>
          <p:nvPr/>
        </p:nvPicPr>
        <p:blipFill>
          <a:blip r:embed="rId4" cstate="print"/>
          <a:srcRect/>
          <a:stretch>
            <a:fillRect/>
          </a:stretch>
        </p:blipFill>
        <p:spPr bwMode="auto">
          <a:xfrm>
            <a:off x="0" y="0"/>
            <a:ext cx="4568825" cy="6858000"/>
          </a:xfrm>
          <a:prstGeom prst="rect">
            <a:avLst/>
          </a:prstGeom>
          <a:noFill/>
        </p:spPr>
      </p:pic>
      <p:sp>
        <p:nvSpPr>
          <p:cNvPr id="27653" name="Text Box 5"/>
          <p:cNvSpPr txBox="1">
            <a:spLocks noChangeArrowheads="1"/>
          </p:cNvSpPr>
          <p:nvPr/>
        </p:nvSpPr>
        <p:spPr bwMode="auto">
          <a:xfrm>
            <a:off x="4876800" y="1447800"/>
            <a:ext cx="3886200" cy="1248483"/>
          </a:xfrm>
          <a:prstGeom prst="rect">
            <a:avLst/>
          </a:prstGeom>
          <a:noFill/>
          <a:ln w="9525" algn="ctr">
            <a:noFill/>
            <a:miter lim="800000"/>
            <a:headEnd/>
            <a:tailEnd/>
          </a:ln>
          <a:effectLst/>
        </p:spPr>
        <p:txBody>
          <a:bodyPr>
            <a:spAutoFit/>
          </a:bodyPr>
          <a:lstStyle/>
          <a:p>
            <a:pPr marL="692150" indent="-692150">
              <a:tabLst>
                <a:tab pos="692150" algn="l"/>
              </a:tabLst>
            </a:pPr>
            <a:r>
              <a:rPr lang="en-US" dirty="0" smtClean="0">
                <a:solidFill>
                  <a:srgbClr val="C0C0C0"/>
                </a:solidFill>
                <a:sym typeface="Wingdings 2"/>
              </a:rPr>
              <a:t></a:t>
            </a:r>
            <a:r>
              <a:rPr lang="en-US" dirty="0">
                <a:solidFill>
                  <a:srgbClr val="C0C0C0"/>
                </a:solidFill>
                <a:sym typeface="Wingdings" pitchFamily="2" charset="2"/>
              </a:rPr>
              <a:t>	</a:t>
            </a:r>
            <a:r>
              <a:rPr lang="en-US" dirty="0" smtClean="0">
                <a:sym typeface="Wingdings" pitchFamily="2" charset="2"/>
              </a:rPr>
              <a:t>Check </a:t>
            </a:r>
            <a:r>
              <a:rPr lang="en-US" dirty="0">
                <a:sym typeface="Wingdings" pitchFamily="2" charset="2"/>
              </a:rPr>
              <a:t>your intentions</a:t>
            </a:r>
            <a:r>
              <a:rPr lang="en-US" dirty="0"/>
              <a:t> </a:t>
            </a:r>
          </a:p>
        </p:txBody>
      </p:sp>
      <p:sp>
        <p:nvSpPr>
          <p:cNvPr id="27654" name="Text Box 6"/>
          <p:cNvSpPr txBox="1">
            <a:spLocks noChangeArrowheads="1"/>
          </p:cNvSpPr>
          <p:nvPr/>
        </p:nvSpPr>
        <p:spPr bwMode="auto">
          <a:xfrm>
            <a:off x="460375" y="304800"/>
            <a:ext cx="8228535" cy="556691"/>
          </a:xfrm>
          <a:prstGeom prst="rect">
            <a:avLst/>
          </a:prstGeom>
          <a:noFill/>
          <a:ln w="9525" algn="ctr">
            <a:noFill/>
            <a:miter lim="800000"/>
            <a:headEnd/>
            <a:tailEnd/>
          </a:ln>
          <a:effectLst/>
        </p:spPr>
        <p:txBody>
          <a:bodyPr wrap="none">
            <a:spAutoFit/>
          </a:bodyPr>
          <a:lstStyle/>
          <a:p>
            <a:pPr algn="ctr"/>
            <a:r>
              <a:rPr lang="en-US" sz="3400" b="0" dirty="0">
                <a:effectLst>
                  <a:outerShdw blurRad="38100" dist="38100" dir="2700000" algn="tl">
                    <a:srgbClr val="000000">
                      <a:alpha val="43137"/>
                    </a:srgbClr>
                  </a:outerShdw>
                </a:effectLst>
                <a:latin typeface="Goudy Stout" pitchFamily="18" charset="0"/>
              </a:rPr>
              <a:t>THE RIGHT CHOICE</a:t>
            </a:r>
          </a:p>
        </p:txBody>
      </p:sp>
      <p:sp>
        <p:nvSpPr>
          <p:cNvPr id="27655" name="Text Box 7"/>
          <p:cNvSpPr txBox="1">
            <a:spLocks noChangeArrowheads="1"/>
          </p:cNvSpPr>
          <p:nvPr/>
        </p:nvSpPr>
        <p:spPr bwMode="auto">
          <a:xfrm>
            <a:off x="4876800" y="3048000"/>
            <a:ext cx="3733800" cy="3409950"/>
          </a:xfrm>
          <a:prstGeom prst="rect">
            <a:avLst/>
          </a:prstGeom>
          <a:noFill/>
          <a:ln w="9525" algn="ctr">
            <a:noFill/>
            <a:miter lim="800000"/>
            <a:headEnd/>
            <a:tailEnd/>
          </a:ln>
          <a:effectLst/>
        </p:spPr>
        <p:txBody>
          <a:bodyPr>
            <a:spAutoFit/>
          </a:bodyPr>
          <a:lstStyle/>
          <a:p>
            <a:pPr>
              <a:spcBef>
                <a:spcPct val="50000"/>
              </a:spcBef>
            </a:pPr>
            <a:r>
              <a:rPr lang="en-US" dirty="0"/>
              <a:t>What do I want for this  person?</a:t>
            </a:r>
          </a:p>
          <a:p>
            <a:pPr>
              <a:spcBef>
                <a:spcPct val="50000"/>
              </a:spcBef>
            </a:pPr>
            <a:r>
              <a:rPr lang="en-US" dirty="0"/>
              <a:t>What do I want for me?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5">
                                            <p:txEl>
                                              <p:pRg st="0" end="0"/>
                                            </p:txEl>
                                          </p:spTgt>
                                        </p:tgtEl>
                                        <p:attrNameLst>
                                          <p:attrName>style.visibility</p:attrName>
                                        </p:attrNameLst>
                                      </p:cBhvr>
                                      <p:to>
                                        <p:strVal val="visible"/>
                                      </p:to>
                                    </p:set>
                                    <p:animEffect transition="in" filter="fade">
                                      <p:cBhvr>
                                        <p:cTn id="7" dur="500"/>
                                        <p:tgtEl>
                                          <p:spTgt spid="27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5">
                                            <p:txEl>
                                              <p:pRg st="1" end="1"/>
                                            </p:txEl>
                                          </p:spTgt>
                                        </p:tgtEl>
                                        <p:attrNameLst>
                                          <p:attrName>style.visibility</p:attrName>
                                        </p:attrNameLst>
                                      </p:cBhvr>
                                      <p:to>
                                        <p:strVal val="visible"/>
                                      </p:to>
                                    </p:set>
                                    <p:animEffect transition="in" filter="fade">
                                      <p:cBhvr>
                                        <p:cTn id="12" dur="500"/>
                                        <p:tgtEl>
                                          <p:spTgt spid="276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ospital - doctor talking to patient - 19299742"/>
          <p:cNvPicPr>
            <a:picLocks noChangeAspect="1" noChangeArrowheads="1"/>
          </p:cNvPicPr>
          <p:nvPr/>
        </p:nvPicPr>
        <p:blipFill>
          <a:blip r:embed="rId4" cstate="print"/>
          <a:srcRect/>
          <a:stretch>
            <a:fillRect/>
          </a:stretch>
        </p:blipFill>
        <p:spPr bwMode="auto">
          <a:xfrm>
            <a:off x="0" y="0"/>
            <a:ext cx="4568825" cy="6858000"/>
          </a:xfrm>
          <a:prstGeom prst="rect">
            <a:avLst/>
          </a:prstGeom>
          <a:noFill/>
        </p:spPr>
      </p:pic>
      <p:sp>
        <p:nvSpPr>
          <p:cNvPr id="30723" name="Text Box 3"/>
          <p:cNvSpPr txBox="1">
            <a:spLocks noChangeArrowheads="1"/>
          </p:cNvSpPr>
          <p:nvPr/>
        </p:nvSpPr>
        <p:spPr bwMode="auto">
          <a:xfrm>
            <a:off x="4876800" y="1447800"/>
            <a:ext cx="3886200" cy="1248483"/>
          </a:xfrm>
          <a:prstGeom prst="rect">
            <a:avLst/>
          </a:prstGeom>
          <a:noFill/>
          <a:ln w="9525" algn="ctr">
            <a:noFill/>
            <a:miter lim="800000"/>
            <a:headEnd/>
            <a:tailEnd/>
          </a:ln>
          <a:effectLst/>
        </p:spPr>
        <p:txBody>
          <a:bodyPr>
            <a:spAutoFit/>
          </a:bodyPr>
          <a:lstStyle/>
          <a:p>
            <a:pPr marL="692150" indent="-692150">
              <a:tabLst>
                <a:tab pos="692150" algn="l"/>
              </a:tabLst>
            </a:pPr>
            <a:r>
              <a:rPr lang="en-US" dirty="0" smtClean="0">
                <a:solidFill>
                  <a:srgbClr val="C0C0C0"/>
                </a:solidFill>
                <a:sym typeface="Wingdings 2"/>
              </a:rPr>
              <a:t></a:t>
            </a:r>
            <a:r>
              <a:rPr lang="en-US" dirty="0">
                <a:solidFill>
                  <a:srgbClr val="C0C0C0"/>
                </a:solidFill>
                <a:sym typeface="Wingdings" pitchFamily="2" charset="2"/>
              </a:rPr>
              <a:t>	</a:t>
            </a:r>
            <a:r>
              <a:rPr lang="en-US" dirty="0" smtClean="0">
                <a:sym typeface="Wingdings" pitchFamily="2" charset="2"/>
              </a:rPr>
              <a:t>Check </a:t>
            </a:r>
            <a:r>
              <a:rPr lang="en-US" dirty="0">
                <a:sym typeface="Wingdings" pitchFamily="2" charset="2"/>
              </a:rPr>
              <a:t>the treatment</a:t>
            </a:r>
            <a:r>
              <a:rPr lang="en-US" dirty="0"/>
              <a:t> </a:t>
            </a:r>
          </a:p>
        </p:txBody>
      </p:sp>
      <p:sp>
        <p:nvSpPr>
          <p:cNvPr id="30725" name="Text Box 5"/>
          <p:cNvSpPr txBox="1">
            <a:spLocks noChangeArrowheads="1"/>
          </p:cNvSpPr>
          <p:nvPr/>
        </p:nvSpPr>
        <p:spPr bwMode="auto">
          <a:xfrm>
            <a:off x="4876800" y="3048000"/>
            <a:ext cx="3733800" cy="1700213"/>
          </a:xfrm>
          <a:prstGeom prst="rect">
            <a:avLst/>
          </a:prstGeom>
          <a:noFill/>
          <a:ln w="9525" algn="ctr">
            <a:noFill/>
            <a:miter lim="800000"/>
            <a:headEnd/>
            <a:tailEnd/>
          </a:ln>
          <a:effectLst/>
        </p:spPr>
        <p:txBody>
          <a:bodyPr>
            <a:spAutoFit/>
          </a:bodyPr>
          <a:lstStyle/>
          <a:p>
            <a:pPr>
              <a:spcBef>
                <a:spcPct val="50000"/>
              </a:spcBef>
            </a:pPr>
            <a:r>
              <a:rPr lang="en-US" dirty="0"/>
              <a:t>Is it helping?</a:t>
            </a:r>
          </a:p>
          <a:p>
            <a:pPr>
              <a:spcBef>
                <a:spcPct val="50000"/>
              </a:spcBef>
            </a:pPr>
            <a:r>
              <a:rPr lang="en-US" dirty="0"/>
              <a:t>Is it harming?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p:cTn id="7" dur="500" fill="hold"/>
                                        <p:tgtEl>
                                          <p:spTgt spid="307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25">
                                            <p:txEl>
                                              <p:pRg st="1" end="1"/>
                                            </p:txEl>
                                          </p:spTgt>
                                        </p:tgtEl>
                                        <p:attrNameLst>
                                          <p:attrName>style.visibility</p:attrName>
                                        </p:attrNameLst>
                                      </p:cBhvr>
                                      <p:to>
                                        <p:strVal val="visible"/>
                                      </p:to>
                                    </p:set>
                                    <p:anim calcmode="lin" valueType="num">
                                      <p:cBhvr>
                                        <p:cTn id="14" dur="500" fill="hold"/>
                                        <p:tgtEl>
                                          <p:spTgt spid="3072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72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ospital - doctor talking to patient - 19299742"/>
          <p:cNvPicPr>
            <a:picLocks noChangeAspect="1" noChangeArrowheads="1"/>
          </p:cNvPicPr>
          <p:nvPr/>
        </p:nvPicPr>
        <p:blipFill>
          <a:blip r:embed="rId4" cstate="print"/>
          <a:srcRect/>
          <a:stretch>
            <a:fillRect/>
          </a:stretch>
        </p:blipFill>
        <p:spPr bwMode="auto">
          <a:xfrm>
            <a:off x="0" y="0"/>
            <a:ext cx="4568825" cy="6858000"/>
          </a:xfrm>
          <a:prstGeom prst="rect">
            <a:avLst/>
          </a:prstGeom>
          <a:noFill/>
        </p:spPr>
      </p:pic>
      <p:sp>
        <p:nvSpPr>
          <p:cNvPr id="31747" name="Text Box 3"/>
          <p:cNvSpPr txBox="1">
            <a:spLocks noChangeArrowheads="1"/>
          </p:cNvSpPr>
          <p:nvPr/>
        </p:nvSpPr>
        <p:spPr bwMode="auto">
          <a:xfrm>
            <a:off x="4876800" y="609600"/>
            <a:ext cx="4038600" cy="667875"/>
          </a:xfrm>
          <a:prstGeom prst="rect">
            <a:avLst/>
          </a:prstGeom>
          <a:noFill/>
          <a:ln w="9525" algn="ctr">
            <a:noFill/>
            <a:miter lim="800000"/>
            <a:headEnd/>
            <a:tailEnd/>
          </a:ln>
          <a:effectLst/>
        </p:spPr>
        <p:txBody>
          <a:bodyPr wrap="square">
            <a:spAutoFit/>
          </a:bodyPr>
          <a:lstStyle/>
          <a:p>
            <a:pPr marL="692150" indent="-692150"/>
            <a:r>
              <a:rPr lang="en-US" dirty="0" smtClean="0">
                <a:solidFill>
                  <a:srgbClr val="C0C0C0"/>
                </a:solidFill>
                <a:sym typeface="Wingdings 2"/>
              </a:rPr>
              <a:t></a:t>
            </a:r>
            <a:r>
              <a:rPr lang="en-US" dirty="0" smtClean="0">
                <a:solidFill>
                  <a:srgbClr val="4D4D4D"/>
                </a:solidFill>
                <a:sym typeface="Wingdings 2"/>
              </a:rPr>
              <a:t>	</a:t>
            </a:r>
            <a:r>
              <a:rPr lang="en-US" dirty="0" smtClean="0">
                <a:sym typeface="Wingdings" pitchFamily="2" charset="2"/>
              </a:rPr>
              <a:t>Check </a:t>
            </a:r>
            <a:r>
              <a:rPr lang="en-US" dirty="0">
                <a:sym typeface="Wingdings" pitchFamily="2" charset="2"/>
              </a:rPr>
              <a:t>for life</a:t>
            </a:r>
            <a:r>
              <a:rPr lang="en-US" dirty="0"/>
              <a:t> </a:t>
            </a:r>
          </a:p>
        </p:txBody>
      </p:sp>
      <p:sp>
        <p:nvSpPr>
          <p:cNvPr id="31749" name="Text Box 5"/>
          <p:cNvSpPr txBox="1">
            <a:spLocks noChangeArrowheads="1"/>
          </p:cNvSpPr>
          <p:nvPr/>
        </p:nvSpPr>
        <p:spPr bwMode="auto">
          <a:xfrm>
            <a:off x="4876800" y="1801812"/>
            <a:ext cx="4114800" cy="4141788"/>
          </a:xfrm>
          <a:prstGeom prst="rect">
            <a:avLst/>
          </a:prstGeom>
          <a:noFill/>
          <a:ln w="9525" algn="ctr">
            <a:noFill/>
            <a:miter lim="800000"/>
            <a:headEnd/>
            <a:tailEnd/>
          </a:ln>
          <a:effectLst/>
        </p:spPr>
        <p:txBody>
          <a:bodyPr>
            <a:spAutoFit/>
          </a:bodyPr>
          <a:lstStyle/>
          <a:p>
            <a:pPr>
              <a:spcBef>
                <a:spcPct val="50000"/>
              </a:spcBef>
            </a:pPr>
            <a:r>
              <a:rPr lang="en-US" sz="4000" dirty="0"/>
              <a:t>What is the prognosis for life itself?</a:t>
            </a:r>
          </a:p>
          <a:p>
            <a:pPr>
              <a:spcBef>
                <a:spcPct val="50000"/>
              </a:spcBef>
            </a:pPr>
            <a:r>
              <a:rPr lang="en-US" sz="4000" dirty="0"/>
              <a:t>Would withdrawal of treatment be the primary cause of death?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fade">
                                      <p:cBhvr>
                                        <p:cTn id="12" dur="500"/>
                                        <p:tgtEl>
                                          <p:spTgt spid="317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56" r="5556"/>
          <a:stretch/>
        </p:blipFill>
        <p:spPr>
          <a:xfrm>
            <a:off x="0" y="15922"/>
            <a:ext cx="9144000" cy="6858000"/>
          </a:xfrm>
          <a:prstGeom prst="rect">
            <a:avLst/>
          </a:prstGeom>
        </p:spPr>
      </p:pic>
    </p:spTree>
    <p:extLst>
      <p:ext uri="{BB962C8B-B14F-4D97-AF65-F5344CB8AC3E}">
        <p14:creationId xmlns:p14="http://schemas.microsoft.com/office/powerpoint/2010/main" val="73384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ospital - doctor talking to patient - 19299742"/>
          <p:cNvPicPr>
            <a:picLocks noChangeAspect="1" noChangeArrowheads="1"/>
          </p:cNvPicPr>
          <p:nvPr/>
        </p:nvPicPr>
        <p:blipFill>
          <a:blip r:embed="rId4" cstate="print"/>
          <a:srcRect/>
          <a:stretch>
            <a:fillRect/>
          </a:stretch>
        </p:blipFill>
        <p:spPr bwMode="auto">
          <a:xfrm>
            <a:off x="0" y="0"/>
            <a:ext cx="4568825" cy="6858000"/>
          </a:xfrm>
          <a:prstGeom prst="rect">
            <a:avLst/>
          </a:prstGeom>
          <a:noFill/>
        </p:spPr>
      </p:pic>
      <p:sp>
        <p:nvSpPr>
          <p:cNvPr id="31749" name="Text Box 5"/>
          <p:cNvSpPr txBox="1">
            <a:spLocks noChangeArrowheads="1"/>
          </p:cNvSpPr>
          <p:nvPr/>
        </p:nvSpPr>
        <p:spPr bwMode="auto">
          <a:xfrm>
            <a:off x="4876800" y="990600"/>
            <a:ext cx="4114800" cy="4708981"/>
          </a:xfrm>
          <a:prstGeom prst="rect">
            <a:avLst/>
          </a:prstGeom>
          <a:noFill/>
          <a:ln w="9525" algn="ctr">
            <a:noFill/>
            <a:miter lim="800000"/>
            <a:headEnd/>
            <a:tailEnd/>
          </a:ln>
          <a:effectLst/>
        </p:spPr>
        <p:txBody>
          <a:bodyPr>
            <a:spAutoFit/>
          </a:bodyPr>
          <a:lstStyle/>
          <a:p>
            <a:pPr>
              <a:spcBef>
                <a:spcPct val="50000"/>
              </a:spcBef>
            </a:pPr>
            <a:r>
              <a:rPr lang="en-US" sz="4000" dirty="0" smtClean="0"/>
              <a:t>If life is ending, and the treatment is not helping, then it may be withheld or withdrawn</a:t>
            </a:r>
            <a:endParaRPr lang="en-US" sz="4000" dirty="0"/>
          </a:p>
          <a:p>
            <a:pPr>
              <a:spcBef>
                <a:spcPct val="50000"/>
              </a:spcBef>
            </a:pPr>
            <a:r>
              <a:rPr lang="en-US" sz="4000" dirty="0" smtClean="0"/>
              <a:t>Duty to life continues</a:t>
            </a:r>
            <a:endParaRPr lang="en-US" sz="4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fade">
                                      <p:cBhvr>
                                        <p:cTn id="12" dur="500"/>
                                        <p:tgtEl>
                                          <p:spTgt spid="317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828800" y="304800"/>
            <a:ext cx="4948792" cy="638636"/>
          </a:xfrm>
          <a:prstGeom prst="rect">
            <a:avLst/>
          </a:prstGeom>
          <a:noFill/>
          <a:ln w="9525" algn="ctr">
            <a:noFill/>
            <a:miter lim="800000"/>
            <a:headEnd/>
            <a:tailEnd/>
          </a:ln>
          <a:effectLst/>
        </p:spPr>
        <p:txBody>
          <a:bodyPr wrap="none">
            <a:spAutoFit/>
          </a:bodyPr>
          <a:lstStyle/>
          <a:p>
            <a:pPr algn="ctr"/>
            <a:r>
              <a:rPr lang="en-US" sz="4000" b="0" dirty="0" smtClean="0">
                <a:latin typeface="Goudy Stout" pitchFamily="18" charset="0"/>
              </a:rPr>
              <a:t>Plan</a:t>
            </a:r>
            <a:r>
              <a:rPr lang="en-US" sz="4000" b="0" dirty="0" smtClean="0">
                <a:solidFill>
                  <a:schemeClr val="bg1"/>
                </a:solidFill>
                <a:latin typeface="Goudy Stout" pitchFamily="18" charset="0"/>
              </a:rPr>
              <a:t>ning</a:t>
            </a:r>
            <a:endParaRPr lang="en-US" sz="4000" b="0" dirty="0">
              <a:solidFill>
                <a:schemeClr val="bg1"/>
              </a:solidFill>
              <a:latin typeface="Goudy Stout" pitchFamily="18" charset="0"/>
            </a:endParaRPr>
          </a:p>
        </p:txBody>
      </p:sp>
      <p:sp>
        <p:nvSpPr>
          <p:cNvPr id="7" name="TextBox 6"/>
          <p:cNvSpPr txBox="1"/>
          <p:nvPr/>
        </p:nvSpPr>
        <p:spPr>
          <a:xfrm>
            <a:off x="304800" y="1371600"/>
            <a:ext cx="3581400" cy="1818959"/>
          </a:xfrm>
          <a:prstGeom prst="rect">
            <a:avLst/>
          </a:prstGeom>
          <a:noFill/>
        </p:spPr>
        <p:txBody>
          <a:bodyPr wrap="square" rtlCol="0">
            <a:spAutoFit/>
          </a:bodyPr>
          <a:lstStyle/>
          <a:p>
            <a:r>
              <a:rPr lang="en-US" dirty="0" smtClean="0"/>
              <a:t>Talk to your family and doctor!</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509"/>
          <a:stretch/>
        </p:blipFill>
        <p:spPr>
          <a:xfrm>
            <a:off x="4648200" y="-50642"/>
            <a:ext cx="4495800" cy="6908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rl praying - prissy tom boy - flickr - 1445452980_6c50aedd61_b.jpg"/>
          <p:cNvPicPr>
            <a:picLocks noChangeAspect="1"/>
          </p:cNvPicPr>
          <p:nvPr/>
        </p:nvPicPr>
        <p:blipFill>
          <a:blip r:embed="rId3" cstate="print"/>
          <a:srcRect l="12033" r="19781"/>
          <a:stretch>
            <a:fillRect/>
          </a:stretch>
        </p:blipFill>
        <p:spPr>
          <a:xfrm>
            <a:off x="0" y="0"/>
            <a:ext cx="3886200" cy="6858000"/>
          </a:xfrm>
          <a:prstGeom prst="rect">
            <a:avLst/>
          </a:prstGeom>
        </p:spPr>
      </p:pic>
      <p:sp>
        <p:nvSpPr>
          <p:cNvPr id="5" name="Text Box 4"/>
          <p:cNvSpPr txBox="1">
            <a:spLocks noChangeArrowheads="1"/>
          </p:cNvSpPr>
          <p:nvPr/>
        </p:nvSpPr>
        <p:spPr bwMode="auto">
          <a:xfrm>
            <a:off x="4572000" y="457200"/>
            <a:ext cx="4114800" cy="4053417"/>
          </a:xfrm>
          <a:prstGeom prst="rect">
            <a:avLst/>
          </a:prstGeom>
          <a:noFill/>
          <a:ln w="9525" algn="ctr">
            <a:noFill/>
            <a:miter lim="800000"/>
            <a:headEnd/>
            <a:tailEnd/>
          </a:ln>
          <a:effectLst/>
        </p:spPr>
        <p:txBody>
          <a:bodyPr wrap="square">
            <a:spAutoFit/>
          </a:bodyPr>
          <a:lstStyle/>
          <a:p>
            <a:pPr marL="463550" indent="-463550">
              <a:spcAft>
                <a:spcPts val="3000"/>
              </a:spcAft>
            </a:pPr>
            <a:r>
              <a:rPr lang="en-US" sz="3600" dirty="0" smtClean="0"/>
              <a:t>Do not cast me off in the time of old age</a:t>
            </a:r>
          </a:p>
          <a:p>
            <a:pPr marL="463550" indent="-463550">
              <a:spcAft>
                <a:spcPts val="3000"/>
              </a:spcAft>
            </a:pPr>
            <a:r>
              <a:rPr lang="en-US" sz="3600" dirty="0" smtClean="0"/>
              <a:t>Do not forsake me when my strength fails. </a:t>
            </a:r>
          </a:p>
          <a:p>
            <a:pPr algn="r">
              <a:spcAft>
                <a:spcPts val="3000"/>
              </a:spcAft>
            </a:pPr>
            <a:r>
              <a:rPr lang="en-US" sz="2800" dirty="0" smtClean="0"/>
              <a:t>– Psalm 71:9</a:t>
            </a:r>
          </a:p>
        </p:txBody>
      </p:sp>
    </p:spTree>
    <p:extLst>
      <p:ext uri="{BB962C8B-B14F-4D97-AF65-F5344CB8AC3E}">
        <p14:creationId xmlns:p14="http://schemas.microsoft.com/office/powerpoint/2010/main" val="27697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33400" y="228600"/>
            <a:ext cx="3733800" cy="6567952"/>
          </a:xfrm>
          <a:prstGeom prst="rect">
            <a:avLst/>
          </a:prstGeom>
          <a:noFill/>
          <a:ln w="9525" algn="ctr">
            <a:noFill/>
            <a:miter lim="800000"/>
            <a:headEnd/>
            <a:tailEnd/>
          </a:ln>
          <a:effectLst/>
        </p:spPr>
        <p:txBody>
          <a:bodyPr>
            <a:spAutoFit/>
          </a:bodyPr>
          <a:lstStyle/>
          <a:p>
            <a:pPr>
              <a:spcAft>
                <a:spcPts val="1200"/>
              </a:spcAft>
            </a:pPr>
            <a:r>
              <a:rPr lang="en-NZ" dirty="0" smtClean="0"/>
              <a:t>End-of-Life Choice Bill</a:t>
            </a:r>
          </a:p>
          <a:p>
            <a:pPr>
              <a:spcAft>
                <a:spcPts val="1200"/>
              </a:spcAft>
            </a:pPr>
            <a:r>
              <a:rPr lang="en-US" sz="3600" dirty="0" smtClean="0"/>
              <a:t>tried several times over last 20 years</a:t>
            </a:r>
            <a:endParaRPr lang="en-NZ" sz="3600" dirty="0" smtClean="0"/>
          </a:p>
          <a:p>
            <a:pPr>
              <a:spcAft>
                <a:spcPts val="1200"/>
              </a:spcAft>
            </a:pPr>
            <a:r>
              <a:rPr lang="en-NZ" sz="3600" dirty="0" smtClean="0"/>
              <a:t>90% of public submissions were negative</a:t>
            </a:r>
          </a:p>
          <a:p>
            <a:pPr>
              <a:spcAft>
                <a:spcPts val="1200"/>
              </a:spcAft>
            </a:pPr>
            <a:r>
              <a:rPr lang="en-US" sz="3600" dirty="0" smtClean="0"/>
              <a:t>1st reading passed 70-50 in June</a:t>
            </a:r>
          </a:p>
          <a:p>
            <a:pPr>
              <a:spcAft>
                <a:spcPts val="1200"/>
              </a:spcAft>
            </a:pPr>
            <a:r>
              <a:rPr lang="en-US" sz="3600" dirty="0" smtClean="0"/>
              <a:t>debate and amendments shut down</a:t>
            </a:r>
            <a:endParaRPr lang="en-NZ" sz="36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429" r="43435"/>
          <a:stretch/>
        </p:blipFill>
        <p:spPr>
          <a:xfrm>
            <a:off x="4572000" y="0"/>
            <a:ext cx="4572000" cy="6858000"/>
          </a:xfrm>
          <a:prstGeom prst="rect">
            <a:avLst/>
          </a:prstGeom>
        </p:spPr>
      </p:pic>
    </p:spTree>
    <p:extLst>
      <p:ext uri="{BB962C8B-B14F-4D97-AF65-F5344CB8AC3E}">
        <p14:creationId xmlns:p14="http://schemas.microsoft.com/office/powerpoint/2010/main" val="32470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5162" r="5985"/>
          <a:stretch/>
        </p:blipFill>
        <p:spPr>
          <a:xfrm>
            <a:off x="-38100" y="0"/>
            <a:ext cx="9182100" cy="6858000"/>
          </a:xfrm>
          <a:prstGeom prst="rect">
            <a:avLst/>
          </a:prstGeom>
        </p:spPr>
      </p:pic>
      <p:sp>
        <p:nvSpPr>
          <p:cNvPr id="5" name="Text Box 6"/>
          <p:cNvSpPr txBox="1">
            <a:spLocks noChangeArrowheads="1"/>
          </p:cNvSpPr>
          <p:nvPr/>
        </p:nvSpPr>
        <p:spPr bwMode="auto">
          <a:xfrm>
            <a:off x="476250" y="1138976"/>
            <a:ext cx="8153400" cy="5579989"/>
          </a:xfrm>
          <a:prstGeom prst="rect">
            <a:avLst/>
          </a:prstGeom>
          <a:noFill/>
          <a:ln w="9525" algn="ctr">
            <a:noFill/>
            <a:miter lim="800000"/>
            <a:headEnd/>
            <a:tailEnd/>
          </a:ln>
          <a:effectLst/>
        </p:spPr>
        <p:txBody>
          <a:bodyPr wrap="square">
            <a:spAutoFit/>
          </a:bodyPr>
          <a:lstStyle/>
          <a:p>
            <a:pPr marL="361950" indent="-361950">
              <a:spcAft>
                <a:spcPts val="1200"/>
              </a:spcAft>
              <a:buFont typeface="Arial" panose="020B0604020202020204" pitchFamily="34" charset="0"/>
              <a:buChar char="•"/>
            </a:pPr>
            <a:r>
              <a:rPr lang="en-US" dirty="0" smtClean="0"/>
              <a:t>Not</a:t>
            </a:r>
            <a:r>
              <a:rPr lang="en-US" b="0" dirty="0" smtClean="0"/>
              <a:t> about: </a:t>
            </a:r>
            <a:r>
              <a:rPr lang="en-US" b="0" dirty="0" err="1" smtClean="0"/>
              <a:t>DNR</a:t>
            </a:r>
            <a:r>
              <a:rPr lang="en-US" b="0" dirty="0" smtClean="0"/>
              <a:t>, “pulling the plug,” or refusing treatment</a:t>
            </a:r>
          </a:p>
          <a:p>
            <a:pPr marL="361950" indent="-361950">
              <a:spcAft>
                <a:spcPts val="1200"/>
              </a:spcAft>
              <a:buFont typeface="Arial" panose="020B0604020202020204" pitchFamily="34" charset="0"/>
              <a:buChar char="•"/>
            </a:pPr>
            <a:r>
              <a:rPr lang="en-US" b="0" dirty="0" smtClean="0"/>
              <a:t>If someone asks to be killed, then the doctors/nurses who “help” won’t be prosecuted</a:t>
            </a:r>
          </a:p>
          <a:p>
            <a:pPr marL="361950" indent="-361950">
              <a:spcAft>
                <a:spcPts val="1200"/>
              </a:spcAft>
              <a:buFont typeface="Arial" panose="020B0604020202020204" pitchFamily="34" charset="0"/>
              <a:buChar char="•"/>
            </a:pPr>
            <a:r>
              <a:rPr lang="en-US" b="0" dirty="0" smtClean="0"/>
              <a:t>Medical people either may administer lethal drugs (euthanasia), or prescribe them for the patient (assisted suicide)</a:t>
            </a:r>
            <a:endParaRPr lang="en-NZ" b="0" dirty="0"/>
          </a:p>
        </p:txBody>
      </p:sp>
      <p:sp>
        <p:nvSpPr>
          <p:cNvPr id="7" name="Text Box 3"/>
          <p:cNvSpPr txBox="1">
            <a:spLocks noChangeArrowheads="1"/>
          </p:cNvSpPr>
          <p:nvPr/>
        </p:nvSpPr>
        <p:spPr bwMode="auto">
          <a:xfrm>
            <a:off x="655298" y="304800"/>
            <a:ext cx="7616189" cy="510909"/>
          </a:xfrm>
          <a:prstGeom prst="rect">
            <a:avLst/>
          </a:prstGeom>
          <a:noFill/>
          <a:ln w="9525" algn="ctr">
            <a:noFill/>
            <a:miter lim="800000"/>
            <a:headEnd/>
            <a:tailEnd/>
          </a:ln>
          <a:effectLst/>
        </p:spPr>
        <p:txBody>
          <a:bodyPr wrap="none">
            <a:spAutoFit/>
          </a:bodyPr>
          <a:lstStyle/>
          <a:p>
            <a:pPr algn="ctr"/>
            <a:r>
              <a:rPr lang="en-US" sz="3200" b="0" dirty="0" smtClean="0">
                <a:solidFill>
                  <a:schemeClr val="tx2"/>
                </a:solidFill>
                <a:effectLst>
                  <a:glow rad="228600">
                    <a:schemeClr val="accent3">
                      <a:satMod val="175000"/>
                      <a:alpha val="40000"/>
                    </a:schemeClr>
                  </a:glow>
                </a:effectLst>
                <a:latin typeface="Goudy Stout" pitchFamily="18" charset="0"/>
              </a:rPr>
              <a:t>Here we Go Again</a:t>
            </a:r>
            <a:endParaRPr lang="en-US" sz="3200" b="0" dirty="0">
              <a:solidFill>
                <a:schemeClr val="tx2"/>
              </a:solidFill>
              <a:effectLst>
                <a:glow rad="228600">
                  <a:schemeClr val="accent3">
                    <a:satMod val="175000"/>
                    <a:alpha val="40000"/>
                  </a:schemeClr>
                </a:glow>
              </a:effectLst>
              <a:latin typeface="Goudy Stout" pitchFamily="18" charset="0"/>
            </a:endParaRPr>
          </a:p>
        </p:txBody>
      </p:sp>
    </p:spTree>
    <p:extLst>
      <p:ext uri="{BB962C8B-B14F-4D97-AF65-F5344CB8AC3E}">
        <p14:creationId xmlns:p14="http://schemas.microsoft.com/office/powerpoint/2010/main" val="18907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5162" r="5985"/>
          <a:stretch/>
        </p:blipFill>
        <p:spPr>
          <a:xfrm>
            <a:off x="-38100" y="0"/>
            <a:ext cx="9182100" cy="6858000"/>
          </a:xfrm>
          <a:prstGeom prst="rect">
            <a:avLst/>
          </a:prstGeom>
        </p:spPr>
      </p:pic>
      <p:sp>
        <p:nvSpPr>
          <p:cNvPr id="5" name="Text Box 6"/>
          <p:cNvSpPr txBox="1">
            <a:spLocks noChangeArrowheads="1"/>
          </p:cNvSpPr>
          <p:nvPr/>
        </p:nvSpPr>
        <p:spPr bwMode="auto">
          <a:xfrm>
            <a:off x="476250" y="1138976"/>
            <a:ext cx="8153400" cy="3699474"/>
          </a:xfrm>
          <a:prstGeom prst="rect">
            <a:avLst/>
          </a:prstGeom>
          <a:noFill/>
          <a:ln w="9525" algn="ctr">
            <a:noFill/>
            <a:miter lim="800000"/>
            <a:headEnd/>
            <a:tailEnd/>
          </a:ln>
          <a:effectLst/>
        </p:spPr>
        <p:txBody>
          <a:bodyPr wrap="square">
            <a:spAutoFit/>
          </a:bodyPr>
          <a:lstStyle/>
          <a:p>
            <a:pPr marL="361950" indent="-361950">
              <a:spcAft>
                <a:spcPts val="1200"/>
              </a:spcAft>
              <a:buFont typeface="Arial" panose="020B0604020202020204" pitchFamily="34" charset="0"/>
              <a:buChar char="•"/>
            </a:pPr>
            <a:r>
              <a:rPr lang="en-US" b="0" dirty="0" smtClean="0"/>
              <a:t>For “patients” with a “terminal </a:t>
            </a:r>
            <a:r>
              <a:rPr lang="en-US" b="0" dirty="0"/>
              <a:t>illness that is likely to end his or her life within 6 </a:t>
            </a:r>
            <a:r>
              <a:rPr lang="en-US" b="0" dirty="0" smtClean="0"/>
              <a:t>months”</a:t>
            </a:r>
          </a:p>
          <a:p>
            <a:pPr marL="361950" indent="-361950">
              <a:spcAft>
                <a:spcPts val="1200"/>
              </a:spcAft>
              <a:buFont typeface="Arial" panose="020B0604020202020204" pitchFamily="34" charset="0"/>
              <a:buChar char="•"/>
            </a:pPr>
            <a:r>
              <a:rPr lang="en-US" b="0" dirty="0" smtClean="0"/>
              <a:t>No clear definitions of terms like </a:t>
            </a:r>
            <a:r>
              <a:rPr lang="en-US" b="0" i="1" dirty="0" smtClean="0"/>
              <a:t>terminal</a:t>
            </a:r>
            <a:r>
              <a:rPr lang="en-US" b="0" dirty="0" smtClean="0"/>
              <a:t>, </a:t>
            </a:r>
            <a:r>
              <a:rPr lang="en-US" b="0" i="1" dirty="0" smtClean="0"/>
              <a:t>intolerable</a:t>
            </a:r>
            <a:r>
              <a:rPr lang="en-US" b="0" dirty="0" smtClean="0"/>
              <a:t>, </a:t>
            </a:r>
            <a:r>
              <a:rPr lang="en-US" b="0" i="1" dirty="0" smtClean="0"/>
              <a:t>unbearable suffering</a:t>
            </a:r>
            <a:r>
              <a:rPr lang="en-US" b="0" dirty="0" smtClean="0"/>
              <a:t>, etc. </a:t>
            </a:r>
          </a:p>
        </p:txBody>
      </p:sp>
      <p:sp>
        <p:nvSpPr>
          <p:cNvPr id="7" name="Text Box 3"/>
          <p:cNvSpPr txBox="1">
            <a:spLocks noChangeArrowheads="1"/>
          </p:cNvSpPr>
          <p:nvPr/>
        </p:nvSpPr>
        <p:spPr bwMode="auto">
          <a:xfrm>
            <a:off x="655295" y="304800"/>
            <a:ext cx="7616188" cy="529376"/>
          </a:xfrm>
          <a:prstGeom prst="rect">
            <a:avLst/>
          </a:prstGeom>
          <a:noFill/>
          <a:ln w="9525" algn="ctr">
            <a:noFill/>
            <a:miter lim="800000"/>
            <a:headEnd/>
            <a:tailEnd/>
          </a:ln>
          <a:effectLst/>
        </p:spPr>
        <p:txBody>
          <a:bodyPr wrap="none">
            <a:spAutoFit/>
          </a:bodyPr>
          <a:lstStyle/>
          <a:p>
            <a:pPr algn="ctr"/>
            <a:r>
              <a:rPr lang="en-US" sz="3200" b="0" dirty="0">
                <a:solidFill>
                  <a:schemeClr val="tx2"/>
                </a:solidFill>
                <a:effectLst>
                  <a:glow rad="228600">
                    <a:schemeClr val="accent3">
                      <a:satMod val="175000"/>
                      <a:alpha val="40000"/>
                    </a:schemeClr>
                  </a:glow>
                </a:effectLst>
                <a:latin typeface="Goudy Stout" pitchFamily="18" charset="0"/>
              </a:rPr>
              <a:t>Here we Go Again</a:t>
            </a:r>
          </a:p>
        </p:txBody>
      </p:sp>
      <p:sp>
        <p:nvSpPr>
          <p:cNvPr id="2" name="TextBox 1"/>
          <p:cNvSpPr txBox="1"/>
          <p:nvPr/>
        </p:nvSpPr>
        <p:spPr bwMode="auto">
          <a:xfrm>
            <a:off x="1554707" y="6143945"/>
            <a:ext cx="7105650" cy="409023"/>
          </a:xfrm>
          <a:prstGeom prst="rect">
            <a:avLst/>
          </a:prstGeom>
          <a:noFill/>
          <a:ln w="9525" algn="ctr">
            <a:noFill/>
            <a:miter lim="800000"/>
            <a:headEnd/>
            <a:tailEnd/>
          </a:ln>
          <a:effectLst/>
        </p:spPr>
        <p:txBody>
          <a:bodyPr wrap="square" rtlCol="0">
            <a:spAutoFit/>
          </a:bodyPr>
          <a:lstStyle/>
          <a:p>
            <a:pPr algn="r"/>
            <a:r>
              <a:rPr lang="en-NZ" sz="2400" b="0" dirty="0" smtClean="0"/>
              <a:t>more info: </a:t>
            </a:r>
            <a:r>
              <a:rPr lang="en-NZ" sz="2400" dirty="0" smtClean="0"/>
              <a:t>euthanasiadebate.org.nz</a:t>
            </a:r>
            <a:endParaRPr lang="en-NZ" sz="2400" dirty="0"/>
          </a:p>
        </p:txBody>
      </p:sp>
    </p:spTree>
    <p:extLst>
      <p:ext uri="{BB962C8B-B14F-4D97-AF65-F5344CB8AC3E}">
        <p14:creationId xmlns:p14="http://schemas.microsoft.com/office/powerpoint/2010/main" val="359181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The culture of Death</a:t>
            </a:r>
            <a:endParaRPr lang="en-NZ" dirty="0"/>
          </a:p>
        </p:txBody>
      </p:sp>
      <p:sp>
        <p:nvSpPr>
          <p:cNvPr id="5" name="Text Placeholder 4"/>
          <p:cNvSpPr>
            <a:spLocks noGrp="1"/>
          </p:cNvSpPr>
          <p:nvPr>
            <p:ph type="body" idx="1"/>
          </p:nvPr>
        </p:nvSpPr>
        <p:spPr/>
        <p:txBody>
          <a:bodyPr/>
          <a:lstStyle/>
          <a:p>
            <a:endParaRPr lang="en-NZ"/>
          </a:p>
        </p:txBody>
      </p:sp>
    </p:spTree>
    <p:extLst>
      <p:ext uri="{BB962C8B-B14F-4D97-AF65-F5344CB8AC3E}">
        <p14:creationId xmlns:p14="http://schemas.microsoft.com/office/powerpoint/2010/main" val="113450162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NaziPartyDay_1934c.jpg"/>
          <p:cNvPicPr>
            <a:picLocks noChangeAspect="1"/>
          </p:cNvPicPr>
          <p:nvPr/>
        </p:nvPicPr>
        <p:blipFill>
          <a:blip r:embed="rId3" cstate="print"/>
          <a:srcRect l="7447" r="3190"/>
          <a:stretch>
            <a:fillRect/>
          </a:stretch>
        </p:blipFill>
        <p:spPr>
          <a:xfrm>
            <a:off x="0" y="0"/>
            <a:ext cx="9144000" cy="6858000"/>
          </a:xfrm>
          <a:prstGeom prst="rect">
            <a:avLst/>
          </a:prstGeom>
        </p:spPr>
      </p:pic>
      <p:sp>
        <p:nvSpPr>
          <p:cNvPr id="5" name="Text Box 3"/>
          <p:cNvSpPr txBox="1">
            <a:spLocks noChangeArrowheads="1"/>
          </p:cNvSpPr>
          <p:nvPr/>
        </p:nvSpPr>
        <p:spPr bwMode="auto">
          <a:xfrm>
            <a:off x="161177" y="355011"/>
            <a:ext cx="8821646" cy="1702389"/>
          </a:xfrm>
          <a:prstGeom prst="rect">
            <a:avLst/>
          </a:prstGeom>
          <a:noFill/>
          <a:ln w="9525" algn="ctr">
            <a:noFill/>
            <a:miter lim="800000"/>
            <a:headEnd/>
            <a:tailEnd/>
          </a:ln>
          <a:effectLst/>
        </p:spPr>
        <p:txBody>
          <a:bodyPr wrap="none">
            <a:spAutoFit/>
          </a:bodyPr>
          <a:lstStyle/>
          <a:p>
            <a:pPr algn="ctr"/>
            <a:r>
              <a:rPr lang="en-US" sz="5400" b="0" dirty="0" smtClean="0">
                <a:solidFill>
                  <a:schemeClr val="tx2"/>
                </a:solidFill>
                <a:effectLst>
                  <a:glow rad="228600">
                    <a:schemeClr val="accent3">
                      <a:satMod val="175000"/>
                      <a:alpha val="40000"/>
                    </a:schemeClr>
                  </a:glow>
                </a:effectLst>
                <a:latin typeface="Goudy Stout" pitchFamily="18" charset="0"/>
              </a:rPr>
              <a:t>The GERMAN</a:t>
            </a:r>
          </a:p>
          <a:p>
            <a:pPr algn="ctr"/>
            <a:r>
              <a:rPr lang="en-US" sz="5400" b="0" dirty="0" smtClean="0">
                <a:solidFill>
                  <a:schemeClr val="bg2">
                    <a:lumMod val="20000"/>
                    <a:lumOff val="80000"/>
                  </a:schemeClr>
                </a:solidFill>
                <a:effectLst>
                  <a:glow rad="139700">
                    <a:schemeClr val="accent4">
                      <a:satMod val="175000"/>
                      <a:alpha val="40000"/>
                    </a:schemeClr>
                  </a:glow>
                </a:effectLst>
                <a:latin typeface="Goudy Stout" pitchFamily="18" charset="0"/>
              </a:rPr>
              <a:t>EXPERIENCE</a:t>
            </a:r>
            <a:endParaRPr lang="en-US" sz="5400" b="0" dirty="0">
              <a:solidFill>
                <a:schemeClr val="bg2">
                  <a:lumMod val="20000"/>
                  <a:lumOff val="80000"/>
                </a:schemeClr>
              </a:solidFill>
              <a:effectLst>
                <a:glow rad="139700">
                  <a:schemeClr val="accent4">
                    <a:satMod val="175000"/>
                    <a:alpha val="40000"/>
                  </a:schemeClr>
                </a:glow>
              </a:effectLst>
              <a:latin typeface="Goudy Stout" pitchFamily="18" charset="0"/>
            </a:endParaRPr>
          </a:p>
        </p:txBody>
      </p:sp>
    </p:spTree>
    <p:extLst>
      <p:ext uri="{BB962C8B-B14F-4D97-AF65-F5344CB8AC3E}">
        <p14:creationId xmlns:p14="http://schemas.microsoft.com/office/powerpoint/2010/main" val="216135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lland - tulips - windmill - 865645197_7aea138506_b-resize-gs.jpg"/>
          <p:cNvPicPr>
            <a:picLocks noChangeAspect="1"/>
          </p:cNvPicPr>
          <p:nvPr/>
        </p:nvPicPr>
        <p:blipFill>
          <a:blip r:embed="rId3" cstate="print"/>
          <a:stretch>
            <a:fillRect/>
          </a:stretch>
        </p:blipFill>
        <p:spPr>
          <a:xfrm>
            <a:off x="0" y="0"/>
            <a:ext cx="9144000" cy="6858000"/>
          </a:xfrm>
          <a:prstGeom prst="rect">
            <a:avLst/>
          </a:prstGeom>
        </p:spPr>
      </p:pic>
      <p:sp>
        <p:nvSpPr>
          <p:cNvPr id="5" name="Text Box 3"/>
          <p:cNvSpPr txBox="1">
            <a:spLocks noChangeArrowheads="1"/>
          </p:cNvSpPr>
          <p:nvPr/>
        </p:nvSpPr>
        <p:spPr bwMode="auto">
          <a:xfrm>
            <a:off x="282794" y="355011"/>
            <a:ext cx="8480206" cy="1671227"/>
          </a:xfrm>
          <a:prstGeom prst="rect">
            <a:avLst/>
          </a:prstGeom>
          <a:noFill/>
          <a:ln w="9525" algn="ctr">
            <a:noFill/>
            <a:miter lim="800000"/>
            <a:headEnd/>
            <a:tailEnd/>
          </a:ln>
          <a:effectLst/>
        </p:spPr>
        <p:txBody>
          <a:bodyPr wrap="none">
            <a:spAutoFit/>
          </a:bodyPr>
          <a:lstStyle/>
          <a:p>
            <a:pPr algn="ctr"/>
            <a:r>
              <a:rPr lang="en-US" sz="5400" b="0" dirty="0" smtClean="0">
                <a:solidFill>
                  <a:schemeClr val="tx2"/>
                </a:solidFill>
                <a:effectLst/>
                <a:latin typeface="Goudy Stout" pitchFamily="18" charset="0"/>
              </a:rPr>
              <a:t>The DUTCH</a:t>
            </a:r>
          </a:p>
          <a:p>
            <a:pPr algn="ctr"/>
            <a:r>
              <a:rPr lang="en-US" sz="5400" b="0" dirty="0" smtClean="0">
                <a:solidFill>
                  <a:schemeClr val="bg2">
                    <a:lumMod val="75000"/>
                  </a:schemeClr>
                </a:solidFill>
                <a:effectLst/>
                <a:latin typeface="Goudy Stout" pitchFamily="18" charset="0"/>
              </a:rPr>
              <a:t>EXPERIENCE</a:t>
            </a:r>
            <a:endParaRPr lang="en-US" sz="5400" b="0" dirty="0">
              <a:solidFill>
                <a:schemeClr val="bg2">
                  <a:lumMod val="75000"/>
                </a:schemeClr>
              </a:solidFill>
              <a:effectLst/>
              <a:latin typeface="Goudy Stout" pitchFamily="18" charset="0"/>
            </a:endParaRPr>
          </a:p>
        </p:txBody>
      </p:sp>
    </p:spTree>
    <p:extLst>
      <p:ext uri="{BB962C8B-B14F-4D97-AF65-F5344CB8AC3E}">
        <p14:creationId xmlns:p14="http://schemas.microsoft.com/office/powerpoint/2010/main" val="3883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ppery road - 7691897.jpg"/>
          <p:cNvPicPr>
            <a:picLocks noChangeAspect="1"/>
          </p:cNvPicPr>
          <p:nvPr/>
        </p:nvPicPr>
        <p:blipFill>
          <a:blip r:embed="rId3" cstate="print"/>
          <a:stretch>
            <a:fillRect/>
          </a:stretch>
        </p:blipFill>
        <p:spPr bwMode="auto">
          <a:xfrm>
            <a:off x="0" y="0"/>
            <a:ext cx="9144000" cy="6858000"/>
          </a:xfrm>
          <a:prstGeom prst="rect">
            <a:avLst/>
          </a:prstGeom>
          <a:noFill/>
          <a:ln w="9525">
            <a:noFill/>
            <a:miter lim="800000"/>
            <a:headEnd/>
            <a:tailEnd/>
          </a:ln>
          <a:effectLst/>
        </p:spPr>
      </p:pic>
      <p:sp>
        <p:nvSpPr>
          <p:cNvPr id="5" name="Text Box 3"/>
          <p:cNvSpPr txBox="1">
            <a:spLocks noChangeArrowheads="1"/>
          </p:cNvSpPr>
          <p:nvPr/>
        </p:nvSpPr>
        <p:spPr bwMode="auto">
          <a:xfrm>
            <a:off x="609600" y="304800"/>
            <a:ext cx="7707559" cy="611321"/>
          </a:xfrm>
          <a:prstGeom prst="rect">
            <a:avLst/>
          </a:prstGeom>
          <a:noFill/>
          <a:ln w="9525" algn="ctr">
            <a:noFill/>
            <a:miter lim="800000"/>
            <a:headEnd/>
            <a:tailEnd/>
          </a:ln>
          <a:effectLst/>
        </p:spPr>
        <p:txBody>
          <a:bodyPr wrap="none">
            <a:spAutoFit/>
          </a:bodyPr>
          <a:lstStyle/>
          <a:p>
            <a:pPr algn="ctr"/>
            <a:r>
              <a:rPr lang="en-US" sz="3800" b="0" dirty="0" smtClean="0">
                <a:solidFill>
                  <a:schemeClr val="tx2"/>
                </a:solidFill>
                <a:effectLst>
                  <a:glow rad="228600">
                    <a:schemeClr val="accent3">
                      <a:satMod val="175000"/>
                      <a:alpha val="40000"/>
                    </a:schemeClr>
                  </a:glow>
                </a:effectLst>
                <a:latin typeface="Goudy Stout" pitchFamily="18" charset="0"/>
              </a:rPr>
              <a:t>SLIPPERY SLOPE</a:t>
            </a:r>
            <a:endParaRPr lang="en-US" sz="3800" b="0" dirty="0">
              <a:solidFill>
                <a:schemeClr val="tx2"/>
              </a:solidFill>
              <a:effectLst>
                <a:glow rad="228600">
                  <a:schemeClr val="accent3">
                    <a:satMod val="175000"/>
                    <a:alpha val="40000"/>
                  </a:schemeClr>
                </a:glow>
              </a:effectLst>
              <a:latin typeface="Goudy Stout" pitchFamily="18" charset="0"/>
            </a:endParaRPr>
          </a:p>
        </p:txBody>
      </p:sp>
    </p:spTree>
    <p:extLst>
      <p:ext uri="{BB962C8B-B14F-4D97-AF65-F5344CB8AC3E}">
        <p14:creationId xmlns:p14="http://schemas.microsoft.com/office/powerpoint/2010/main" val="194769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0.3"/>
</p:tagLst>
</file>

<file path=ppt/tags/tag2.xml><?xml version="1.0" encoding="utf-8"?>
<p:tagLst xmlns:a="http://schemas.openxmlformats.org/drawingml/2006/main" xmlns:r="http://schemas.openxmlformats.org/officeDocument/2006/relationships" xmlns:p="http://schemas.openxmlformats.org/presentationml/2006/main">
  <p:tag name="TIMING" val="|0.1|0.1"/>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46|54.7"/>
</p:tagLst>
</file>

<file path=ppt/tags/tag6.xml><?xml version="1.0" encoding="utf-8"?>
<p:tagLst xmlns:a="http://schemas.openxmlformats.org/drawingml/2006/main" xmlns:r="http://schemas.openxmlformats.org/officeDocument/2006/relationships" xmlns:p="http://schemas.openxmlformats.org/presentationml/2006/main">
  <p:tag name="TIMING" val="|11.5|65.4"/>
</p:tagLst>
</file>

<file path=ppt/tags/tag7.xml><?xml version="1.0" encoding="utf-8"?>
<p:tagLst xmlns:a="http://schemas.openxmlformats.org/drawingml/2006/main" xmlns:r="http://schemas.openxmlformats.org/officeDocument/2006/relationships" xmlns:p="http://schemas.openxmlformats.org/presentationml/2006/main">
  <p:tag name="TIMING" val="|8.2|33.6"/>
</p:tagLst>
</file>

<file path=ppt/tags/tag8.xml><?xml version="1.0" encoding="utf-8"?>
<p:tagLst xmlns:a="http://schemas.openxmlformats.org/drawingml/2006/main" xmlns:r="http://schemas.openxmlformats.org/officeDocument/2006/relationships" xmlns:p="http://schemas.openxmlformats.org/presentationml/2006/main">
  <p:tag name="TIMING" val="|6.4|70.6"/>
</p:tagLst>
</file>

<file path=ppt/tags/tag9.xml><?xml version="1.0" encoding="utf-8"?>
<p:tagLst xmlns:a="http://schemas.openxmlformats.org/drawingml/2006/main" xmlns:r="http://schemas.openxmlformats.org/officeDocument/2006/relationships" xmlns:p="http://schemas.openxmlformats.org/presentationml/2006/main">
  <p:tag name="TIMING" val="|1.2|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5000"/>
          </a:lnSpc>
          <a:spcBef>
            <a:spcPct val="0"/>
          </a:spcBef>
          <a:spcAft>
            <a:spcPct val="20000"/>
          </a:spcAft>
          <a:buClrTx/>
          <a:buSzTx/>
          <a:buFontTx/>
          <a:buNone/>
          <a:tabLst/>
          <a:defRPr kumimoji="0" lang="en-US" sz="4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5000"/>
          </a:lnSpc>
          <a:spcBef>
            <a:spcPct val="0"/>
          </a:spcBef>
          <a:spcAft>
            <a:spcPct val="20000"/>
          </a:spcAft>
          <a:buClrTx/>
          <a:buSzTx/>
          <a:buFontTx/>
          <a:buNone/>
          <a:tabLst/>
          <a:defRPr kumimoji="0" lang="en-US" sz="4400" b="1" i="0" u="none" strike="noStrike" cap="none" normalizeH="0" baseline="0" smtClean="0">
            <a:ln>
              <a:noFill/>
            </a:ln>
            <a:solidFill>
              <a:schemeClr val="tx1"/>
            </a:solidFill>
            <a:effectLst/>
            <a:latin typeface="Calibri" pitchFamily="34" charset="0"/>
          </a:defRPr>
        </a:defPPr>
      </a:lstStyle>
    </a:lnDef>
    <a:txDef>
      <a:spPr bwMode="auto">
        <a:noFill/>
        <a:ln w="9525" algn="ctr">
          <a:noFill/>
          <a:miter lim="800000"/>
          <a:headEnd/>
          <a:tailEnd/>
        </a:ln>
        <a:effectLst/>
      </a:spPr>
      <a:bodyPr>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7397</TotalTime>
  <Words>1306</Words>
  <Application>Microsoft Office PowerPoint</Application>
  <PresentationFormat>On-screen Show (4:3)</PresentationFormat>
  <Paragraphs>139</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Goudy Old Style</vt:lpstr>
      <vt:lpstr>Wingdings</vt:lpstr>
      <vt:lpstr>Wingdings 2</vt:lpstr>
      <vt:lpstr>Calibri</vt:lpstr>
      <vt:lpstr>Goudy Stout</vt:lpstr>
      <vt:lpstr>Default Design</vt:lpstr>
      <vt:lpstr>Life choices</vt:lpstr>
      <vt:lpstr>PowerPoint Presentation</vt:lpstr>
      <vt:lpstr>PowerPoint Presentation</vt:lpstr>
      <vt:lpstr>PowerPoint Presentation</vt:lpstr>
      <vt:lpstr>PowerPoint Presentation</vt:lpstr>
      <vt:lpstr>The culture of Death</vt:lpstr>
      <vt:lpstr>PowerPoint Presentation</vt:lpstr>
      <vt:lpstr>PowerPoint Presentation</vt:lpstr>
      <vt:lpstr>PowerPoint Presentation</vt:lpstr>
      <vt:lpstr>End of Life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Choices</dc:title>
  <dc:creator>Trevor Major</dc:creator>
  <dc:description>Morningside, 25 August 2019; South Auckland, Wed pm, 5 Nov 2014; Alkire Road, Summer quarter, teens (Sunday), adults (Wednesday)</dc:description>
  <cp:lastModifiedBy>user</cp:lastModifiedBy>
  <cp:revision>1375</cp:revision>
  <dcterms:created xsi:type="dcterms:W3CDTF">2007-11-08T16:03:21Z</dcterms:created>
  <dcterms:modified xsi:type="dcterms:W3CDTF">2019-09-01T04:33:14Z</dcterms:modified>
</cp:coreProperties>
</file>