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451" r:id="rId2"/>
    <p:sldId id="406" r:id="rId3"/>
    <p:sldId id="412" r:id="rId4"/>
    <p:sldId id="438" r:id="rId5"/>
    <p:sldId id="439" r:id="rId6"/>
    <p:sldId id="429" r:id="rId7"/>
    <p:sldId id="424" r:id="rId8"/>
    <p:sldId id="430" r:id="rId9"/>
    <p:sldId id="431" r:id="rId10"/>
    <p:sldId id="432" r:id="rId11"/>
    <p:sldId id="433" r:id="rId12"/>
    <p:sldId id="434" r:id="rId13"/>
    <p:sldId id="436" r:id="rId14"/>
    <p:sldId id="449" r:id="rId15"/>
    <p:sldId id="437" r:id="rId16"/>
    <p:sldId id="448" r:id="rId17"/>
    <p:sldId id="440" r:id="rId18"/>
    <p:sldId id="447" r:id="rId19"/>
    <p:sldId id="441" r:id="rId20"/>
    <p:sldId id="446" r:id="rId21"/>
    <p:sldId id="442" r:id="rId22"/>
    <p:sldId id="445" r:id="rId23"/>
    <p:sldId id="450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4" autoAdjust="0"/>
    <p:restoredTop sz="94660"/>
  </p:normalViewPr>
  <p:slideViewPr>
    <p:cSldViewPr snapToGrid="0">
      <p:cViewPr varScale="1">
        <p:scale>
          <a:sx n="73" d="100"/>
          <a:sy n="73" d="100"/>
        </p:scale>
        <p:origin x="12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4E08B93-8D69-44D0-A891-797C504DC9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C1B77B-514B-4665-AADE-F94BD2C25C3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4FBD2D-6F65-40F1-A9B5-C61163D9DF8B}" type="datetimeFigureOut">
              <a:rPr lang="en-NZ" smtClean="0"/>
              <a:t>18/08/2019</a:t>
            </a:fld>
            <a:endParaRPr lang="en-NZ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51B2125-7AEF-40DF-B5A6-3746EEE8EEF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F60E15C-39B9-49BF-B0C3-9C111286EF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9F7A37-1920-4DB4-83D1-FE962438ACA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23660-7FE7-46EE-9E03-CF8301EA01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3D8C4D-D0AF-40C8-8A12-334ED00DFB07}" type="slidenum">
              <a:rPr lang="en-NZ" smtClean="0"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9836-F2AE-496E-9944-7321545562DF}" type="datetimeFigureOut">
              <a:rPr lang="en-NZ" smtClean="0"/>
              <a:t>18/08/2019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907E1-CFB4-41EF-9BD9-848A7E48C4A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91267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9836-F2AE-496E-9944-7321545562DF}" type="datetimeFigureOut">
              <a:rPr lang="en-NZ" smtClean="0"/>
              <a:t>18/08/2019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907E1-CFB4-41EF-9BD9-848A7E48C4A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90132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9836-F2AE-496E-9944-7321545562DF}" type="datetimeFigureOut">
              <a:rPr lang="en-NZ" smtClean="0"/>
              <a:t>18/08/2019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907E1-CFB4-41EF-9BD9-848A7E48C4A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41346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9836-F2AE-496E-9944-7321545562DF}" type="datetimeFigureOut">
              <a:rPr lang="en-NZ" smtClean="0"/>
              <a:t>18/08/2019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907E1-CFB4-41EF-9BD9-848A7E48C4A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18316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9836-F2AE-496E-9944-7321545562DF}" type="datetimeFigureOut">
              <a:rPr lang="en-NZ" smtClean="0"/>
              <a:t>18/08/2019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907E1-CFB4-41EF-9BD9-848A7E48C4A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1966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9836-F2AE-496E-9944-7321545562DF}" type="datetimeFigureOut">
              <a:rPr lang="en-NZ" smtClean="0"/>
              <a:t>18/08/2019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907E1-CFB4-41EF-9BD9-848A7E48C4A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2842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9836-F2AE-496E-9944-7321545562DF}" type="datetimeFigureOut">
              <a:rPr lang="en-NZ" smtClean="0"/>
              <a:t>18/08/2019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907E1-CFB4-41EF-9BD9-848A7E48C4A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58672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9836-F2AE-496E-9944-7321545562DF}" type="datetimeFigureOut">
              <a:rPr lang="en-NZ" smtClean="0"/>
              <a:t>18/08/2019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907E1-CFB4-41EF-9BD9-848A7E48C4A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9267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9836-F2AE-496E-9944-7321545562DF}" type="datetimeFigureOut">
              <a:rPr lang="en-NZ" smtClean="0"/>
              <a:t>18/08/2019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907E1-CFB4-41EF-9BD9-848A7E48C4A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77041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9836-F2AE-496E-9944-7321545562DF}" type="datetimeFigureOut">
              <a:rPr lang="en-NZ" smtClean="0"/>
              <a:t>18/08/2019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907E1-CFB4-41EF-9BD9-848A7E48C4A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77041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9836-F2AE-496E-9944-7321545562DF}" type="datetimeFigureOut">
              <a:rPr lang="en-NZ" smtClean="0"/>
              <a:t>18/08/2019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907E1-CFB4-41EF-9BD9-848A7E48C4A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06276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D9836-F2AE-496E-9944-7321545562DF}" type="datetimeFigureOut">
              <a:rPr lang="en-NZ" smtClean="0"/>
              <a:t>18/08/2019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907E1-CFB4-41EF-9BD9-848A7E48C4A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39287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1065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136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671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1AD054-6A53-4632-8178-926A70CF0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98" y="4571999"/>
            <a:ext cx="5293728" cy="1964265"/>
          </a:xfrm>
        </p:spPr>
        <p:txBody>
          <a:bodyPr>
            <a:normAutofit/>
          </a:bodyPr>
          <a:lstStyle/>
          <a:p>
            <a:r>
              <a:rPr lang="en-NZ" sz="3200" dirty="0">
                <a:solidFill>
                  <a:srgbClr val="FFFFFF"/>
                </a:solidFill>
              </a:rPr>
              <a:t>When we fail—</a:t>
            </a:r>
            <a:r>
              <a:rPr lang="en-NZ" sz="3200" dirty="0">
                <a:solidFill>
                  <a:schemeClr val="bg1"/>
                </a:solidFill>
              </a:rPr>
              <a:t>Responsibility</a:t>
            </a:r>
            <a:br>
              <a:rPr lang="en-NZ" sz="3200" dirty="0">
                <a:solidFill>
                  <a:schemeClr val="bg1"/>
                </a:solidFill>
              </a:rPr>
            </a:br>
            <a:br>
              <a:rPr lang="en-NZ" sz="800" dirty="0">
                <a:solidFill>
                  <a:schemeClr val="bg1"/>
                </a:solidFill>
              </a:rPr>
            </a:br>
            <a:r>
              <a:rPr lang="en-NZ" sz="3200" dirty="0">
                <a:solidFill>
                  <a:schemeClr val="bg1"/>
                </a:solidFill>
              </a:rPr>
              <a:t>Two </a:t>
            </a:r>
            <a:r>
              <a:rPr lang="en-NZ" sz="3200" b="1" u="sng" dirty="0">
                <a:solidFill>
                  <a:schemeClr val="bg1"/>
                </a:solidFill>
              </a:rPr>
              <a:t>Responses </a:t>
            </a:r>
            <a:br>
              <a:rPr lang="en-NZ" sz="3200" dirty="0">
                <a:solidFill>
                  <a:schemeClr val="bg1"/>
                </a:solidFill>
              </a:rPr>
            </a:br>
            <a:r>
              <a:rPr lang="en-NZ" sz="3200" b="1" dirty="0">
                <a:solidFill>
                  <a:schemeClr val="bg1"/>
                </a:solidFill>
              </a:rPr>
              <a:t>2. We learn from the failure </a:t>
            </a:r>
            <a:endParaRPr lang="en-NZ" sz="2000" dirty="0">
              <a:solidFill>
                <a:schemeClr val="bg1"/>
              </a:solidFill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EBA0F-3221-4880-BF63-12DE08916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0" y="321732"/>
            <a:ext cx="3247349" cy="6214533"/>
          </a:xfrm>
        </p:spPr>
        <p:txBody>
          <a:bodyPr anchor="ctr">
            <a:normAutofit/>
          </a:bodyPr>
          <a:lstStyle/>
          <a:p>
            <a:r>
              <a:rPr lang="en-NZ" sz="2400" dirty="0">
                <a:solidFill>
                  <a:schemeClr val="bg1"/>
                </a:solidFill>
              </a:rPr>
              <a:t>Luke 15:17-18—</a:t>
            </a:r>
          </a:p>
          <a:p>
            <a:r>
              <a:rPr lang="en-NZ" sz="2400" b="1" baseline="30000" dirty="0">
                <a:solidFill>
                  <a:schemeClr val="bg1"/>
                </a:solidFill>
              </a:rPr>
              <a:t>17</a:t>
            </a:r>
            <a:r>
              <a:rPr lang="en-NZ" sz="2400" dirty="0">
                <a:solidFill>
                  <a:schemeClr val="bg1"/>
                </a:solidFill>
              </a:rPr>
              <a:t>But when he came to his senses, he said, ‘How many of my father’s hired men have more than enough bread, but I am dying here with hunger! </a:t>
            </a:r>
            <a:r>
              <a:rPr lang="en-NZ" sz="2400" b="1" baseline="30000" dirty="0">
                <a:solidFill>
                  <a:schemeClr val="bg1"/>
                </a:solidFill>
              </a:rPr>
              <a:t>18</a:t>
            </a:r>
            <a:r>
              <a:rPr lang="en-NZ" sz="2400" dirty="0">
                <a:solidFill>
                  <a:schemeClr val="bg1"/>
                </a:solidFill>
              </a:rPr>
              <a:t>I will get up and go to my father, and will say to him, “Father, I have sinned against heaven, and in your sight; </a:t>
            </a:r>
            <a:r>
              <a:rPr lang="en-NZ" sz="1700" dirty="0">
                <a:solidFill>
                  <a:srgbClr val="FFFFFF"/>
                </a:solidFill>
              </a:rPr>
              <a:t>(NASB95)</a:t>
            </a:r>
          </a:p>
          <a:p>
            <a:r>
              <a:rPr lang="en-NZ" sz="2400" dirty="0">
                <a:solidFill>
                  <a:schemeClr val="bg1"/>
                </a:solidFill>
              </a:rPr>
              <a:t>He had more sense than to stay where he was.</a:t>
            </a:r>
          </a:p>
        </p:txBody>
      </p:sp>
      <p:pic>
        <p:nvPicPr>
          <p:cNvPr id="7170" name="Picture 2" descr="Image result for prodigal son">
            <a:extLst>
              <a:ext uri="{FF2B5EF4-FFF2-40B4-BE49-F238E27FC236}">
                <a16:creationId xmlns:a16="http://schemas.microsoft.com/office/drawing/2014/main" id="{1FBD9D47-D492-42C6-A343-4B7BFCF565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35" r="8137" b="21450"/>
          <a:stretch/>
        </p:blipFill>
        <p:spPr bwMode="auto">
          <a:xfrm>
            <a:off x="241298" y="321735"/>
            <a:ext cx="5293728" cy="196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prodigal son">
            <a:extLst>
              <a:ext uri="{FF2B5EF4-FFF2-40B4-BE49-F238E27FC236}">
                <a16:creationId xmlns:a16="http://schemas.microsoft.com/office/drawing/2014/main" id="{80A96529-A9AC-4CC9-9883-BD6CFB59EE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24"/>
          <a:stretch/>
        </p:blipFill>
        <p:spPr bwMode="auto">
          <a:xfrm>
            <a:off x="241298" y="2387141"/>
            <a:ext cx="5293728" cy="2083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881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136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671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1AD054-6A53-4632-8178-926A70CF0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98" y="4571999"/>
            <a:ext cx="5293728" cy="1964265"/>
          </a:xfrm>
        </p:spPr>
        <p:txBody>
          <a:bodyPr>
            <a:normAutofit/>
          </a:bodyPr>
          <a:lstStyle/>
          <a:p>
            <a:r>
              <a:rPr lang="en-NZ" sz="3200" dirty="0">
                <a:solidFill>
                  <a:schemeClr val="bg1"/>
                </a:solidFill>
              </a:rPr>
              <a:t>When we fail—Responsibility</a:t>
            </a:r>
            <a:br>
              <a:rPr lang="en-NZ" sz="3200" dirty="0">
                <a:solidFill>
                  <a:schemeClr val="bg1"/>
                </a:solidFill>
              </a:rPr>
            </a:br>
            <a:br>
              <a:rPr lang="en-NZ" sz="800" dirty="0">
                <a:solidFill>
                  <a:schemeClr val="bg1"/>
                </a:solidFill>
              </a:rPr>
            </a:br>
            <a:r>
              <a:rPr lang="en-NZ" sz="3200" dirty="0">
                <a:solidFill>
                  <a:schemeClr val="bg1"/>
                </a:solidFill>
              </a:rPr>
              <a:t>Two </a:t>
            </a:r>
            <a:r>
              <a:rPr lang="en-NZ" sz="3200" b="1" u="sng" dirty="0">
                <a:solidFill>
                  <a:schemeClr val="bg1"/>
                </a:solidFill>
              </a:rPr>
              <a:t>Realizations </a:t>
            </a:r>
            <a:br>
              <a:rPr lang="en-NZ" sz="3200" dirty="0">
                <a:solidFill>
                  <a:schemeClr val="bg1"/>
                </a:solidFill>
              </a:rPr>
            </a:br>
            <a:r>
              <a:rPr lang="en-NZ" sz="3200" dirty="0">
                <a:solidFill>
                  <a:schemeClr val="bg1"/>
                </a:solidFill>
              </a:rPr>
              <a:t>1. We Stay the same as before </a:t>
            </a:r>
            <a:endParaRPr lang="en-NZ" sz="2000" dirty="0">
              <a:solidFill>
                <a:schemeClr val="bg1"/>
              </a:solidFill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EBA0F-3221-4880-BF63-12DE08916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0" y="321732"/>
            <a:ext cx="3247349" cy="6214533"/>
          </a:xfrm>
        </p:spPr>
        <p:txBody>
          <a:bodyPr anchor="ctr">
            <a:normAutofit/>
          </a:bodyPr>
          <a:lstStyle/>
          <a:p>
            <a:r>
              <a:rPr lang="en-NZ" sz="2400" dirty="0">
                <a:solidFill>
                  <a:schemeClr val="bg1"/>
                </a:solidFill>
              </a:rPr>
              <a:t>Luke 15:31-32—</a:t>
            </a:r>
            <a:r>
              <a:rPr lang="en-NZ" sz="2400" b="1" baseline="30000" dirty="0">
                <a:solidFill>
                  <a:schemeClr val="bg1"/>
                </a:solidFill>
              </a:rPr>
              <a:t>31</a:t>
            </a:r>
            <a:r>
              <a:rPr lang="en-NZ" sz="2400" dirty="0">
                <a:solidFill>
                  <a:schemeClr val="bg1"/>
                </a:solidFill>
              </a:rPr>
              <a:t>And he said to him, ‘Son, you have always been with me, and all that is mine is yours. </a:t>
            </a:r>
            <a:r>
              <a:rPr lang="en-NZ" sz="2400" b="1" baseline="30000" dirty="0">
                <a:solidFill>
                  <a:schemeClr val="bg1"/>
                </a:solidFill>
              </a:rPr>
              <a:t>32</a:t>
            </a:r>
            <a:r>
              <a:rPr lang="en-NZ" sz="2400" dirty="0">
                <a:solidFill>
                  <a:schemeClr val="bg1"/>
                </a:solidFill>
              </a:rPr>
              <a:t>But we had to celebrate and rejoice, for this brother of yours was dead and </a:t>
            </a:r>
            <a:r>
              <a:rPr lang="en-NZ" sz="2400" i="1" dirty="0">
                <a:solidFill>
                  <a:schemeClr val="bg1"/>
                </a:solidFill>
              </a:rPr>
              <a:t>has begun</a:t>
            </a:r>
            <a:r>
              <a:rPr lang="en-NZ" sz="2400" dirty="0">
                <a:solidFill>
                  <a:schemeClr val="bg1"/>
                </a:solidFill>
              </a:rPr>
              <a:t> to live, and </a:t>
            </a:r>
            <a:r>
              <a:rPr lang="en-NZ" sz="2400" i="1" dirty="0">
                <a:solidFill>
                  <a:schemeClr val="bg1"/>
                </a:solidFill>
              </a:rPr>
              <a:t>was</a:t>
            </a:r>
            <a:r>
              <a:rPr lang="en-NZ" sz="2400" dirty="0">
                <a:solidFill>
                  <a:schemeClr val="bg1"/>
                </a:solidFill>
              </a:rPr>
              <a:t> lost and has been found.’” </a:t>
            </a:r>
            <a:r>
              <a:rPr lang="en-NZ" sz="1700" dirty="0">
                <a:solidFill>
                  <a:srgbClr val="FFFFFF"/>
                </a:solidFill>
              </a:rPr>
              <a:t>(NASB95)</a:t>
            </a:r>
          </a:p>
          <a:p>
            <a:endParaRPr lang="en-NZ" sz="800" dirty="0">
              <a:solidFill>
                <a:schemeClr val="bg1"/>
              </a:solidFill>
            </a:endParaRPr>
          </a:p>
          <a:p>
            <a:r>
              <a:rPr lang="en-NZ" sz="2400" dirty="0">
                <a:solidFill>
                  <a:schemeClr val="bg1"/>
                </a:solidFill>
              </a:rPr>
              <a:t>Two Prodigals—The older brother was the prodigal that stayed home—and stayed the same!</a:t>
            </a:r>
          </a:p>
        </p:txBody>
      </p:sp>
      <p:pic>
        <p:nvPicPr>
          <p:cNvPr id="9220" name="Picture 4" descr="Image result for prodigal son older brother">
            <a:extLst>
              <a:ext uri="{FF2B5EF4-FFF2-40B4-BE49-F238E27FC236}">
                <a16:creationId xmlns:a16="http://schemas.microsoft.com/office/drawing/2014/main" id="{D7D76260-4198-45ED-AE21-46FD6A9FF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98" y="460895"/>
            <a:ext cx="5233604" cy="392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717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136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671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1AD054-6A53-4632-8178-926A70CF0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98" y="4571999"/>
            <a:ext cx="5293728" cy="1964265"/>
          </a:xfrm>
        </p:spPr>
        <p:txBody>
          <a:bodyPr>
            <a:normAutofit/>
          </a:bodyPr>
          <a:lstStyle/>
          <a:p>
            <a:r>
              <a:rPr lang="en-NZ" sz="3200" dirty="0">
                <a:solidFill>
                  <a:schemeClr val="bg1"/>
                </a:solidFill>
              </a:rPr>
              <a:t>When we fail—Responsibility</a:t>
            </a:r>
            <a:br>
              <a:rPr lang="en-NZ" sz="3200" dirty="0">
                <a:solidFill>
                  <a:schemeClr val="bg1"/>
                </a:solidFill>
              </a:rPr>
            </a:br>
            <a:br>
              <a:rPr lang="en-NZ" sz="800" dirty="0">
                <a:solidFill>
                  <a:schemeClr val="bg1"/>
                </a:solidFill>
              </a:rPr>
            </a:br>
            <a:r>
              <a:rPr lang="en-NZ" sz="3200" dirty="0">
                <a:solidFill>
                  <a:schemeClr val="bg1"/>
                </a:solidFill>
              </a:rPr>
              <a:t>Two </a:t>
            </a:r>
            <a:r>
              <a:rPr lang="en-NZ" sz="3200" b="1" u="sng" dirty="0">
                <a:solidFill>
                  <a:schemeClr val="bg1"/>
                </a:solidFill>
              </a:rPr>
              <a:t>Realizations </a:t>
            </a:r>
            <a:br>
              <a:rPr lang="en-NZ" sz="3200" dirty="0">
                <a:solidFill>
                  <a:schemeClr val="bg1"/>
                </a:solidFill>
              </a:rPr>
            </a:br>
            <a:r>
              <a:rPr lang="en-NZ" sz="3200" dirty="0">
                <a:solidFill>
                  <a:schemeClr val="bg1"/>
                </a:solidFill>
              </a:rPr>
              <a:t>2. We are better than before</a:t>
            </a:r>
            <a:endParaRPr lang="en-NZ" sz="2000" dirty="0">
              <a:solidFill>
                <a:schemeClr val="bg1"/>
              </a:solidFill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EBA0F-3221-4880-BF63-12DE08916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0" y="321732"/>
            <a:ext cx="3247349" cy="6214533"/>
          </a:xfrm>
        </p:spPr>
        <p:txBody>
          <a:bodyPr anchor="ctr">
            <a:normAutofit lnSpcReduction="10000"/>
          </a:bodyPr>
          <a:lstStyle/>
          <a:p>
            <a:r>
              <a:rPr lang="en-NZ" sz="2400" dirty="0">
                <a:solidFill>
                  <a:schemeClr val="bg1"/>
                </a:solidFill>
              </a:rPr>
              <a:t>Luke 19:7-8—</a:t>
            </a:r>
          </a:p>
          <a:p>
            <a:r>
              <a:rPr lang="en-NZ" sz="2400" b="1" baseline="30000" dirty="0">
                <a:solidFill>
                  <a:schemeClr val="bg1"/>
                </a:solidFill>
              </a:rPr>
              <a:t>7</a:t>
            </a:r>
            <a:r>
              <a:rPr lang="en-NZ" sz="2400" dirty="0">
                <a:solidFill>
                  <a:schemeClr val="bg1"/>
                </a:solidFill>
              </a:rPr>
              <a:t>When they saw it, they all </a:t>
            </a:r>
            <a:r>
              <a:rPr lang="en-NZ" sz="2400" i="1" dirty="0">
                <a:solidFill>
                  <a:schemeClr val="bg1"/>
                </a:solidFill>
              </a:rPr>
              <a:t>began</a:t>
            </a:r>
            <a:r>
              <a:rPr lang="en-NZ" sz="2400" dirty="0">
                <a:solidFill>
                  <a:schemeClr val="bg1"/>
                </a:solidFill>
              </a:rPr>
              <a:t> to grumble, saying, “He has gone to be the guest of a man who is a sinner.” </a:t>
            </a:r>
            <a:r>
              <a:rPr lang="en-NZ" sz="2400" b="1" baseline="30000" dirty="0">
                <a:solidFill>
                  <a:schemeClr val="bg1"/>
                </a:solidFill>
              </a:rPr>
              <a:t>8</a:t>
            </a:r>
            <a:r>
              <a:rPr lang="en-NZ" sz="2400" dirty="0">
                <a:solidFill>
                  <a:schemeClr val="bg1"/>
                </a:solidFill>
              </a:rPr>
              <a:t>Zaccheus stopped and said to the Lord, “Behold, Lord, half of my possessions I will give to the poor, and if I have defrauded anyone of anything, I will give back four times as much.” </a:t>
            </a:r>
            <a:r>
              <a:rPr lang="en-NZ" sz="1700" dirty="0">
                <a:solidFill>
                  <a:srgbClr val="FFFFFF"/>
                </a:solidFill>
              </a:rPr>
              <a:t>(NASB95)</a:t>
            </a:r>
          </a:p>
          <a:p>
            <a:endParaRPr lang="en-NZ" sz="1700" dirty="0">
              <a:solidFill>
                <a:srgbClr val="FFFFFF"/>
              </a:solidFill>
            </a:endParaRPr>
          </a:p>
          <a:p>
            <a:r>
              <a:rPr lang="en-NZ" sz="2400" dirty="0">
                <a:solidFill>
                  <a:srgbClr val="FFFFFF"/>
                </a:solidFill>
              </a:rPr>
              <a:t>More precious than gold</a:t>
            </a:r>
          </a:p>
        </p:txBody>
      </p:sp>
      <p:pic>
        <p:nvPicPr>
          <p:cNvPr id="8194" name="Picture 2" descr="Image result for Zaccheus money">
            <a:extLst>
              <a:ext uri="{FF2B5EF4-FFF2-40B4-BE49-F238E27FC236}">
                <a16:creationId xmlns:a16="http://schemas.microsoft.com/office/drawing/2014/main" id="{D9FBEAD0-6CCD-4D7B-BB96-3848AFFDB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98" y="321732"/>
            <a:ext cx="5293728" cy="406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736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5941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4F3B15-A7DA-4A0A-8B81-072D1C874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98" y="4571999"/>
            <a:ext cx="5293730" cy="1964265"/>
          </a:xfrm>
        </p:spPr>
        <p:txBody>
          <a:bodyPr>
            <a:normAutofit/>
          </a:bodyPr>
          <a:lstStyle/>
          <a:p>
            <a:r>
              <a:rPr lang="en-NZ" sz="3200" dirty="0">
                <a:solidFill>
                  <a:srgbClr val="FFFFFF"/>
                </a:solidFill>
              </a:rPr>
              <a:t>When we fail—Transformation</a:t>
            </a:r>
            <a:br>
              <a:rPr lang="en-NZ" sz="3200" dirty="0">
                <a:solidFill>
                  <a:srgbClr val="FFFFFF"/>
                </a:solidFill>
              </a:rPr>
            </a:br>
            <a:r>
              <a:rPr lang="en-NZ" sz="3200" dirty="0">
                <a:solidFill>
                  <a:srgbClr val="FFFFFF"/>
                </a:solidFill>
              </a:rPr>
              <a:t>1. </a:t>
            </a:r>
            <a:r>
              <a:rPr lang="en-NZ" sz="3200" b="1" u="sng" dirty="0">
                <a:solidFill>
                  <a:srgbClr val="FFFFFF"/>
                </a:solidFill>
              </a:rPr>
              <a:t>Teachable</a:t>
            </a:r>
            <a:r>
              <a:rPr lang="en-NZ" sz="3200" dirty="0">
                <a:solidFill>
                  <a:srgbClr val="FFFFFF"/>
                </a:solidFill>
              </a:rPr>
              <a:t> – Mt.13:16 </a:t>
            </a:r>
            <a:br>
              <a:rPr lang="en-NZ" sz="3200" dirty="0">
                <a:solidFill>
                  <a:srgbClr val="FFFFFF"/>
                </a:solidFill>
              </a:rPr>
            </a:br>
            <a:endParaRPr lang="en-NZ" sz="3200" dirty="0">
              <a:solidFill>
                <a:srgbClr val="FFFFFF"/>
              </a:solidFill>
            </a:endParaRPr>
          </a:p>
        </p:txBody>
      </p:sp>
      <p:pic>
        <p:nvPicPr>
          <p:cNvPr id="8" name="Picture 2" descr="https://scontent.fakl1-2.fna.fbcdn.net/v/t45.1600-4/cp0/q75/spS444/c0.38.524.275a/p235x350/51835440_6111328369699_9165054262240083968_n.jpg?_nc_cat=104&amp;_nc_eui2=AeHJJP5ALda_qmYxJfuZP8WRsblAvtavkD3wI2OzE4dA7SouWz_AwxbjUzD74esrft5Wdg-piIvTTRgE2UAF0E-wm786m9E1iTJlmNXcRWfJ-Q&amp;_nc_oc=AQkUyu14rKu9w0LGpxwM7XbUbEdWXHo7s6ge4QgL9XBu-FCMM1p55AtsnsoO75wy0wY&amp;_nc_ht=scontent.fakl1-2.fna&amp;oh=d926d21bf26e7953eaf4c278d07e7caa&amp;oe=5D88AF0B">
            <a:extLst>
              <a:ext uri="{FF2B5EF4-FFF2-40B4-BE49-F238E27FC236}">
                <a16:creationId xmlns:a16="http://schemas.microsoft.com/office/drawing/2014/main" id="{879B7486-C555-4165-B0C0-4A416A2D6B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3" r="5674"/>
          <a:stretch/>
        </p:blipFill>
        <p:spPr bwMode="auto">
          <a:xfrm>
            <a:off x="245660" y="321733"/>
            <a:ext cx="5293729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Rectangle 79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495F4-B233-48B4-93F5-15351F3BA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5352" y="321730"/>
            <a:ext cx="3242988" cy="6214533"/>
          </a:xfrm>
        </p:spPr>
        <p:txBody>
          <a:bodyPr anchor="ctr">
            <a:normAutofit/>
          </a:bodyPr>
          <a:lstStyle/>
          <a:p>
            <a:r>
              <a:rPr lang="en-NZ" sz="2400" dirty="0">
                <a:solidFill>
                  <a:srgbClr val="FFFFFF"/>
                </a:solidFill>
              </a:rPr>
              <a:t>Matthew 13:16-17—</a:t>
            </a:r>
            <a:r>
              <a:rPr lang="en-NZ" sz="2400" b="1" baseline="30000" dirty="0">
                <a:solidFill>
                  <a:srgbClr val="FFFFFF"/>
                </a:solidFill>
              </a:rPr>
              <a:t>16</a:t>
            </a:r>
            <a:r>
              <a:rPr lang="en-NZ" sz="2400" dirty="0">
                <a:solidFill>
                  <a:srgbClr val="FFFFFF"/>
                </a:solidFill>
              </a:rPr>
              <a:t>But blessed are your eyes, because they see; and your ears, because they hear. </a:t>
            </a:r>
            <a:r>
              <a:rPr lang="en-NZ" sz="2400" b="1" baseline="30000" dirty="0">
                <a:solidFill>
                  <a:srgbClr val="FFFFFF"/>
                </a:solidFill>
              </a:rPr>
              <a:t>17</a:t>
            </a:r>
            <a:r>
              <a:rPr lang="en-NZ" sz="2400" dirty="0">
                <a:solidFill>
                  <a:srgbClr val="FFFFFF"/>
                </a:solidFill>
              </a:rPr>
              <a:t>For truly I say to you that many prophets and righteous men desired to see what you see, and did not see </a:t>
            </a:r>
            <a:r>
              <a:rPr lang="en-NZ" sz="2400" i="1" dirty="0">
                <a:solidFill>
                  <a:srgbClr val="FFFFFF"/>
                </a:solidFill>
              </a:rPr>
              <a:t>it</a:t>
            </a:r>
            <a:r>
              <a:rPr lang="en-NZ" sz="2400" dirty="0">
                <a:solidFill>
                  <a:srgbClr val="FFFFFF"/>
                </a:solidFill>
              </a:rPr>
              <a:t>, and to hear what you hear, and did not hear </a:t>
            </a:r>
            <a:r>
              <a:rPr lang="en-NZ" sz="2400" i="1" dirty="0">
                <a:solidFill>
                  <a:srgbClr val="FFFFFF"/>
                </a:solidFill>
              </a:rPr>
              <a:t>it</a:t>
            </a:r>
            <a:r>
              <a:rPr lang="en-NZ" sz="2400" dirty="0">
                <a:solidFill>
                  <a:srgbClr val="FFFFFF"/>
                </a:solidFill>
              </a:rPr>
              <a:t>. </a:t>
            </a:r>
            <a:r>
              <a:rPr lang="en-NZ" sz="1700" dirty="0">
                <a:solidFill>
                  <a:srgbClr val="FFFFFF"/>
                </a:solidFill>
              </a:rPr>
              <a:t>(NASB95)</a:t>
            </a:r>
          </a:p>
          <a:p>
            <a:endParaRPr lang="en-NZ" sz="1700" dirty="0">
              <a:solidFill>
                <a:srgbClr val="FFFFFF"/>
              </a:solidFill>
            </a:endParaRPr>
          </a:p>
          <a:p>
            <a:r>
              <a:rPr lang="en-NZ" sz="2400" dirty="0">
                <a:solidFill>
                  <a:srgbClr val="FFFFFF"/>
                </a:solidFill>
              </a:rPr>
              <a:t>Learning from the Lord…</a:t>
            </a:r>
          </a:p>
        </p:txBody>
      </p:sp>
    </p:spTree>
    <p:extLst>
      <p:ext uri="{BB962C8B-B14F-4D97-AF65-F5344CB8AC3E}">
        <p14:creationId xmlns:p14="http://schemas.microsoft.com/office/powerpoint/2010/main" val="3535324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5941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4F3B15-A7DA-4A0A-8B81-072D1C874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98" y="4571999"/>
            <a:ext cx="5293730" cy="1964265"/>
          </a:xfrm>
        </p:spPr>
        <p:txBody>
          <a:bodyPr>
            <a:normAutofit/>
          </a:bodyPr>
          <a:lstStyle/>
          <a:p>
            <a:r>
              <a:rPr lang="en-NZ" sz="3200" dirty="0">
                <a:solidFill>
                  <a:srgbClr val="FFFFFF"/>
                </a:solidFill>
              </a:rPr>
              <a:t>When we fail—Transformation</a:t>
            </a:r>
            <a:br>
              <a:rPr lang="en-NZ" sz="3200" dirty="0">
                <a:solidFill>
                  <a:srgbClr val="FFFFFF"/>
                </a:solidFill>
              </a:rPr>
            </a:br>
            <a:r>
              <a:rPr lang="en-NZ" sz="3200" dirty="0">
                <a:solidFill>
                  <a:srgbClr val="FFFFFF"/>
                </a:solidFill>
              </a:rPr>
              <a:t>1. </a:t>
            </a:r>
            <a:r>
              <a:rPr lang="en-NZ" sz="3200" b="1" u="sng" dirty="0">
                <a:solidFill>
                  <a:srgbClr val="FFFFFF"/>
                </a:solidFill>
              </a:rPr>
              <a:t>Teachable</a:t>
            </a:r>
            <a:r>
              <a:rPr lang="en-NZ" sz="3200" dirty="0">
                <a:solidFill>
                  <a:srgbClr val="FFFFFF"/>
                </a:solidFill>
              </a:rPr>
              <a:t> – Mt.13:16 </a:t>
            </a:r>
            <a:br>
              <a:rPr lang="en-NZ" sz="3200" dirty="0">
                <a:solidFill>
                  <a:srgbClr val="FFFFFF"/>
                </a:solidFill>
              </a:rPr>
            </a:br>
            <a:endParaRPr lang="en-NZ" sz="3200" dirty="0">
              <a:solidFill>
                <a:srgbClr val="FFFFFF"/>
              </a:solidFill>
            </a:endParaRPr>
          </a:p>
        </p:txBody>
      </p:sp>
      <p:pic>
        <p:nvPicPr>
          <p:cNvPr id="8" name="Picture 2" descr="https://scontent.fakl1-2.fna.fbcdn.net/v/t45.1600-4/cp0/q75/spS444/c0.38.524.275a/p235x350/51835440_6111328369699_9165054262240083968_n.jpg?_nc_cat=104&amp;_nc_eui2=AeHJJP5ALda_qmYxJfuZP8WRsblAvtavkD3wI2OzE4dA7SouWz_AwxbjUzD74esrft5Wdg-piIvTTRgE2UAF0E-wm786m9E1iTJlmNXcRWfJ-Q&amp;_nc_oc=AQkUyu14rKu9w0LGpxwM7XbUbEdWXHo7s6ge4QgL9XBu-FCMM1p55AtsnsoO75wy0wY&amp;_nc_ht=scontent.fakl1-2.fna&amp;oh=d926d21bf26e7953eaf4c278d07e7caa&amp;oe=5D88AF0B">
            <a:extLst>
              <a:ext uri="{FF2B5EF4-FFF2-40B4-BE49-F238E27FC236}">
                <a16:creationId xmlns:a16="http://schemas.microsoft.com/office/drawing/2014/main" id="{879B7486-C555-4165-B0C0-4A416A2D6B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3" r="5674"/>
          <a:stretch/>
        </p:blipFill>
        <p:spPr bwMode="auto">
          <a:xfrm>
            <a:off x="245660" y="321733"/>
            <a:ext cx="5293729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Rectangle 79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495F4-B233-48B4-93F5-15351F3BA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5352" y="321730"/>
            <a:ext cx="3242988" cy="6214533"/>
          </a:xfrm>
        </p:spPr>
        <p:txBody>
          <a:bodyPr anchor="ctr">
            <a:normAutofit lnSpcReduction="10000"/>
          </a:bodyPr>
          <a:lstStyle/>
          <a:p>
            <a:r>
              <a:rPr lang="en-NZ" sz="2400" dirty="0">
                <a:solidFill>
                  <a:srgbClr val="FFFFFF"/>
                </a:solidFill>
              </a:rPr>
              <a:t>Learning from the Lord…</a:t>
            </a:r>
            <a:endParaRPr lang="en-NZ" sz="2400" dirty="0">
              <a:solidFill>
                <a:schemeClr val="bg1"/>
              </a:solidFill>
            </a:endParaRPr>
          </a:p>
          <a:p>
            <a:r>
              <a:rPr lang="en-NZ" sz="2400" dirty="0">
                <a:solidFill>
                  <a:srgbClr val="FFFFFF"/>
                </a:solidFill>
              </a:rPr>
              <a:t>2T</a:t>
            </a:r>
            <a:r>
              <a:rPr lang="en-NZ" sz="2400" dirty="0">
                <a:solidFill>
                  <a:schemeClr val="bg1"/>
                </a:solidFill>
              </a:rPr>
              <a:t>im.2:15— accurately handling the word of truth.</a:t>
            </a:r>
            <a:r>
              <a:rPr lang="en-NZ" sz="2400" dirty="0">
                <a:solidFill>
                  <a:srgbClr val="FFFFFF"/>
                </a:solidFill>
              </a:rPr>
              <a:t>” </a:t>
            </a:r>
            <a:r>
              <a:rPr lang="en-NZ" sz="1200" dirty="0">
                <a:solidFill>
                  <a:srgbClr val="FFFFFF"/>
                </a:solidFill>
              </a:rPr>
              <a:t>(NASB95</a:t>
            </a:r>
            <a:r>
              <a:rPr lang="en-NZ" sz="1200" dirty="0">
                <a:solidFill>
                  <a:schemeClr val="bg1"/>
                </a:solidFill>
              </a:rPr>
              <a:t>)</a:t>
            </a:r>
          </a:p>
          <a:p>
            <a:r>
              <a:rPr lang="en-NZ" sz="2400" dirty="0">
                <a:solidFill>
                  <a:schemeClr val="bg1"/>
                </a:solidFill>
              </a:rPr>
              <a:t>Mark 4:25a—</a:t>
            </a:r>
            <a:r>
              <a:rPr lang="en-NZ" sz="2400" b="1" baseline="30000" dirty="0">
                <a:solidFill>
                  <a:schemeClr val="bg1"/>
                </a:solidFill>
              </a:rPr>
              <a:t>25</a:t>
            </a:r>
            <a:r>
              <a:rPr lang="en-NZ" sz="2400" dirty="0">
                <a:solidFill>
                  <a:schemeClr val="bg1"/>
                </a:solidFill>
              </a:rPr>
              <a:t>For whoever has, to him </a:t>
            </a:r>
            <a:r>
              <a:rPr lang="en-NZ" sz="2400" i="1" dirty="0">
                <a:solidFill>
                  <a:schemeClr val="bg1"/>
                </a:solidFill>
              </a:rPr>
              <a:t>more</a:t>
            </a:r>
            <a:r>
              <a:rPr lang="en-NZ" sz="2400" dirty="0">
                <a:solidFill>
                  <a:schemeClr val="bg1"/>
                </a:solidFill>
              </a:rPr>
              <a:t> shall be given; and whoever does not have, even what he has shall be taken away from him.” </a:t>
            </a:r>
            <a:r>
              <a:rPr lang="en-NZ" sz="1200" dirty="0">
                <a:solidFill>
                  <a:schemeClr val="bg1"/>
                </a:solidFill>
              </a:rPr>
              <a:t>(NASB95)</a:t>
            </a:r>
          </a:p>
          <a:p>
            <a:r>
              <a:rPr lang="en-NZ" sz="2600" dirty="0">
                <a:solidFill>
                  <a:schemeClr val="bg1"/>
                </a:solidFill>
              </a:rPr>
              <a:t>2 Peter 3:18a—</a:t>
            </a:r>
            <a:r>
              <a:rPr lang="en-NZ" sz="2600" b="1" baseline="30000" dirty="0">
                <a:solidFill>
                  <a:schemeClr val="bg1"/>
                </a:solidFill>
              </a:rPr>
              <a:t>18</a:t>
            </a:r>
            <a:r>
              <a:rPr lang="en-NZ" sz="2600" dirty="0">
                <a:solidFill>
                  <a:schemeClr val="bg1"/>
                </a:solidFill>
              </a:rPr>
              <a:t>but grow in the grace and knowledge of our Lord and Saviour. </a:t>
            </a:r>
            <a:r>
              <a:rPr lang="en-NZ" sz="1200" dirty="0">
                <a:solidFill>
                  <a:schemeClr val="bg1"/>
                </a:solidFill>
              </a:rPr>
              <a:t>(NASB95)</a:t>
            </a:r>
          </a:p>
        </p:txBody>
      </p:sp>
    </p:spTree>
    <p:extLst>
      <p:ext uri="{BB962C8B-B14F-4D97-AF65-F5344CB8AC3E}">
        <p14:creationId xmlns:p14="http://schemas.microsoft.com/office/powerpoint/2010/main" val="2947210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5941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4F3B15-A7DA-4A0A-8B81-072D1C874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98" y="4571999"/>
            <a:ext cx="5293730" cy="1964265"/>
          </a:xfrm>
        </p:spPr>
        <p:txBody>
          <a:bodyPr>
            <a:normAutofit/>
          </a:bodyPr>
          <a:lstStyle/>
          <a:p>
            <a:r>
              <a:rPr lang="en-NZ" sz="3200" dirty="0">
                <a:solidFill>
                  <a:srgbClr val="FFFFFF"/>
                </a:solidFill>
              </a:rPr>
              <a:t>When we fail—Transformation</a:t>
            </a:r>
            <a:br>
              <a:rPr lang="en-NZ" sz="3200" dirty="0">
                <a:solidFill>
                  <a:srgbClr val="FFFFFF"/>
                </a:solidFill>
              </a:rPr>
            </a:br>
            <a:r>
              <a:rPr lang="en-NZ" sz="3200" dirty="0">
                <a:solidFill>
                  <a:schemeClr val="bg1"/>
                </a:solidFill>
              </a:rPr>
              <a:t>2. </a:t>
            </a:r>
            <a:r>
              <a:rPr lang="en-NZ" sz="3200" b="1" u="sng" dirty="0">
                <a:solidFill>
                  <a:schemeClr val="bg1"/>
                </a:solidFill>
              </a:rPr>
              <a:t>Realistic</a:t>
            </a:r>
            <a:r>
              <a:rPr lang="en-NZ" sz="3200" dirty="0">
                <a:solidFill>
                  <a:schemeClr val="bg1"/>
                </a:solidFill>
              </a:rPr>
              <a:t> – Heb.11:24-25</a:t>
            </a:r>
            <a:endParaRPr lang="en-NZ" sz="3200" dirty="0">
              <a:solidFill>
                <a:srgbClr val="FFFFFF"/>
              </a:solidFill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495F4-B233-48B4-93F5-15351F3BA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5352" y="321730"/>
            <a:ext cx="3242988" cy="6214533"/>
          </a:xfrm>
        </p:spPr>
        <p:txBody>
          <a:bodyPr anchor="ctr">
            <a:normAutofit/>
          </a:bodyPr>
          <a:lstStyle/>
          <a:p>
            <a:r>
              <a:rPr lang="en-NZ" sz="2400" dirty="0">
                <a:solidFill>
                  <a:schemeClr val="bg1"/>
                </a:solidFill>
              </a:rPr>
              <a:t>Hebrews 11:24-25—</a:t>
            </a:r>
            <a:r>
              <a:rPr lang="en-NZ" sz="2400" b="1" baseline="30000" dirty="0">
                <a:solidFill>
                  <a:schemeClr val="bg1"/>
                </a:solidFill>
              </a:rPr>
              <a:t>24</a:t>
            </a:r>
            <a:r>
              <a:rPr lang="en-NZ" sz="2400" dirty="0">
                <a:solidFill>
                  <a:schemeClr val="bg1"/>
                </a:solidFill>
              </a:rPr>
              <a:t>By faith Moses, when he had grown up, refused to be called the son of Pharaoh’s daughter, </a:t>
            </a:r>
            <a:r>
              <a:rPr lang="en-NZ" sz="2400" b="1" baseline="30000" dirty="0">
                <a:solidFill>
                  <a:schemeClr val="bg1"/>
                </a:solidFill>
              </a:rPr>
              <a:t>25</a:t>
            </a:r>
            <a:r>
              <a:rPr lang="en-NZ" sz="2400" dirty="0">
                <a:solidFill>
                  <a:schemeClr val="bg1"/>
                </a:solidFill>
              </a:rPr>
              <a:t>choosing rather to endure ill-treatment with the people of God than to enjoy the passing pleasures of sin, </a:t>
            </a:r>
            <a:r>
              <a:rPr lang="en-NZ" sz="1050" dirty="0">
                <a:solidFill>
                  <a:schemeClr val="bg1"/>
                </a:solidFill>
              </a:rPr>
              <a:t>(NASB95)</a:t>
            </a:r>
          </a:p>
          <a:p>
            <a:endParaRPr lang="en-NZ" sz="1050" dirty="0">
              <a:solidFill>
                <a:schemeClr val="bg1"/>
              </a:solidFill>
            </a:endParaRPr>
          </a:p>
          <a:p>
            <a:r>
              <a:rPr lang="en-NZ" sz="2400" dirty="0">
                <a:solidFill>
                  <a:schemeClr val="bg1"/>
                </a:solidFill>
              </a:rPr>
              <a:t>Giving it all away…</a:t>
            </a:r>
          </a:p>
        </p:txBody>
      </p:sp>
      <p:pic>
        <p:nvPicPr>
          <p:cNvPr id="8194" name="Picture 2" descr="Image result for moses">
            <a:extLst>
              <a:ext uri="{FF2B5EF4-FFF2-40B4-BE49-F238E27FC236}">
                <a16:creationId xmlns:a16="http://schemas.microsoft.com/office/drawing/2014/main" id="{8B1C353B-4941-40AE-B7C9-0DA34581D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02" y="321730"/>
            <a:ext cx="5267226" cy="408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007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5941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4F3B15-A7DA-4A0A-8B81-072D1C874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98" y="4571999"/>
            <a:ext cx="5293730" cy="1964265"/>
          </a:xfrm>
        </p:spPr>
        <p:txBody>
          <a:bodyPr>
            <a:normAutofit/>
          </a:bodyPr>
          <a:lstStyle/>
          <a:p>
            <a:r>
              <a:rPr lang="en-NZ" sz="3200" dirty="0">
                <a:solidFill>
                  <a:srgbClr val="FFFFFF"/>
                </a:solidFill>
              </a:rPr>
              <a:t>When we fail—Transformation</a:t>
            </a:r>
            <a:br>
              <a:rPr lang="en-NZ" sz="3200" dirty="0">
                <a:solidFill>
                  <a:srgbClr val="FFFFFF"/>
                </a:solidFill>
              </a:rPr>
            </a:br>
            <a:r>
              <a:rPr lang="en-NZ" sz="3200" dirty="0">
                <a:solidFill>
                  <a:schemeClr val="bg1"/>
                </a:solidFill>
              </a:rPr>
              <a:t>2. </a:t>
            </a:r>
            <a:r>
              <a:rPr lang="en-NZ" sz="3200" b="1" u="sng" dirty="0">
                <a:solidFill>
                  <a:schemeClr val="bg1"/>
                </a:solidFill>
              </a:rPr>
              <a:t>Realistic</a:t>
            </a:r>
            <a:r>
              <a:rPr lang="en-NZ" sz="3200" dirty="0">
                <a:solidFill>
                  <a:schemeClr val="bg1"/>
                </a:solidFill>
              </a:rPr>
              <a:t> – Heb.11:24-25</a:t>
            </a:r>
            <a:endParaRPr lang="en-NZ" sz="3200" dirty="0">
              <a:solidFill>
                <a:srgbClr val="FFFFFF"/>
              </a:solidFill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495F4-B233-48B4-93F5-15351F3BA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5352" y="321730"/>
            <a:ext cx="3242988" cy="6214533"/>
          </a:xfrm>
        </p:spPr>
        <p:txBody>
          <a:bodyPr anchor="ctr">
            <a:normAutofit/>
          </a:bodyPr>
          <a:lstStyle/>
          <a:p>
            <a:r>
              <a:rPr lang="en-NZ" sz="2400" dirty="0">
                <a:solidFill>
                  <a:schemeClr val="bg1"/>
                </a:solidFill>
              </a:rPr>
              <a:t>Giving it all away—It’s possible to lose everything you’ve worked for in a matter of moments.</a:t>
            </a:r>
          </a:p>
          <a:p>
            <a:r>
              <a:rPr lang="en-NZ" sz="2400" dirty="0">
                <a:solidFill>
                  <a:schemeClr val="bg1"/>
                </a:solidFill>
              </a:rPr>
              <a:t>Some jobs are closed to professing Christians</a:t>
            </a:r>
          </a:p>
          <a:p>
            <a:r>
              <a:rPr lang="en-NZ" sz="2400" dirty="0">
                <a:solidFill>
                  <a:schemeClr val="bg1"/>
                </a:solidFill>
              </a:rPr>
              <a:t>Some will cause you to fail because you are not willing to follow them.</a:t>
            </a:r>
          </a:p>
          <a:p>
            <a:r>
              <a:rPr lang="en-NZ" sz="2400" dirty="0">
                <a:solidFill>
                  <a:schemeClr val="bg1"/>
                </a:solidFill>
              </a:rPr>
              <a:t>Being a ‘forgiver’ means forgetting the loss.</a:t>
            </a:r>
          </a:p>
        </p:txBody>
      </p:sp>
      <p:pic>
        <p:nvPicPr>
          <p:cNvPr id="8194" name="Picture 2" descr="Image result for moses">
            <a:extLst>
              <a:ext uri="{FF2B5EF4-FFF2-40B4-BE49-F238E27FC236}">
                <a16:creationId xmlns:a16="http://schemas.microsoft.com/office/drawing/2014/main" id="{8B1C353B-4941-40AE-B7C9-0DA34581D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02" y="321730"/>
            <a:ext cx="5267226" cy="408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575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5941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4F3B15-A7DA-4A0A-8B81-072D1C874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98" y="4571999"/>
            <a:ext cx="5293730" cy="1964265"/>
          </a:xfrm>
        </p:spPr>
        <p:txBody>
          <a:bodyPr>
            <a:normAutofit/>
          </a:bodyPr>
          <a:lstStyle/>
          <a:p>
            <a:r>
              <a:rPr lang="en-NZ" sz="3200" dirty="0">
                <a:solidFill>
                  <a:srgbClr val="FFFFFF"/>
                </a:solidFill>
              </a:rPr>
              <a:t>When we fail—Transformation</a:t>
            </a:r>
            <a:br>
              <a:rPr lang="en-NZ" sz="3200" dirty="0">
                <a:solidFill>
                  <a:srgbClr val="FFFFFF"/>
                </a:solidFill>
              </a:rPr>
            </a:br>
            <a:r>
              <a:rPr lang="en-NZ" sz="3200" dirty="0">
                <a:solidFill>
                  <a:schemeClr val="bg1"/>
                </a:solidFill>
              </a:rPr>
              <a:t>3. </a:t>
            </a:r>
            <a:r>
              <a:rPr lang="en-NZ" sz="3200" b="1" u="sng" dirty="0">
                <a:solidFill>
                  <a:schemeClr val="bg1"/>
                </a:solidFill>
              </a:rPr>
              <a:t>Repentant</a:t>
            </a:r>
            <a:r>
              <a:rPr lang="en-NZ" sz="3200" dirty="0">
                <a:solidFill>
                  <a:schemeClr val="bg1"/>
                </a:solidFill>
              </a:rPr>
              <a:t> – 2Cor.7:10</a:t>
            </a:r>
            <a:endParaRPr lang="en-NZ" sz="3200" dirty="0">
              <a:solidFill>
                <a:srgbClr val="FFFFFF"/>
              </a:solidFill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495F4-B233-48B4-93F5-15351F3BA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5352" y="321730"/>
            <a:ext cx="3242988" cy="6214533"/>
          </a:xfrm>
        </p:spPr>
        <p:txBody>
          <a:bodyPr anchor="ctr">
            <a:normAutofit/>
          </a:bodyPr>
          <a:lstStyle/>
          <a:p>
            <a:r>
              <a:rPr lang="en-NZ" sz="2400" dirty="0">
                <a:solidFill>
                  <a:schemeClr val="bg1"/>
                </a:solidFill>
              </a:rPr>
              <a:t>2 Corinthians 7:10—</a:t>
            </a:r>
            <a:r>
              <a:rPr lang="en-NZ" sz="2400" b="1" baseline="30000" dirty="0">
                <a:solidFill>
                  <a:schemeClr val="bg1"/>
                </a:solidFill>
              </a:rPr>
              <a:t>10</a:t>
            </a:r>
            <a:r>
              <a:rPr lang="en-NZ" sz="2400" dirty="0">
                <a:solidFill>
                  <a:schemeClr val="bg1"/>
                </a:solidFill>
              </a:rPr>
              <a:t>For the sorrow that is according to </a:t>
            </a:r>
            <a:r>
              <a:rPr lang="en-NZ" sz="2400" i="1" dirty="0">
                <a:solidFill>
                  <a:schemeClr val="bg1"/>
                </a:solidFill>
              </a:rPr>
              <a:t>the will of</a:t>
            </a:r>
            <a:r>
              <a:rPr lang="en-NZ" sz="2400" dirty="0">
                <a:solidFill>
                  <a:schemeClr val="bg1"/>
                </a:solidFill>
              </a:rPr>
              <a:t> God produces a repentance without regret, </a:t>
            </a:r>
            <a:r>
              <a:rPr lang="en-NZ" sz="2400" i="1" dirty="0">
                <a:solidFill>
                  <a:schemeClr val="bg1"/>
                </a:solidFill>
              </a:rPr>
              <a:t>leading</a:t>
            </a:r>
            <a:r>
              <a:rPr lang="en-NZ" sz="2400" dirty="0">
                <a:solidFill>
                  <a:schemeClr val="bg1"/>
                </a:solidFill>
              </a:rPr>
              <a:t> to salvation, but the sorrow of the world produces death. (NASB95)</a:t>
            </a:r>
          </a:p>
          <a:p>
            <a:endParaRPr lang="en-NZ" sz="2400" dirty="0">
              <a:solidFill>
                <a:schemeClr val="bg1"/>
              </a:solidFill>
            </a:endParaRPr>
          </a:p>
          <a:p>
            <a:r>
              <a:rPr lang="en-NZ" sz="2400" dirty="0">
                <a:solidFill>
                  <a:schemeClr val="bg1"/>
                </a:solidFill>
              </a:rPr>
              <a:t>Repentance says…</a:t>
            </a:r>
          </a:p>
        </p:txBody>
      </p:sp>
      <p:pic>
        <p:nvPicPr>
          <p:cNvPr id="10242" name="Picture 2" descr="Image result for godly sorrow">
            <a:extLst>
              <a:ext uri="{FF2B5EF4-FFF2-40B4-BE49-F238E27FC236}">
                <a16:creationId xmlns:a16="http://schemas.microsoft.com/office/drawing/2014/main" id="{56483729-4168-441C-9F5B-63A671F6C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98" y="992979"/>
            <a:ext cx="5293730" cy="297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7251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5941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4F3B15-A7DA-4A0A-8B81-072D1C874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98" y="4571999"/>
            <a:ext cx="5293730" cy="1964265"/>
          </a:xfrm>
        </p:spPr>
        <p:txBody>
          <a:bodyPr>
            <a:normAutofit/>
          </a:bodyPr>
          <a:lstStyle/>
          <a:p>
            <a:r>
              <a:rPr lang="en-NZ" sz="3200" dirty="0">
                <a:solidFill>
                  <a:srgbClr val="FFFFFF"/>
                </a:solidFill>
              </a:rPr>
              <a:t>When we fail—Transformation</a:t>
            </a:r>
            <a:br>
              <a:rPr lang="en-NZ" sz="3200" dirty="0">
                <a:solidFill>
                  <a:srgbClr val="FFFFFF"/>
                </a:solidFill>
              </a:rPr>
            </a:br>
            <a:r>
              <a:rPr lang="en-NZ" sz="3200" dirty="0">
                <a:solidFill>
                  <a:schemeClr val="bg1"/>
                </a:solidFill>
              </a:rPr>
              <a:t>3. </a:t>
            </a:r>
            <a:r>
              <a:rPr lang="en-NZ" sz="3200" b="1" u="sng" dirty="0">
                <a:solidFill>
                  <a:schemeClr val="bg1"/>
                </a:solidFill>
              </a:rPr>
              <a:t>Repentant</a:t>
            </a:r>
            <a:r>
              <a:rPr lang="en-NZ" sz="3200" dirty="0">
                <a:solidFill>
                  <a:schemeClr val="bg1"/>
                </a:solidFill>
              </a:rPr>
              <a:t> – 2Cor.7:10</a:t>
            </a:r>
            <a:endParaRPr lang="en-NZ" sz="3200" dirty="0">
              <a:solidFill>
                <a:srgbClr val="FFFFFF"/>
              </a:solidFill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495F4-B233-48B4-93F5-15351F3BA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5352" y="321730"/>
            <a:ext cx="3242988" cy="6214533"/>
          </a:xfrm>
        </p:spPr>
        <p:txBody>
          <a:bodyPr anchor="ctr">
            <a:normAutofit/>
          </a:bodyPr>
          <a:lstStyle/>
          <a:p>
            <a:r>
              <a:rPr lang="en-NZ" sz="2400" dirty="0">
                <a:solidFill>
                  <a:schemeClr val="bg1"/>
                </a:solidFill>
              </a:rPr>
              <a:t>I have failed to keep Jesus’ commands</a:t>
            </a:r>
          </a:p>
          <a:p>
            <a:r>
              <a:rPr lang="en-NZ" sz="2400" dirty="0">
                <a:solidFill>
                  <a:schemeClr val="bg1"/>
                </a:solidFill>
              </a:rPr>
              <a:t>I accept that I am a recipient of grace</a:t>
            </a:r>
          </a:p>
          <a:p>
            <a:r>
              <a:rPr lang="en-NZ" sz="2400" dirty="0">
                <a:solidFill>
                  <a:schemeClr val="bg1"/>
                </a:solidFill>
              </a:rPr>
              <a:t>My failings affect others.</a:t>
            </a:r>
          </a:p>
          <a:p>
            <a:r>
              <a:rPr lang="en-NZ" sz="2400" dirty="0">
                <a:solidFill>
                  <a:schemeClr val="bg1"/>
                </a:solidFill>
              </a:rPr>
              <a:t>I have to change</a:t>
            </a:r>
          </a:p>
          <a:p>
            <a:r>
              <a:rPr lang="en-NZ" sz="2400" dirty="0">
                <a:solidFill>
                  <a:schemeClr val="bg1"/>
                </a:solidFill>
              </a:rPr>
              <a:t>Credibility before God and man is important.</a:t>
            </a:r>
          </a:p>
          <a:p>
            <a:r>
              <a:rPr lang="en-NZ" sz="2400" dirty="0">
                <a:solidFill>
                  <a:schemeClr val="bg1"/>
                </a:solidFill>
              </a:rPr>
              <a:t>Credibility makes a difference—especially  during a crisis of failure.</a:t>
            </a:r>
          </a:p>
        </p:txBody>
      </p:sp>
      <p:pic>
        <p:nvPicPr>
          <p:cNvPr id="10242" name="Picture 2" descr="Image result for godly sorrow">
            <a:extLst>
              <a:ext uri="{FF2B5EF4-FFF2-40B4-BE49-F238E27FC236}">
                <a16:creationId xmlns:a16="http://schemas.microsoft.com/office/drawing/2014/main" id="{56483729-4168-441C-9F5B-63A671F6C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98" y="992979"/>
            <a:ext cx="5293730" cy="297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0368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5941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4F3B15-A7DA-4A0A-8B81-072D1C874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98" y="4571999"/>
            <a:ext cx="5293730" cy="1964265"/>
          </a:xfrm>
        </p:spPr>
        <p:txBody>
          <a:bodyPr>
            <a:normAutofit/>
          </a:bodyPr>
          <a:lstStyle/>
          <a:p>
            <a:r>
              <a:rPr lang="en-NZ" sz="3200" dirty="0">
                <a:solidFill>
                  <a:srgbClr val="FFFFFF"/>
                </a:solidFill>
              </a:rPr>
              <a:t>When we fail—Transformation</a:t>
            </a:r>
            <a:br>
              <a:rPr lang="en-NZ" sz="3200" dirty="0">
                <a:solidFill>
                  <a:srgbClr val="FFFFFF"/>
                </a:solidFill>
              </a:rPr>
            </a:br>
            <a:r>
              <a:rPr lang="en-NZ" sz="3200" dirty="0">
                <a:solidFill>
                  <a:schemeClr val="bg1"/>
                </a:solidFill>
              </a:rPr>
              <a:t>4. </a:t>
            </a:r>
            <a:r>
              <a:rPr lang="en-NZ" sz="3200" b="1" u="sng" dirty="0">
                <a:solidFill>
                  <a:schemeClr val="bg1"/>
                </a:solidFill>
              </a:rPr>
              <a:t>Unpretentious</a:t>
            </a:r>
            <a:r>
              <a:rPr lang="en-NZ" sz="3200" dirty="0">
                <a:solidFill>
                  <a:schemeClr val="bg1"/>
                </a:solidFill>
              </a:rPr>
              <a:t>– 1Tim.1:15 </a:t>
            </a:r>
            <a:endParaRPr lang="en-NZ" sz="3200" dirty="0">
              <a:solidFill>
                <a:srgbClr val="FFFFFF"/>
              </a:solidFill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495F4-B233-48B4-93F5-15351F3BA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5352" y="321730"/>
            <a:ext cx="3242988" cy="6214533"/>
          </a:xfrm>
        </p:spPr>
        <p:txBody>
          <a:bodyPr anchor="ctr">
            <a:noAutofit/>
          </a:bodyPr>
          <a:lstStyle/>
          <a:p>
            <a:r>
              <a:rPr lang="en-NZ" sz="2400" dirty="0">
                <a:solidFill>
                  <a:schemeClr val="bg1"/>
                </a:solidFill>
              </a:rPr>
              <a:t>1 Timothy 1:15—</a:t>
            </a:r>
            <a:r>
              <a:rPr lang="en-NZ" sz="2400" baseline="30000" dirty="0">
                <a:solidFill>
                  <a:schemeClr val="bg1"/>
                </a:solidFill>
              </a:rPr>
              <a:t>15</a:t>
            </a:r>
            <a:r>
              <a:rPr lang="en-NZ" sz="2400" dirty="0">
                <a:solidFill>
                  <a:schemeClr val="bg1"/>
                </a:solidFill>
              </a:rPr>
              <a:t>It is a trustworthy statement, deserving full acceptance, that Christ Jesus came into the world to save sinners, among whom I am foremost </a:t>
            </a:r>
            <a:r>
              <a:rPr lang="en-NZ" sz="2400" i="1" dirty="0">
                <a:solidFill>
                  <a:schemeClr val="bg1"/>
                </a:solidFill>
              </a:rPr>
              <a:t>of all</a:t>
            </a:r>
            <a:r>
              <a:rPr lang="en-NZ" sz="2400" dirty="0">
                <a:solidFill>
                  <a:schemeClr val="bg1"/>
                </a:solidFill>
              </a:rPr>
              <a:t>. (NASB95)</a:t>
            </a:r>
          </a:p>
          <a:p>
            <a:endParaRPr lang="en-NZ" sz="2400" dirty="0">
              <a:solidFill>
                <a:schemeClr val="bg1"/>
              </a:solidFill>
            </a:endParaRPr>
          </a:p>
          <a:p>
            <a:r>
              <a:rPr lang="en-NZ" sz="2400" dirty="0">
                <a:solidFill>
                  <a:schemeClr val="bg1"/>
                </a:solidFill>
              </a:rPr>
              <a:t>That’s me, too…</a:t>
            </a:r>
          </a:p>
        </p:txBody>
      </p:sp>
      <p:pic>
        <p:nvPicPr>
          <p:cNvPr id="7170" name="Picture 2" descr="Image result for humble bible jesus">
            <a:extLst>
              <a:ext uri="{FF2B5EF4-FFF2-40B4-BE49-F238E27FC236}">
                <a16:creationId xmlns:a16="http://schemas.microsoft.com/office/drawing/2014/main" id="{9FBB28FF-D128-498D-B7D9-CDF3CC9600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7"/>
          <a:stretch/>
        </p:blipFill>
        <p:spPr bwMode="auto">
          <a:xfrm>
            <a:off x="877403" y="321729"/>
            <a:ext cx="3509067" cy="425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88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fail">
            <a:extLst>
              <a:ext uri="{FF2B5EF4-FFF2-40B4-BE49-F238E27FC236}">
                <a16:creationId xmlns:a16="http://schemas.microsoft.com/office/drawing/2014/main" id="{3BE9F73D-05E4-400F-B1D0-3B53CBEA27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" r="12514" b="-3"/>
          <a:stretch/>
        </p:blipFill>
        <p:spPr bwMode="auto">
          <a:xfrm>
            <a:off x="4562839" y="-168318"/>
            <a:ext cx="4695998" cy="3932313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fail">
            <a:extLst>
              <a:ext uri="{FF2B5EF4-FFF2-40B4-BE49-F238E27FC236}">
                <a16:creationId xmlns:a16="http://schemas.microsoft.com/office/drawing/2014/main" id="{D63F97E1-ADF3-4BFF-A635-DCA2BC0E84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3" r="14021" b="-2"/>
          <a:stretch/>
        </p:blipFill>
        <p:spPr bwMode="auto">
          <a:xfrm>
            <a:off x="4567428" y="2487168"/>
            <a:ext cx="4697730" cy="4215384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513E7-3A7B-4AA6-86FA-6EA8BDB9E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747" y="874643"/>
            <a:ext cx="3602728" cy="5186330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8800" dirty="0">
                <a:solidFill>
                  <a:srgbClr val="000000"/>
                </a:solidFill>
                <a:latin typeface="Blackadder ITC" panose="020B0604020202020204" pitchFamily="82" charset="0"/>
              </a:rPr>
              <a:t>When </a:t>
            </a:r>
          </a:p>
          <a:p>
            <a:pPr marL="0" indent="0" algn="ctr">
              <a:buNone/>
            </a:pPr>
            <a:r>
              <a:rPr lang="en-NZ" sz="8800" dirty="0">
                <a:solidFill>
                  <a:srgbClr val="000000"/>
                </a:solidFill>
                <a:latin typeface="Blackadder ITC" panose="020B0604020202020204" pitchFamily="82" charset="0"/>
              </a:rPr>
              <a:t>we </a:t>
            </a:r>
          </a:p>
          <a:p>
            <a:pPr marL="0" indent="0" algn="ctr">
              <a:buNone/>
            </a:pPr>
            <a:r>
              <a:rPr lang="en-NZ" sz="8800" dirty="0">
                <a:solidFill>
                  <a:srgbClr val="000000"/>
                </a:solidFill>
                <a:latin typeface="Blackadder ITC" panose="020B0604020202020204" pitchFamily="82" charset="0"/>
              </a:rPr>
              <a:t>Fail</a:t>
            </a:r>
          </a:p>
        </p:txBody>
      </p:sp>
    </p:spTree>
    <p:extLst>
      <p:ext uri="{BB962C8B-B14F-4D97-AF65-F5344CB8AC3E}">
        <p14:creationId xmlns:p14="http://schemas.microsoft.com/office/powerpoint/2010/main" val="26133117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5941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4F3B15-A7DA-4A0A-8B81-072D1C874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98" y="4571999"/>
            <a:ext cx="5293730" cy="1964265"/>
          </a:xfrm>
        </p:spPr>
        <p:txBody>
          <a:bodyPr>
            <a:normAutofit/>
          </a:bodyPr>
          <a:lstStyle/>
          <a:p>
            <a:r>
              <a:rPr lang="en-NZ" sz="3200" dirty="0">
                <a:solidFill>
                  <a:srgbClr val="FFFFFF"/>
                </a:solidFill>
              </a:rPr>
              <a:t>When we fail—Transformation</a:t>
            </a:r>
            <a:br>
              <a:rPr lang="en-NZ" sz="3200" dirty="0">
                <a:solidFill>
                  <a:srgbClr val="FFFFFF"/>
                </a:solidFill>
              </a:rPr>
            </a:br>
            <a:r>
              <a:rPr lang="en-NZ" sz="3200" dirty="0">
                <a:solidFill>
                  <a:schemeClr val="bg1"/>
                </a:solidFill>
              </a:rPr>
              <a:t>4. </a:t>
            </a:r>
            <a:r>
              <a:rPr lang="en-NZ" sz="3200" b="1" u="sng" dirty="0">
                <a:solidFill>
                  <a:schemeClr val="bg1"/>
                </a:solidFill>
              </a:rPr>
              <a:t>Unpretentious</a:t>
            </a:r>
            <a:r>
              <a:rPr lang="en-NZ" sz="3200" dirty="0">
                <a:solidFill>
                  <a:schemeClr val="bg1"/>
                </a:solidFill>
              </a:rPr>
              <a:t>– 1Tim.1:15 </a:t>
            </a:r>
            <a:endParaRPr lang="en-NZ" sz="3200" dirty="0">
              <a:solidFill>
                <a:srgbClr val="FFFFFF"/>
              </a:solidFill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495F4-B233-48B4-93F5-15351F3BA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5352" y="321730"/>
            <a:ext cx="3242988" cy="6214533"/>
          </a:xfrm>
        </p:spPr>
        <p:txBody>
          <a:bodyPr anchor="ctr">
            <a:noAutofit/>
          </a:bodyPr>
          <a:lstStyle/>
          <a:p>
            <a:r>
              <a:rPr lang="en-NZ" sz="2400" dirty="0">
                <a:solidFill>
                  <a:schemeClr val="bg1"/>
                </a:solidFill>
              </a:rPr>
              <a:t>I am one of those sinners, also.</a:t>
            </a:r>
          </a:p>
          <a:p>
            <a:r>
              <a:rPr lang="en-NZ" sz="2400" dirty="0">
                <a:solidFill>
                  <a:schemeClr val="bg1"/>
                </a:solidFill>
              </a:rPr>
              <a:t>When I see my failures, I become less judgmental</a:t>
            </a:r>
          </a:p>
          <a:p>
            <a:r>
              <a:rPr lang="en-NZ" sz="2400" dirty="0">
                <a:solidFill>
                  <a:schemeClr val="bg1"/>
                </a:solidFill>
              </a:rPr>
              <a:t>I treat others the way Jesus treats me—better than Himself. </a:t>
            </a:r>
          </a:p>
          <a:p>
            <a:r>
              <a:rPr lang="en-NZ" sz="2400" dirty="0">
                <a:solidFill>
                  <a:schemeClr val="bg1"/>
                </a:solidFill>
              </a:rPr>
              <a:t>When their failures affect me, I am reminded that mine affect others.</a:t>
            </a:r>
          </a:p>
          <a:p>
            <a:endParaRPr lang="en-NZ" sz="2400" dirty="0">
              <a:solidFill>
                <a:schemeClr val="bg1"/>
              </a:solidFill>
            </a:endParaRPr>
          </a:p>
        </p:txBody>
      </p:sp>
      <p:pic>
        <p:nvPicPr>
          <p:cNvPr id="7170" name="Picture 2" descr="Image result for humble bible jesus">
            <a:extLst>
              <a:ext uri="{FF2B5EF4-FFF2-40B4-BE49-F238E27FC236}">
                <a16:creationId xmlns:a16="http://schemas.microsoft.com/office/drawing/2014/main" id="{9FBB28FF-D128-498D-B7D9-CDF3CC9600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7"/>
          <a:stretch/>
        </p:blipFill>
        <p:spPr bwMode="auto">
          <a:xfrm>
            <a:off x="877403" y="321729"/>
            <a:ext cx="3509067" cy="425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1702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5941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4F3B15-A7DA-4A0A-8B81-072D1C874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98" y="4571999"/>
            <a:ext cx="5293730" cy="1964265"/>
          </a:xfrm>
        </p:spPr>
        <p:txBody>
          <a:bodyPr>
            <a:normAutofit/>
          </a:bodyPr>
          <a:lstStyle/>
          <a:p>
            <a:r>
              <a:rPr lang="en-NZ" sz="3200">
                <a:solidFill>
                  <a:srgbClr val="FFFFFF"/>
                </a:solidFill>
              </a:rPr>
              <a:t>When we fail—Transformation</a:t>
            </a:r>
            <a:br>
              <a:rPr lang="en-NZ" sz="3200">
                <a:solidFill>
                  <a:srgbClr val="FFFFFF"/>
                </a:solidFill>
              </a:rPr>
            </a:br>
            <a:r>
              <a:rPr lang="en-NZ" sz="3200">
                <a:solidFill>
                  <a:srgbClr val="FFFFFF"/>
                </a:solidFill>
              </a:rPr>
              <a:t>5. Grateful</a:t>
            </a:r>
            <a:endParaRPr lang="en-NZ" sz="3200" dirty="0">
              <a:solidFill>
                <a:srgbClr val="FFFFFF"/>
              </a:solidFill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495F4-B233-48B4-93F5-15351F3BA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5352" y="321730"/>
            <a:ext cx="3242988" cy="6214533"/>
          </a:xfrm>
        </p:spPr>
        <p:txBody>
          <a:bodyPr anchor="ctr">
            <a:noAutofit/>
          </a:bodyPr>
          <a:lstStyle/>
          <a:p>
            <a:r>
              <a:rPr lang="en-NZ" sz="2400" dirty="0">
                <a:solidFill>
                  <a:schemeClr val="bg1"/>
                </a:solidFill>
              </a:rPr>
              <a:t>Hebrews 12:28—</a:t>
            </a:r>
            <a:r>
              <a:rPr lang="en-NZ" sz="2400" b="1" baseline="30000" dirty="0">
                <a:solidFill>
                  <a:schemeClr val="bg1"/>
                </a:solidFill>
              </a:rPr>
              <a:t>28</a:t>
            </a:r>
            <a:r>
              <a:rPr lang="en-NZ" sz="2400" dirty="0">
                <a:solidFill>
                  <a:schemeClr val="bg1"/>
                </a:solidFill>
              </a:rPr>
              <a:t>Therefore, since we receive a kingdom which cannot be shaken, let us show gratitude, by which we may offer to God an acceptable service with reverence and awe; (NASB95)</a:t>
            </a:r>
          </a:p>
          <a:p>
            <a:pPr marL="0" indent="0">
              <a:buNone/>
            </a:pPr>
            <a:endParaRPr lang="en-NZ" sz="2400" dirty="0">
              <a:solidFill>
                <a:schemeClr val="bg1"/>
              </a:solidFill>
            </a:endParaRPr>
          </a:p>
          <a:p>
            <a:r>
              <a:rPr lang="en-NZ" sz="2400" dirty="0">
                <a:solidFill>
                  <a:schemeClr val="bg1"/>
                </a:solidFill>
              </a:rPr>
              <a:t>Shows appreciation…</a:t>
            </a:r>
          </a:p>
        </p:txBody>
      </p:sp>
      <p:pic>
        <p:nvPicPr>
          <p:cNvPr id="4098" name="Picture 2" descr="Related image">
            <a:extLst>
              <a:ext uri="{FF2B5EF4-FFF2-40B4-BE49-F238E27FC236}">
                <a16:creationId xmlns:a16="http://schemas.microsoft.com/office/drawing/2014/main" id="{D3216746-B4F6-46F0-86A9-CB0CB42B2B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0" t="7214" r="13332"/>
          <a:stretch/>
        </p:blipFill>
        <p:spPr bwMode="auto">
          <a:xfrm>
            <a:off x="241296" y="321730"/>
            <a:ext cx="5293731" cy="413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7905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5941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4F3B15-A7DA-4A0A-8B81-072D1C874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98" y="4571999"/>
            <a:ext cx="5293730" cy="1964265"/>
          </a:xfrm>
        </p:spPr>
        <p:txBody>
          <a:bodyPr>
            <a:normAutofit/>
          </a:bodyPr>
          <a:lstStyle/>
          <a:p>
            <a:r>
              <a:rPr lang="en-NZ" sz="3200">
                <a:solidFill>
                  <a:srgbClr val="FFFFFF"/>
                </a:solidFill>
              </a:rPr>
              <a:t>When we fail—Transformation</a:t>
            </a:r>
            <a:br>
              <a:rPr lang="en-NZ" sz="3200">
                <a:solidFill>
                  <a:srgbClr val="FFFFFF"/>
                </a:solidFill>
              </a:rPr>
            </a:br>
            <a:r>
              <a:rPr lang="en-NZ" sz="3200">
                <a:solidFill>
                  <a:srgbClr val="FFFFFF"/>
                </a:solidFill>
              </a:rPr>
              <a:t>5. Grateful</a:t>
            </a:r>
            <a:endParaRPr lang="en-NZ" sz="3200" dirty="0">
              <a:solidFill>
                <a:srgbClr val="FFFFFF"/>
              </a:solidFill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495F4-B233-48B4-93F5-15351F3BA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5352" y="321730"/>
            <a:ext cx="3242988" cy="6214533"/>
          </a:xfrm>
        </p:spPr>
        <p:txBody>
          <a:bodyPr anchor="ctr">
            <a:noAutofit/>
          </a:bodyPr>
          <a:lstStyle/>
          <a:p>
            <a:r>
              <a:rPr lang="en-NZ" sz="2400" dirty="0">
                <a:solidFill>
                  <a:schemeClr val="bg1"/>
                </a:solidFill>
              </a:rPr>
              <a:t>Shows appreciation for the cost of our salvation</a:t>
            </a:r>
          </a:p>
          <a:p>
            <a:r>
              <a:rPr lang="en-NZ" sz="2400" dirty="0">
                <a:solidFill>
                  <a:schemeClr val="bg1"/>
                </a:solidFill>
              </a:rPr>
              <a:t>Moves us away from self-pity</a:t>
            </a:r>
          </a:p>
          <a:p>
            <a:r>
              <a:rPr lang="en-NZ" sz="2400" dirty="0">
                <a:solidFill>
                  <a:schemeClr val="bg1"/>
                </a:solidFill>
              </a:rPr>
              <a:t>Focuses on what we do have</a:t>
            </a:r>
          </a:p>
          <a:p>
            <a:r>
              <a:rPr lang="en-NZ" sz="2400" dirty="0">
                <a:solidFill>
                  <a:schemeClr val="bg1"/>
                </a:solidFill>
              </a:rPr>
              <a:t>Brings us back to sharing the generosity of Christ…especially in our need!</a:t>
            </a:r>
          </a:p>
        </p:txBody>
      </p:sp>
      <p:pic>
        <p:nvPicPr>
          <p:cNvPr id="4098" name="Picture 2" descr="Related image">
            <a:extLst>
              <a:ext uri="{FF2B5EF4-FFF2-40B4-BE49-F238E27FC236}">
                <a16:creationId xmlns:a16="http://schemas.microsoft.com/office/drawing/2014/main" id="{D3216746-B4F6-46F0-86A9-CB0CB42B2B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0" t="7214" r="13332"/>
          <a:stretch/>
        </p:blipFill>
        <p:spPr bwMode="auto">
          <a:xfrm>
            <a:off x="241296" y="321730"/>
            <a:ext cx="5293731" cy="413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1687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5941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4F3B15-A7DA-4A0A-8B81-072D1C874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98" y="4571999"/>
            <a:ext cx="5293730" cy="1964265"/>
          </a:xfrm>
        </p:spPr>
        <p:txBody>
          <a:bodyPr>
            <a:normAutofit/>
          </a:bodyPr>
          <a:lstStyle/>
          <a:p>
            <a:pPr algn="r"/>
            <a:r>
              <a:rPr lang="en-NZ" dirty="0">
                <a:solidFill>
                  <a:srgbClr val="FFFFFF"/>
                </a:solidFill>
              </a:rPr>
              <a:t>When we fail—</a:t>
            </a:r>
            <a:br>
              <a:rPr lang="en-NZ" dirty="0">
                <a:solidFill>
                  <a:srgbClr val="FFFFFF"/>
                </a:solidFill>
              </a:rPr>
            </a:br>
            <a:r>
              <a:rPr lang="en-NZ" sz="4000" dirty="0">
                <a:solidFill>
                  <a:srgbClr val="FFFFFF"/>
                </a:solidFill>
              </a:rPr>
              <a:t>Jesus is our success story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495F4-B233-48B4-93F5-15351F3BA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5352" y="321730"/>
            <a:ext cx="3242988" cy="6214533"/>
          </a:xfrm>
        </p:spPr>
        <p:txBody>
          <a:bodyPr anchor="ctr">
            <a:noAutofit/>
          </a:bodyPr>
          <a:lstStyle/>
          <a:p>
            <a:r>
              <a:rPr lang="en-NZ" dirty="0">
                <a:solidFill>
                  <a:schemeClr val="bg1"/>
                </a:solidFill>
              </a:rPr>
              <a:t>Mark 16:16—</a:t>
            </a:r>
          </a:p>
          <a:p>
            <a:r>
              <a:rPr lang="en-NZ" b="1" baseline="30000" dirty="0">
                <a:solidFill>
                  <a:schemeClr val="bg1"/>
                </a:solidFill>
              </a:rPr>
              <a:t>16</a:t>
            </a:r>
            <a:r>
              <a:rPr lang="en-NZ" dirty="0">
                <a:solidFill>
                  <a:schemeClr val="bg1"/>
                </a:solidFill>
              </a:rPr>
              <a:t>He who has believed and has been baptized shall be saved; but he who has disbelieved shall be condemned.</a:t>
            </a:r>
            <a:r>
              <a:rPr lang="en-NZ" sz="2400" dirty="0">
                <a:solidFill>
                  <a:schemeClr val="bg1"/>
                </a:solidFill>
              </a:rPr>
              <a:t> (NASB95)</a:t>
            </a:r>
            <a:endParaRPr lang="en-NZ" dirty="0">
              <a:solidFill>
                <a:schemeClr val="bg1"/>
              </a:solidFill>
            </a:endParaRPr>
          </a:p>
        </p:txBody>
      </p:sp>
      <p:pic>
        <p:nvPicPr>
          <p:cNvPr id="11266" name="Picture 2" descr="Image result for baptized">
            <a:extLst>
              <a:ext uri="{FF2B5EF4-FFF2-40B4-BE49-F238E27FC236}">
                <a16:creationId xmlns:a16="http://schemas.microsoft.com/office/drawing/2014/main" id="{4E7AB5DC-6C9D-48A1-9476-5EA6D2222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98" y="569078"/>
            <a:ext cx="5293730" cy="377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813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3251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1AD054-6A53-4632-8178-926A70CF0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4571999"/>
            <a:ext cx="5293728" cy="1964265"/>
          </a:xfrm>
        </p:spPr>
        <p:txBody>
          <a:bodyPr>
            <a:normAutofit/>
          </a:bodyPr>
          <a:lstStyle/>
          <a:p>
            <a:pPr algn="r"/>
            <a:r>
              <a:rPr lang="en-NZ" dirty="0">
                <a:solidFill>
                  <a:srgbClr val="FFFFFF"/>
                </a:solidFill>
              </a:rPr>
              <a:t>When we fail—Acceptance </a:t>
            </a:r>
            <a:br>
              <a:rPr lang="en-NZ" sz="3200" dirty="0">
                <a:solidFill>
                  <a:srgbClr val="FFFFFF"/>
                </a:solidFill>
              </a:rPr>
            </a:br>
            <a:endParaRPr lang="en-NZ" sz="3200" dirty="0">
              <a:solidFill>
                <a:srgbClr val="FFFFFF"/>
              </a:solidFill>
            </a:endParaRPr>
          </a:p>
        </p:txBody>
      </p:sp>
      <p:pic>
        <p:nvPicPr>
          <p:cNvPr id="2050" name="Picture 2" descr="Image result for Failure">
            <a:extLst>
              <a:ext uri="{FF2B5EF4-FFF2-40B4-BE49-F238E27FC236}">
                <a16:creationId xmlns:a16="http://schemas.microsoft.com/office/drawing/2014/main" id="{BA24EDBA-D961-4D08-8CEC-2A1E8DB35A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" r="-2" b="-2"/>
          <a:stretch/>
        </p:blipFill>
        <p:spPr bwMode="auto">
          <a:xfrm>
            <a:off x="245660" y="321733"/>
            <a:ext cx="5293729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93C513F-B1AA-4734-92BC-8552C515F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5352" y="321732"/>
            <a:ext cx="3242988" cy="62145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2400" dirty="0">
                <a:solidFill>
                  <a:srgbClr val="FFFFFF"/>
                </a:solidFill>
              </a:rPr>
              <a:t>1. Failure is inevitable:</a:t>
            </a:r>
          </a:p>
          <a:p>
            <a:r>
              <a:rPr lang="en-NZ" sz="2400" dirty="0">
                <a:solidFill>
                  <a:srgbClr val="FFFFFF"/>
                </a:solidFill>
              </a:rPr>
              <a:t>Sin</a:t>
            </a:r>
          </a:p>
          <a:p>
            <a:r>
              <a:rPr lang="en-NZ" sz="2400" dirty="0">
                <a:solidFill>
                  <a:srgbClr val="FFFFFF"/>
                </a:solidFill>
              </a:rPr>
              <a:t>Mistakes</a:t>
            </a:r>
          </a:p>
          <a:p>
            <a:r>
              <a:rPr lang="en-NZ" sz="2400" dirty="0">
                <a:solidFill>
                  <a:srgbClr val="FFFFFF"/>
                </a:solidFill>
              </a:rPr>
              <a:t>Accidents</a:t>
            </a:r>
          </a:p>
          <a:p>
            <a:r>
              <a:rPr lang="en-NZ" sz="2400" dirty="0">
                <a:solidFill>
                  <a:srgbClr val="FFFFFF"/>
                </a:solidFill>
              </a:rPr>
              <a:t>Poor planning</a:t>
            </a:r>
          </a:p>
          <a:p>
            <a:r>
              <a:rPr lang="en-NZ" sz="2400" dirty="0">
                <a:solidFill>
                  <a:srgbClr val="FFFFFF"/>
                </a:solidFill>
              </a:rPr>
              <a:t>Lack of skill</a:t>
            </a:r>
          </a:p>
          <a:p>
            <a:r>
              <a:rPr lang="en-NZ" sz="2400" dirty="0">
                <a:solidFill>
                  <a:srgbClr val="FFFFFF"/>
                </a:solidFill>
              </a:rPr>
              <a:t>Stupidity</a:t>
            </a: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1168363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3251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1AD054-6A53-4632-8178-926A70CF0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4571999"/>
            <a:ext cx="5293728" cy="1964265"/>
          </a:xfrm>
        </p:spPr>
        <p:txBody>
          <a:bodyPr>
            <a:normAutofit/>
          </a:bodyPr>
          <a:lstStyle/>
          <a:p>
            <a:pPr algn="r"/>
            <a:r>
              <a:rPr lang="en-NZ" dirty="0">
                <a:solidFill>
                  <a:srgbClr val="FFFFFF"/>
                </a:solidFill>
              </a:rPr>
              <a:t>When we fail—Acceptance </a:t>
            </a:r>
            <a:br>
              <a:rPr lang="en-NZ" sz="3200" dirty="0">
                <a:solidFill>
                  <a:srgbClr val="FFFFFF"/>
                </a:solidFill>
              </a:rPr>
            </a:br>
            <a:endParaRPr lang="en-NZ" sz="3200" dirty="0">
              <a:solidFill>
                <a:srgbClr val="FFFFFF"/>
              </a:solidFill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93C513F-B1AA-4734-92BC-8552C515F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5352" y="321732"/>
            <a:ext cx="3242988" cy="62145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2400" dirty="0">
                <a:solidFill>
                  <a:schemeClr val="bg1"/>
                </a:solidFill>
              </a:rPr>
              <a:t>2. Failure is costly:</a:t>
            </a:r>
          </a:p>
          <a:p>
            <a:r>
              <a:rPr lang="en-NZ" sz="2400" dirty="0">
                <a:solidFill>
                  <a:schemeClr val="bg1"/>
                </a:solidFill>
              </a:rPr>
              <a:t>Sin—Your soul</a:t>
            </a:r>
          </a:p>
          <a:p>
            <a:r>
              <a:rPr lang="en-NZ" sz="2400" dirty="0">
                <a:solidFill>
                  <a:schemeClr val="bg1"/>
                </a:solidFill>
              </a:rPr>
              <a:t>Mistakes—Time </a:t>
            </a:r>
          </a:p>
          <a:p>
            <a:r>
              <a:rPr lang="en-NZ" sz="2400" dirty="0">
                <a:solidFill>
                  <a:schemeClr val="bg1"/>
                </a:solidFill>
              </a:rPr>
              <a:t>Accidents—Resources </a:t>
            </a:r>
          </a:p>
          <a:p>
            <a:r>
              <a:rPr lang="en-NZ" sz="2400" dirty="0">
                <a:solidFill>
                  <a:schemeClr val="bg1"/>
                </a:solidFill>
              </a:rPr>
              <a:t>Poor planning—Opportunity</a:t>
            </a:r>
          </a:p>
          <a:p>
            <a:r>
              <a:rPr lang="en-NZ" sz="2400" dirty="0">
                <a:solidFill>
                  <a:schemeClr val="bg1"/>
                </a:solidFill>
              </a:rPr>
              <a:t>Stupidity—A lot of good will</a:t>
            </a:r>
          </a:p>
        </p:txBody>
      </p:sp>
      <p:pic>
        <p:nvPicPr>
          <p:cNvPr id="3074" name="Picture 2" descr="Image result for Failure">
            <a:extLst>
              <a:ext uri="{FF2B5EF4-FFF2-40B4-BE49-F238E27FC236}">
                <a16:creationId xmlns:a16="http://schemas.microsoft.com/office/drawing/2014/main" id="{92DCF8AD-22F6-4B71-B834-1284612BC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99" y="742122"/>
            <a:ext cx="5116321" cy="361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814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3251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1AD054-6A53-4632-8178-926A70CF0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4571999"/>
            <a:ext cx="5293728" cy="1964265"/>
          </a:xfrm>
        </p:spPr>
        <p:txBody>
          <a:bodyPr>
            <a:normAutofit/>
          </a:bodyPr>
          <a:lstStyle/>
          <a:p>
            <a:pPr algn="r"/>
            <a:r>
              <a:rPr lang="en-NZ" dirty="0">
                <a:solidFill>
                  <a:srgbClr val="FFFFFF"/>
                </a:solidFill>
              </a:rPr>
              <a:t>When we fail—Acceptance </a:t>
            </a:r>
            <a:br>
              <a:rPr lang="en-NZ" sz="3200" dirty="0">
                <a:solidFill>
                  <a:srgbClr val="FFFFFF"/>
                </a:solidFill>
              </a:rPr>
            </a:br>
            <a:endParaRPr lang="en-NZ" sz="3200" dirty="0">
              <a:solidFill>
                <a:srgbClr val="FFFFFF"/>
              </a:solidFill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93C513F-B1AA-4734-92BC-8552C515F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5352" y="321732"/>
            <a:ext cx="3242988" cy="62145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2400" dirty="0">
                <a:solidFill>
                  <a:schemeClr val="bg1"/>
                </a:solidFill>
              </a:rPr>
              <a:t>3. Failure must be handled:</a:t>
            </a:r>
          </a:p>
          <a:p>
            <a:pPr marL="0" indent="0">
              <a:buNone/>
            </a:pPr>
            <a:r>
              <a:rPr lang="en-NZ" sz="2400" dirty="0">
                <a:solidFill>
                  <a:schemeClr val="bg1"/>
                </a:solidFill>
              </a:rPr>
              <a:t>a. Sin’s debt</a:t>
            </a:r>
          </a:p>
          <a:p>
            <a:pPr marL="0" indent="0">
              <a:buNone/>
            </a:pPr>
            <a:endParaRPr lang="en-NZ" sz="2400" dirty="0">
              <a:solidFill>
                <a:schemeClr val="bg1"/>
              </a:solidFill>
            </a:endParaRPr>
          </a:p>
          <a:p>
            <a:r>
              <a:rPr lang="en-NZ" sz="2400" dirty="0">
                <a:solidFill>
                  <a:schemeClr val="bg1"/>
                </a:solidFill>
              </a:rPr>
              <a:t>Colossians 2:14—</a:t>
            </a:r>
            <a:r>
              <a:rPr lang="en-NZ" sz="2400" b="1" baseline="30000" dirty="0">
                <a:solidFill>
                  <a:schemeClr val="bg1"/>
                </a:solidFill>
              </a:rPr>
              <a:t>14</a:t>
            </a:r>
            <a:r>
              <a:rPr lang="en-NZ" sz="2400" dirty="0">
                <a:solidFill>
                  <a:schemeClr val="bg1"/>
                </a:solidFill>
              </a:rPr>
              <a:t>having cancelled out the certificate of debt consisting of decrees against us, which was hostile to us; and He has taken it out of the way, having nailed it to the cross. (NASB95)</a:t>
            </a:r>
          </a:p>
        </p:txBody>
      </p:sp>
      <p:pic>
        <p:nvPicPr>
          <p:cNvPr id="7" name="Picture 2" descr="Image result for Matthew 16:24">
            <a:extLst>
              <a:ext uri="{FF2B5EF4-FFF2-40B4-BE49-F238E27FC236}">
                <a16:creationId xmlns:a16="http://schemas.microsoft.com/office/drawing/2014/main" id="{495150B3-9B34-4826-A148-000ED2277C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6" b="-2"/>
          <a:stretch/>
        </p:blipFill>
        <p:spPr bwMode="auto">
          <a:xfrm>
            <a:off x="245660" y="321733"/>
            <a:ext cx="5293729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B68C82F-3611-4EC3-8172-453A9B12DE99}"/>
              </a:ext>
            </a:extLst>
          </p:cNvPr>
          <p:cNvSpPr/>
          <p:nvPr/>
        </p:nvSpPr>
        <p:spPr>
          <a:xfrm>
            <a:off x="2440464" y="2860021"/>
            <a:ext cx="29929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sz="2800" dirty="0">
                <a:solidFill>
                  <a:schemeClr val="bg1"/>
                </a:solidFill>
              </a:rPr>
              <a:t>The Christian looks to the cross</a:t>
            </a:r>
          </a:p>
        </p:txBody>
      </p:sp>
    </p:spTree>
    <p:extLst>
      <p:ext uri="{BB962C8B-B14F-4D97-AF65-F5344CB8AC3E}">
        <p14:creationId xmlns:p14="http://schemas.microsoft.com/office/powerpoint/2010/main" val="551604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4357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1AD054-6A53-4632-8178-926A70CF0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>
            <a:normAutofit/>
          </a:bodyPr>
          <a:lstStyle/>
          <a:p>
            <a:pPr algn="r"/>
            <a:r>
              <a:rPr lang="en-NZ" dirty="0">
                <a:solidFill>
                  <a:srgbClr val="FFFFFF"/>
                </a:solidFill>
              </a:rPr>
              <a:t>When we fail—Acceptance</a:t>
            </a:r>
          </a:p>
        </p:txBody>
      </p:sp>
      <p:pic>
        <p:nvPicPr>
          <p:cNvPr id="3074" name="Picture 2" descr="Image result for Matthew 16:24">
            <a:extLst>
              <a:ext uri="{FF2B5EF4-FFF2-40B4-BE49-F238E27FC236}">
                <a16:creationId xmlns:a16="http://schemas.microsoft.com/office/drawing/2014/main" id="{73220BD6-1A4D-43BB-A628-1C36317710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6" b="-2"/>
          <a:stretch/>
        </p:blipFill>
        <p:spPr bwMode="auto">
          <a:xfrm>
            <a:off x="245660" y="321733"/>
            <a:ext cx="5293729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D372BD-4863-4B1E-9B25-A6F20B9A6F66}"/>
              </a:ext>
            </a:extLst>
          </p:cNvPr>
          <p:cNvSpPr/>
          <p:nvPr/>
        </p:nvSpPr>
        <p:spPr>
          <a:xfrm>
            <a:off x="2440464" y="2860021"/>
            <a:ext cx="29929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sz="2800" dirty="0">
                <a:solidFill>
                  <a:schemeClr val="bg1"/>
                </a:solidFill>
              </a:rPr>
              <a:t>The Christian looks to the cross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61AA8CCD-AC8E-4665-A7EA-A9CC679D9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5352" y="321732"/>
            <a:ext cx="3242988" cy="62145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2400" dirty="0">
                <a:solidFill>
                  <a:srgbClr val="FFFFFF"/>
                </a:solidFill>
              </a:rPr>
              <a:t>3. Failure must be handled:</a:t>
            </a:r>
          </a:p>
          <a:p>
            <a:endParaRPr lang="en-NZ" sz="24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NZ" sz="2400" dirty="0">
                <a:solidFill>
                  <a:srgbClr val="FFFFFF"/>
                </a:solidFill>
              </a:rPr>
              <a:t>b. Selection and Direction failure—</a:t>
            </a:r>
          </a:p>
          <a:p>
            <a:endParaRPr lang="en-NZ" sz="1800" dirty="0">
              <a:solidFill>
                <a:srgbClr val="FFFFFF"/>
              </a:solidFill>
            </a:endParaRPr>
          </a:p>
          <a:p>
            <a:r>
              <a:rPr lang="en-NZ" sz="2400" dirty="0">
                <a:solidFill>
                  <a:srgbClr val="FFFFFF"/>
                </a:solidFill>
              </a:rPr>
              <a:t>Matthew 16:24—</a:t>
            </a:r>
            <a:r>
              <a:rPr lang="en-NZ" sz="2400" b="1" baseline="30000" dirty="0">
                <a:solidFill>
                  <a:srgbClr val="FFFFFF"/>
                </a:solidFill>
              </a:rPr>
              <a:t>24</a:t>
            </a:r>
            <a:r>
              <a:rPr lang="en-NZ" sz="2400" dirty="0">
                <a:solidFill>
                  <a:srgbClr val="FFFFFF"/>
                </a:solidFill>
              </a:rPr>
              <a:t>Then Jesus said to His disciples, “If anyone wishes to come after Me, he must deny himself, and take up his cross and follow Me. </a:t>
            </a:r>
            <a:r>
              <a:rPr lang="en-NZ" sz="1800" dirty="0">
                <a:solidFill>
                  <a:srgbClr val="FFFFFF"/>
                </a:solidFill>
              </a:rPr>
              <a:t>(NASB95)</a:t>
            </a:r>
          </a:p>
        </p:txBody>
      </p:sp>
    </p:spTree>
    <p:extLst>
      <p:ext uri="{BB962C8B-B14F-4D97-AF65-F5344CB8AC3E}">
        <p14:creationId xmlns:p14="http://schemas.microsoft.com/office/powerpoint/2010/main" val="4066327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136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671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1AD054-6A53-4632-8178-926A70CF0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98" y="4571999"/>
            <a:ext cx="5293728" cy="1964265"/>
          </a:xfrm>
        </p:spPr>
        <p:txBody>
          <a:bodyPr>
            <a:normAutofit/>
          </a:bodyPr>
          <a:lstStyle/>
          <a:p>
            <a:r>
              <a:rPr lang="en-NZ" sz="3200" dirty="0">
                <a:solidFill>
                  <a:srgbClr val="FFFFFF"/>
                </a:solidFill>
              </a:rPr>
              <a:t>When we fail—Responsibility</a:t>
            </a:r>
            <a:br>
              <a:rPr lang="en-NZ" sz="3200" dirty="0">
                <a:solidFill>
                  <a:srgbClr val="FFFFFF"/>
                </a:solidFill>
              </a:rPr>
            </a:br>
            <a:br>
              <a:rPr lang="en-NZ" sz="800" dirty="0">
                <a:solidFill>
                  <a:srgbClr val="FFFFFF"/>
                </a:solidFill>
              </a:rPr>
            </a:br>
            <a:r>
              <a:rPr lang="en-NZ" sz="3200" dirty="0">
                <a:solidFill>
                  <a:srgbClr val="FFFFFF"/>
                </a:solidFill>
              </a:rPr>
              <a:t>Two </a:t>
            </a:r>
            <a:r>
              <a:rPr lang="en-NZ" sz="3200" b="1" u="sng" dirty="0">
                <a:solidFill>
                  <a:srgbClr val="FFFFFF"/>
                </a:solidFill>
              </a:rPr>
              <a:t>Replies</a:t>
            </a:r>
            <a:br>
              <a:rPr lang="en-NZ" sz="3200" dirty="0">
                <a:solidFill>
                  <a:srgbClr val="FFFFFF"/>
                </a:solidFill>
              </a:rPr>
            </a:br>
            <a:r>
              <a:rPr lang="en-NZ" sz="3200" b="1" dirty="0">
                <a:solidFill>
                  <a:srgbClr val="FFFFFF"/>
                </a:solidFill>
              </a:rPr>
              <a:t>1. It’s not my fault – </a:t>
            </a:r>
            <a:r>
              <a:rPr lang="en-NZ" sz="2400" b="1" dirty="0">
                <a:solidFill>
                  <a:srgbClr val="FFFFFF"/>
                </a:solidFill>
              </a:rPr>
              <a:t>Ex 32:21-24</a:t>
            </a:r>
            <a:endParaRPr lang="en-NZ" sz="2400" dirty="0">
              <a:solidFill>
                <a:srgbClr val="FFFFFF"/>
              </a:solidFill>
            </a:endParaRPr>
          </a:p>
        </p:txBody>
      </p:sp>
      <p:pic>
        <p:nvPicPr>
          <p:cNvPr id="4100" name="Picture 4" descr="Image result for golden calf">
            <a:extLst>
              <a:ext uri="{FF2B5EF4-FFF2-40B4-BE49-F238E27FC236}">
                <a16:creationId xmlns:a16="http://schemas.microsoft.com/office/drawing/2014/main" id="{8CAE5DE4-A285-4B41-9607-E9913B47E3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6" b="-2"/>
          <a:stretch/>
        </p:blipFill>
        <p:spPr bwMode="auto">
          <a:xfrm>
            <a:off x="245660" y="321733"/>
            <a:ext cx="5293729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Rectangle 138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EBA0F-3221-4880-BF63-12DE08916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0" y="321732"/>
            <a:ext cx="3247349" cy="6214533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n-NZ" sz="2400" dirty="0">
                <a:solidFill>
                  <a:srgbClr val="FFFFFF"/>
                </a:solidFill>
              </a:rPr>
              <a:t>Exodus 32:21-24—</a:t>
            </a:r>
            <a:r>
              <a:rPr lang="en-NZ" sz="2400" b="1" baseline="30000" dirty="0">
                <a:solidFill>
                  <a:srgbClr val="FFFFFF"/>
                </a:solidFill>
              </a:rPr>
              <a:t>21</a:t>
            </a:r>
            <a:r>
              <a:rPr lang="en-NZ" sz="2400" dirty="0">
                <a:solidFill>
                  <a:srgbClr val="FFFFFF"/>
                </a:solidFill>
              </a:rPr>
              <a:t>Then Moses said to Aaron, “What did this people do to you, that you have brought </a:t>
            </a:r>
            <a:r>
              <a:rPr lang="en-NZ" sz="2400" i="1" dirty="0">
                <a:solidFill>
                  <a:srgbClr val="FFFFFF"/>
                </a:solidFill>
              </a:rPr>
              <a:t>such</a:t>
            </a:r>
            <a:r>
              <a:rPr lang="en-NZ" sz="2400" dirty="0">
                <a:solidFill>
                  <a:srgbClr val="FFFFFF"/>
                </a:solidFill>
              </a:rPr>
              <a:t> great sin upon them?” </a:t>
            </a:r>
            <a:r>
              <a:rPr lang="en-NZ" sz="2400" b="1" baseline="30000" dirty="0">
                <a:solidFill>
                  <a:srgbClr val="FFFFFF"/>
                </a:solidFill>
              </a:rPr>
              <a:t>22</a:t>
            </a:r>
            <a:r>
              <a:rPr lang="en-NZ" sz="2400" dirty="0">
                <a:solidFill>
                  <a:srgbClr val="FFFFFF"/>
                </a:solidFill>
              </a:rPr>
              <a:t>Aaron said, “Do not let the anger of my lord burn; you know the people yourself, that they are prone to evil. </a:t>
            </a:r>
            <a:r>
              <a:rPr lang="en-NZ" sz="2400" b="1" baseline="30000" dirty="0">
                <a:solidFill>
                  <a:srgbClr val="FFFFFF"/>
                </a:solidFill>
              </a:rPr>
              <a:t>23</a:t>
            </a:r>
            <a:r>
              <a:rPr lang="en-NZ" sz="2400" dirty="0">
                <a:solidFill>
                  <a:srgbClr val="FFFFFF"/>
                </a:solidFill>
              </a:rPr>
              <a:t>For they said to me, ‘Make a god for us who will go before us; for this Moses, the man who brought us up from the land of Egypt, we do not know what has become of him.’</a:t>
            </a:r>
            <a:r>
              <a:rPr lang="en-NZ" sz="2400" b="1" baseline="30000" dirty="0">
                <a:solidFill>
                  <a:srgbClr val="FFFFFF"/>
                </a:solidFill>
              </a:rPr>
              <a:t>24 </a:t>
            </a:r>
            <a:r>
              <a:rPr lang="en-NZ" sz="2400" dirty="0">
                <a:solidFill>
                  <a:srgbClr val="FFFFFF"/>
                </a:solidFill>
              </a:rPr>
              <a:t>I said to them, ‘Whoever has any gold, let them tear it off.’ So they gave </a:t>
            </a:r>
            <a:r>
              <a:rPr lang="en-NZ" sz="2400" i="1" dirty="0">
                <a:solidFill>
                  <a:srgbClr val="FFFFFF"/>
                </a:solidFill>
              </a:rPr>
              <a:t>it</a:t>
            </a:r>
            <a:r>
              <a:rPr lang="en-NZ" sz="2400" dirty="0">
                <a:solidFill>
                  <a:srgbClr val="FFFFFF"/>
                </a:solidFill>
              </a:rPr>
              <a:t> to me, and I threw it into the fire, and out came this calf.” </a:t>
            </a:r>
            <a:r>
              <a:rPr lang="en-NZ" sz="1300" dirty="0">
                <a:solidFill>
                  <a:srgbClr val="FFFFFF"/>
                </a:solidFill>
              </a:rPr>
              <a:t>(NASB95)</a:t>
            </a:r>
          </a:p>
        </p:txBody>
      </p:sp>
    </p:spTree>
    <p:extLst>
      <p:ext uri="{BB962C8B-B14F-4D97-AF65-F5344CB8AC3E}">
        <p14:creationId xmlns:p14="http://schemas.microsoft.com/office/powerpoint/2010/main" val="2303304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136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671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1AD054-6A53-4632-8178-926A70CF0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98" y="4571999"/>
            <a:ext cx="5293728" cy="1964265"/>
          </a:xfrm>
        </p:spPr>
        <p:txBody>
          <a:bodyPr>
            <a:normAutofit/>
          </a:bodyPr>
          <a:lstStyle/>
          <a:p>
            <a:r>
              <a:rPr lang="en-NZ" sz="3200" dirty="0">
                <a:solidFill>
                  <a:srgbClr val="FFFFFF"/>
                </a:solidFill>
              </a:rPr>
              <a:t>When we fail—Responsibility</a:t>
            </a:r>
            <a:br>
              <a:rPr lang="en-NZ" sz="3200" dirty="0">
                <a:solidFill>
                  <a:srgbClr val="FFFFFF"/>
                </a:solidFill>
              </a:rPr>
            </a:br>
            <a:br>
              <a:rPr lang="en-NZ" sz="800" dirty="0">
                <a:solidFill>
                  <a:srgbClr val="FFFFFF"/>
                </a:solidFill>
              </a:rPr>
            </a:br>
            <a:r>
              <a:rPr lang="en-NZ" sz="3200" dirty="0">
                <a:solidFill>
                  <a:srgbClr val="FFFFFF"/>
                </a:solidFill>
              </a:rPr>
              <a:t>Two </a:t>
            </a:r>
            <a:r>
              <a:rPr lang="en-NZ" sz="3200" b="1" u="sng" dirty="0">
                <a:solidFill>
                  <a:srgbClr val="FFFFFF"/>
                </a:solidFill>
              </a:rPr>
              <a:t>Replies</a:t>
            </a:r>
            <a:r>
              <a:rPr lang="en-NZ" sz="3200" dirty="0">
                <a:solidFill>
                  <a:srgbClr val="FFFFFF"/>
                </a:solidFill>
              </a:rPr>
              <a:t>:</a:t>
            </a:r>
            <a:br>
              <a:rPr lang="en-NZ" sz="3200" dirty="0">
                <a:solidFill>
                  <a:schemeClr val="bg1"/>
                </a:solidFill>
              </a:rPr>
            </a:br>
            <a:r>
              <a:rPr lang="en-NZ" sz="3200" b="1" dirty="0">
                <a:solidFill>
                  <a:schemeClr val="bg1"/>
                </a:solidFill>
              </a:rPr>
              <a:t>2.  We blame ourselves</a:t>
            </a:r>
            <a:r>
              <a:rPr lang="en-NZ" sz="2000" b="1" dirty="0">
                <a:solidFill>
                  <a:schemeClr val="bg1"/>
                </a:solidFill>
              </a:rPr>
              <a:t> – Psalm 51:4</a:t>
            </a:r>
            <a:endParaRPr lang="en-NZ" sz="2000" dirty="0">
              <a:solidFill>
                <a:schemeClr val="bg1"/>
              </a:solidFill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EBA0F-3221-4880-BF63-12DE08916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0" y="321732"/>
            <a:ext cx="3247349" cy="6214533"/>
          </a:xfrm>
        </p:spPr>
        <p:txBody>
          <a:bodyPr anchor="ctr">
            <a:normAutofit/>
          </a:bodyPr>
          <a:lstStyle/>
          <a:p>
            <a:r>
              <a:rPr lang="en-NZ" sz="2400" dirty="0">
                <a:solidFill>
                  <a:schemeClr val="bg1"/>
                </a:solidFill>
              </a:rPr>
              <a:t>Psalm 51:4—</a:t>
            </a:r>
          </a:p>
          <a:p>
            <a:r>
              <a:rPr lang="en-NZ" sz="2400" b="1" baseline="30000" dirty="0">
                <a:solidFill>
                  <a:schemeClr val="bg1"/>
                </a:solidFill>
              </a:rPr>
              <a:t>4</a:t>
            </a:r>
            <a:r>
              <a:rPr lang="en-NZ" sz="2400" dirty="0">
                <a:solidFill>
                  <a:schemeClr val="bg1"/>
                </a:solidFill>
              </a:rPr>
              <a:t>Against You, You only, I have sinned</a:t>
            </a:r>
            <a:br>
              <a:rPr lang="en-NZ" sz="2400" dirty="0">
                <a:solidFill>
                  <a:schemeClr val="bg1"/>
                </a:solidFill>
              </a:rPr>
            </a:br>
            <a:r>
              <a:rPr lang="en-NZ" sz="2400" dirty="0">
                <a:solidFill>
                  <a:schemeClr val="bg1"/>
                </a:solidFill>
              </a:rPr>
              <a:t>And done what is evil in Your sight,</a:t>
            </a:r>
            <a:br>
              <a:rPr lang="en-NZ" sz="2400" dirty="0">
                <a:solidFill>
                  <a:schemeClr val="bg1"/>
                </a:solidFill>
              </a:rPr>
            </a:br>
            <a:r>
              <a:rPr lang="en-NZ" sz="2400" dirty="0">
                <a:solidFill>
                  <a:schemeClr val="bg1"/>
                </a:solidFill>
              </a:rPr>
              <a:t>So that You are justified when You speak</a:t>
            </a:r>
            <a:br>
              <a:rPr lang="en-NZ" sz="2400" dirty="0">
                <a:solidFill>
                  <a:schemeClr val="bg1"/>
                </a:solidFill>
              </a:rPr>
            </a:br>
            <a:r>
              <a:rPr lang="en-NZ" sz="2400" dirty="0">
                <a:solidFill>
                  <a:schemeClr val="bg1"/>
                </a:solidFill>
              </a:rPr>
              <a:t>And blameless when You judge. </a:t>
            </a:r>
            <a:r>
              <a:rPr lang="en-NZ" sz="2400" dirty="0"/>
              <a:t> </a:t>
            </a:r>
            <a:r>
              <a:rPr lang="en-NZ" sz="1300" dirty="0">
                <a:solidFill>
                  <a:srgbClr val="FFFFFF"/>
                </a:solidFill>
              </a:rPr>
              <a:t>(NASB95)</a:t>
            </a:r>
          </a:p>
          <a:p>
            <a:endParaRPr lang="en-NZ" sz="1300" dirty="0">
              <a:solidFill>
                <a:srgbClr val="FFFFFF"/>
              </a:solidFill>
            </a:endParaRPr>
          </a:p>
          <a:p>
            <a:r>
              <a:rPr lang="en-NZ" sz="2400" dirty="0">
                <a:solidFill>
                  <a:srgbClr val="FFFFFF"/>
                </a:solidFill>
              </a:rPr>
              <a:t>God is waiting for us to confess our sins so He can forgive us</a:t>
            </a:r>
          </a:p>
          <a:p>
            <a:r>
              <a:rPr lang="en-NZ" sz="2400" dirty="0">
                <a:solidFill>
                  <a:srgbClr val="FFFFFF"/>
                </a:solidFill>
              </a:rPr>
              <a:t>Only then can we move on</a:t>
            </a:r>
          </a:p>
        </p:txBody>
      </p:sp>
      <p:pic>
        <p:nvPicPr>
          <p:cNvPr id="5122" name="Picture 2" descr="Image result for Psalm 51:4">
            <a:extLst>
              <a:ext uri="{FF2B5EF4-FFF2-40B4-BE49-F238E27FC236}">
                <a16:creationId xmlns:a16="http://schemas.microsoft.com/office/drawing/2014/main" id="{525C0CEF-D5AF-4431-8C71-AEEAA4EE6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98" y="321732"/>
            <a:ext cx="5293728" cy="410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099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136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671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1AD054-6A53-4632-8178-926A70CF0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98" y="4571999"/>
            <a:ext cx="5293728" cy="1964265"/>
          </a:xfrm>
        </p:spPr>
        <p:txBody>
          <a:bodyPr>
            <a:normAutofit/>
          </a:bodyPr>
          <a:lstStyle/>
          <a:p>
            <a:r>
              <a:rPr lang="en-NZ" sz="3200" dirty="0">
                <a:solidFill>
                  <a:srgbClr val="FFFFFF"/>
                </a:solidFill>
              </a:rPr>
              <a:t>When we fail—</a:t>
            </a:r>
            <a:r>
              <a:rPr lang="en-NZ" sz="3200" dirty="0">
                <a:solidFill>
                  <a:schemeClr val="bg1"/>
                </a:solidFill>
              </a:rPr>
              <a:t>Responsibility</a:t>
            </a:r>
            <a:br>
              <a:rPr lang="en-NZ" sz="3200" dirty="0">
                <a:solidFill>
                  <a:schemeClr val="bg1"/>
                </a:solidFill>
              </a:rPr>
            </a:br>
            <a:br>
              <a:rPr lang="en-NZ" sz="800" dirty="0">
                <a:solidFill>
                  <a:schemeClr val="bg1"/>
                </a:solidFill>
              </a:rPr>
            </a:br>
            <a:r>
              <a:rPr lang="en-NZ" sz="3200" dirty="0">
                <a:solidFill>
                  <a:schemeClr val="bg1"/>
                </a:solidFill>
              </a:rPr>
              <a:t>Two </a:t>
            </a:r>
            <a:r>
              <a:rPr lang="en-NZ" sz="3200" b="1" u="sng" dirty="0">
                <a:solidFill>
                  <a:schemeClr val="bg1"/>
                </a:solidFill>
              </a:rPr>
              <a:t>Responses</a:t>
            </a:r>
            <a:r>
              <a:rPr lang="en-NZ" sz="3200" dirty="0">
                <a:solidFill>
                  <a:schemeClr val="bg1"/>
                </a:solidFill>
              </a:rPr>
              <a:t> </a:t>
            </a:r>
            <a:br>
              <a:rPr lang="en-NZ" sz="3200" dirty="0">
                <a:solidFill>
                  <a:schemeClr val="bg1"/>
                </a:solidFill>
              </a:rPr>
            </a:br>
            <a:r>
              <a:rPr lang="en-NZ" sz="3200" b="1" dirty="0">
                <a:solidFill>
                  <a:schemeClr val="bg1"/>
                </a:solidFill>
              </a:rPr>
              <a:t>1. We leave the failure </a:t>
            </a:r>
            <a:endParaRPr lang="en-NZ" sz="2000" dirty="0">
              <a:solidFill>
                <a:schemeClr val="bg1"/>
              </a:solidFill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EBA0F-3221-4880-BF63-12DE08916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0" y="321732"/>
            <a:ext cx="3247349" cy="6214533"/>
          </a:xfrm>
        </p:spPr>
        <p:txBody>
          <a:bodyPr anchor="ctr">
            <a:normAutofit/>
          </a:bodyPr>
          <a:lstStyle/>
          <a:p>
            <a:r>
              <a:rPr lang="en-NZ" dirty="0">
                <a:solidFill>
                  <a:schemeClr val="bg1"/>
                </a:solidFill>
              </a:rPr>
              <a:t>1 Samuel 3:13—</a:t>
            </a:r>
            <a:r>
              <a:rPr lang="en-NZ" b="1" baseline="30000" dirty="0">
                <a:solidFill>
                  <a:schemeClr val="bg1"/>
                </a:solidFill>
              </a:rPr>
              <a:t>13</a:t>
            </a:r>
            <a:r>
              <a:rPr lang="en-NZ" dirty="0">
                <a:solidFill>
                  <a:schemeClr val="bg1"/>
                </a:solidFill>
              </a:rPr>
              <a:t>For I have told him that I am about to judge his house forever for the iniquity which he knew, because his sons brought a curse on themselves and he did not rebuke them. </a:t>
            </a:r>
            <a:r>
              <a:rPr lang="en-NZ" sz="1300" dirty="0">
                <a:solidFill>
                  <a:srgbClr val="FFFFFF"/>
                </a:solidFill>
              </a:rPr>
              <a:t>(NASB95)</a:t>
            </a:r>
          </a:p>
          <a:p>
            <a:r>
              <a:rPr lang="en-NZ" sz="2400" dirty="0">
                <a:solidFill>
                  <a:schemeClr val="bg1"/>
                </a:solidFill>
              </a:rPr>
              <a:t>Eli would not restrain his sons though he knew he should.</a:t>
            </a:r>
          </a:p>
        </p:txBody>
      </p:sp>
      <p:pic>
        <p:nvPicPr>
          <p:cNvPr id="6146" name="Picture 2" descr="Image result for 1 Samuel 3:13">
            <a:extLst>
              <a:ext uri="{FF2B5EF4-FFF2-40B4-BE49-F238E27FC236}">
                <a16:creationId xmlns:a16="http://schemas.microsoft.com/office/drawing/2014/main" id="{D00E9F5C-443B-45E8-B680-B4D0A60C68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36" b="20791"/>
          <a:stretch/>
        </p:blipFill>
        <p:spPr bwMode="auto">
          <a:xfrm>
            <a:off x="241298" y="327934"/>
            <a:ext cx="5293728" cy="413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966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573</Words>
  <Application>Microsoft Office PowerPoint</Application>
  <PresentationFormat>On-screen Show (4:3)</PresentationFormat>
  <Paragraphs>105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Blackadder ITC</vt:lpstr>
      <vt:lpstr>Calibri</vt:lpstr>
      <vt:lpstr>Calibri Light</vt:lpstr>
      <vt:lpstr>Office Theme</vt:lpstr>
      <vt:lpstr>PowerPoint Presentation</vt:lpstr>
      <vt:lpstr>PowerPoint Presentation</vt:lpstr>
      <vt:lpstr>When we fail—Acceptance  </vt:lpstr>
      <vt:lpstr>When we fail—Acceptance  </vt:lpstr>
      <vt:lpstr>When we fail—Acceptance  </vt:lpstr>
      <vt:lpstr>When we fail—Acceptance</vt:lpstr>
      <vt:lpstr>When we fail—Responsibility  Two Replies 1. It’s not my fault – Ex 32:21-24</vt:lpstr>
      <vt:lpstr>When we fail—Responsibility  Two Replies: 2.  We blame ourselves – Psalm 51:4</vt:lpstr>
      <vt:lpstr>When we fail—Responsibility  Two Responses  1. We leave the failure </vt:lpstr>
      <vt:lpstr>When we fail—Responsibility  Two Responses  2. We learn from the failure </vt:lpstr>
      <vt:lpstr>When we fail—Responsibility  Two Realizations  1. We Stay the same as before </vt:lpstr>
      <vt:lpstr>When we fail—Responsibility  Two Realizations  2. We are better than before</vt:lpstr>
      <vt:lpstr>When we fail—Transformation 1. Teachable – Mt.13:16  </vt:lpstr>
      <vt:lpstr>When we fail—Transformation 1. Teachable – Mt.13:16  </vt:lpstr>
      <vt:lpstr>When we fail—Transformation 2. Realistic – Heb.11:24-25</vt:lpstr>
      <vt:lpstr>When we fail—Transformation 2. Realistic – Heb.11:24-25</vt:lpstr>
      <vt:lpstr>When we fail—Transformation 3. Repentant – 2Cor.7:10</vt:lpstr>
      <vt:lpstr>When we fail—Transformation 3. Repentant – 2Cor.7:10</vt:lpstr>
      <vt:lpstr>When we fail—Transformation 4. Unpretentious– 1Tim.1:15 </vt:lpstr>
      <vt:lpstr>When we fail—Transformation 4. Unpretentious– 1Tim.1:15 </vt:lpstr>
      <vt:lpstr>When we fail—Transformation 5. Grateful</vt:lpstr>
      <vt:lpstr>When we fail—Transformation 5. Grateful</vt:lpstr>
      <vt:lpstr>When we fail— Jesus is our success story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</dc:creator>
  <cp:lastModifiedBy>Morningside Church of Christ</cp:lastModifiedBy>
  <cp:revision>24</cp:revision>
  <dcterms:created xsi:type="dcterms:W3CDTF">2019-08-17T11:17:45Z</dcterms:created>
  <dcterms:modified xsi:type="dcterms:W3CDTF">2019-08-17T22:33:07Z</dcterms:modified>
</cp:coreProperties>
</file>