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1124" r:id="rId2"/>
    <p:sldId id="1135" r:id="rId3"/>
    <p:sldId id="1089" r:id="rId4"/>
    <p:sldId id="1130" r:id="rId5"/>
    <p:sldId id="1136" r:id="rId6"/>
    <p:sldId id="1128" r:id="rId7"/>
    <p:sldId id="1129" r:id="rId8"/>
    <p:sldId id="1125" r:id="rId9"/>
    <p:sldId id="1131" r:id="rId10"/>
    <p:sldId id="1132" r:id="rId11"/>
    <p:sldId id="1133" r:id="rId12"/>
    <p:sldId id="1137" r:id="rId13"/>
    <p:sldId id="1138" r:id="rId14"/>
    <p:sldId id="1139" r:id="rId15"/>
    <p:sldId id="1141" r:id="rId16"/>
    <p:sldId id="114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60"/>
  </p:normalViewPr>
  <p:slideViewPr>
    <p:cSldViewPr snapToGrid="0">
      <p:cViewPr varScale="1">
        <p:scale>
          <a:sx n="73" d="100"/>
          <a:sy n="73" d="100"/>
        </p:scale>
        <p:origin x="11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AE4A4-B0A9-4946-A9B9-4176D30CF272}" type="datetimeFigureOut">
              <a:rPr lang="en-NZ" smtClean="0"/>
              <a:t>15/09/2019</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E58C7C-B011-47DA-ADD2-B315460455CB}" type="slidenum">
              <a:rPr lang="en-NZ" smtClean="0"/>
              <a:t>‹#›</a:t>
            </a:fld>
            <a:endParaRPr lang="en-NZ"/>
          </a:p>
        </p:txBody>
      </p:sp>
    </p:spTree>
    <p:extLst>
      <p:ext uri="{BB962C8B-B14F-4D97-AF65-F5344CB8AC3E}">
        <p14:creationId xmlns:p14="http://schemas.microsoft.com/office/powerpoint/2010/main" val="3653180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BC8CEE-69A5-4B52-AA73-6E2AFE19DFCB}" type="datetimeFigureOut">
              <a:rPr lang="en-NZ" smtClean="0"/>
              <a:t>15/09/2019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1343754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BC8CEE-69A5-4B52-AA73-6E2AFE19DFCB}" type="datetimeFigureOut">
              <a:rPr lang="en-NZ" smtClean="0"/>
              <a:t>15/09/2019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899432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BC8CEE-69A5-4B52-AA73-6E2AFE19DFCB}" type="datetimeFigureOut">
              <a:rPr lang="en-NZ" smtClean="0"/>
              <a:t>15/09/2019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3078281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BC8CEE-69A5-4B52-AA73-6E2AFE19DFCB}" type="datetimeFigureOut">
              <a:rPr lang="en-NZ" smtClean="0"/>
              <a:t>15/09/2019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3255976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BC8CEE-69A5-4B52-AA73-6E2AFE19DFCB}" type="datetimeFigureOut">
              <a:rPr lang="en-NZ" smtClean="0"/>
              <a:t>15/09/2019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53774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BC8CEE-69A5-4B52-AA73-6E2AFE19DFCB}" type="datetimeFigureOut">
              <a:rPr lang="en-NZ" smtClean="0"/>
              <a:t>15/09/2019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1672717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BC8CEE-69A5-4B52-AA73-6E2AFE19DFCB}" type="datetimeFigureOut">
              <a:rPr lang="en-NZ" smtClean="0"/>
              <a:t>15/09/2019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128380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BC8CEE-69A5-4B52-AA73-6E2AFE19DFCB}" type="datetimeFigureOut">
              <a:rPr lang="en-NZ" smtClean="0"/>
              <a:t>15/09/2019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1295239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BC8CEE-69A5-4B52-AA73-6E2AFE19DFCB}" type="datetimeFigureOut">
              <a:rPr lang="en-NZ" smtClean="0"/>
              <a:t>15/09/2019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3010800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BC8CEE-69A5-4B52-AA73-6E2AFE19DFCB}" type="datetimeFigureOut">
              <a:rPr lang="en-NZ" smtClean="0"/>
              <a:t>15/09/2019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3773745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BC8CEE-69A5-4B52-AA73-6E2AFE19DFCB}" type="datetimeFigureOut">
              <a:rPr lang="en-NZ" smtClean="0"/>
              <a:t>15/09/2019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1799459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BC8CEE-69A5-4B52-AA73-6E2AFE19DFCB}" type="datetimeFigureOut">
              <a:rPr lang="en-NZ" smtClean="0"/>
              <a:t>15/09/2019</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FA578E-76DA-4C16-A1F7-608F059A67C2}" type="slidenum">
              <a:rPr lang="en-NZ" smtClean="0"/>
              <a:t>‹#›</a:t>
            </a:fld>
            <a:endParaRPr lang="en-NZ"/>
          </a:p>
        </p:txBody>
      </p:sp>
    </p:spTree>
    <p:extLst>
      <p:ext uri="{BB962C8B-B14F-4D97-AF65-F5344CB8AC3E}">
        <p14:creationId xmlns:p14="http://schemas.microsoft.com/office/powerpoint/2010/main" val="4287704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E540FBC-0BA8-4DA9-BB89-713912C2533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16549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6F51A8-1F02-43BE-9A46-93BE3C720CD7}"/>
              </a:ext>
            </a:extLst>
          </p:cNvPr>
          <p:cNvSpPr>
            <a:spLocks noGrp="1"/>
          </p:cNvSpPr>
          <p:nvPr>
            <p:ph idx="1"/>
          </p:nvPr>
        </p:nvSpPr>
        <p:spPr>
          <a:xfrm>
            <a:off x="628650" y="424070"/>
            <a:ext cx="7886700" cy="5752894"/>
          </a:xfrm>
        </p:spPr>
        <p:txBody>
          <a:bodyPr>
            <a:normAutofit/>
          </a:bodyPr>
          <a:lstStyle/>
          <a:p>
            <a:pPr marL="0" indent="0">
              <a:buNone/>
            </a:pPr>
            <a:r>
              <a:rPr lang="en-US" sz="3000" dirty="0"/>
              <a:t>God is not silent</a:t>
            </a:r>
          </a:p>
          <a:p>
            <a:pPr lvl="1"/>
            <a:r>
              <a:rPr lang="en-US" sz="3000" dirty="0"/>
              <a:t>The Witnesses</a:t>
            </a:r>
          </a:p>
          <a:p>
            <a:pPr marL="514350" indent="-514350">
              <a:buFont typeface="+mj-lt"/>
              <a:buAutoNum type="arabicPeriod" startAt="2"/>
            </a:pPr>
            <a:r>
              <a:rPr lang="en-US" dirty="0"/>
              <a:t>Testimony of Scripture</a:t>
            </a:r>
          </a:p>
          <a:p>
            <a:pPr marL="914400" lvl="2" indent="0">
              <a:buNone/>
            </a:pPr>
            <a:r>
              <a:rPr lang="en-US" sz="2400" dirty="0"/>
              <a:t>b. The transforming work of the Holy Spirit in all believers</a:t>
            </a:r>
          </a:p>
          <a:p>
            <a:r>
              <a:rPr lang="en-US" sz="2400" dirty="0"/>
              <a:t>2 Corinthians 3:18—</a:t>
            </a:r>
            <a:r>
              <a:rPr lang="en-US" sz="2400" b="1" baseline="30000" dirty="0"/>
              <a:t>18</a:t>
            </a:r>
            <a:r>
              <a:rPr lang="en-US" sz="2400" dirty="0"/>
              <a:t>But we all, with unveiled face, beholding as in a mirror the glory of the Lord, are being transformed into the same image from glory to glory, just as from the Lord, the Spirit. </a:t>
            </a:r>
            <a:r>
              <a:rPr lang="en-US" sz="1200" dirty="0"/>
              <a:t>(NASB95)</a:t>
            </a:r>
          </a:p>
        </p:txBody>
      </p:sp>
      <p:pic>
        <p:nvPicPr>
          <p:cNvPr id="9218" name="Picture 2" descr="Words of Wisdom: Renew Your Mind">
            <a:extLst>
              <a:ext uri="{FF2B5EF4-FFF2-40B4-BE49-F238E27FC236}">
                <a16:creationId xmlns:a16="http://schemas.microsoft.com/office/drawing/2014/main" id="{142DCF3A-E1AC-4E8D-B3BD-ACB8A6996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557" y="3687417"/>
            <a:ext cx="4227443" cy="3170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187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6F51A8-1F02-43BE-9A46-93BE3C720CD7}"/>
              </a:ext>
            </a:extLst>
          </p:cNvPr>
          <p:cNvSpPr>
            <a:spLocks noGrp="1"/>
          </p:cNvSpPr>
          <p:nvPr>
            <p:ph idx="1"/>
          </p:nvPr>
        </p:nvSpPr>
        <p:spPr>
          <a:xfrm>
            <a:off x="628650" y="424070"/>
            <a:ext cx="7886700" cy="5752894"/>
          </a:xfrm>
        </p:spPr>
        <p:txBody>
          <a:bodyPr>
            <a:normAutofit/>
          </a:bodyPr>
          <a:lstStyle/>
          <a:p>
            <a:pPr marL="0" indent="0">
              <a:buNone/>
            </a:pPr>
            <a:r>
              <a:rPr lang="en-US" sz="3000" dirty="0"/>
              <a:t>God is not silent</a:t>
            </a:r>
          </a:p>
          <a:p>
            <a:pPr lvl="1"/>
            <a:r>
              <a:rPr lang="en-US" sz="3000" dirty="0"/>
              <a:t>The Witnesses</a:t>
            </a:r>
          </a:p>
          <a:p>
            <a:pPr marL="514350" indent="-514350">
              <a:buFont typeface="+mj-lt"/>
              <a:buAutoNum type="arabicPeriod" startAt="2"/>
            </a:pPr>
            <a:r>
              <a:rPr lang="en-US" dirty="0"/>
              <a:t>Testimony of Scripture</a:t>
            </a:r>
          </a:p>
          <a:p>
            <a:pPr marL="914400" lvl="2" indent="0">
              <a:buNone/>
            </a:pPr>
            <a:r>
              <a:rPr lang="en-US" sz="2400" dirty="0"/>
              <a:t>c. The spread of the church</a:t>
            </a:r>
          </a:p>
          <a:p>
            <a:pPr marL="971550" lvl="1" indent="-514350">
              <a:buFont typeface="+mj-lt"/>
              <a:buAutoNum type="alphaLcPeriod"/>
            </a:pPr>
            <a:endParaRPr lang="en-NZ" dirty="0"/>
          </a:p>
        </p:txBody>
      </p:sp>
      <p:pic>
        <p:nvPicPr>
          <p:cNvPr id="7174" name="Picture 6">
            <a:extLst>
              <a:ext uri="{FF2B5EF4-FFF2-40B4-BE49-F238E27FC236}">
                <a16:creationId xmlns:a16="http://schemas.microsoft.com/office/drawing/2014/main" id="{47FA7887-E25E-4DE6-8F30-E9FDD0ADA4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661" y="3102461"/>
            <a:ext cx="4099338" cy="30745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B9E9B61-09EA-40EE-9E1F-93C83ED1D9D3}"/>
              </a:ext>
            </a:extLst>
          </p:cNvPr>
          <p:cNvSpPr/>
          <p:nvPr/>
        </p:nvSpPr>
        <p:spPr>
          <a:xfrm>
            <a:off x="4571999" y="3222309"/>
            <a:ext cx="4572000" cy="2954655"/>
          </a:xfrm>
          <a:prstGeom prst="rect">
            <a:avLst/>
          </a:prstGeom>
        </p:spPr>
        <p:txBody>
          <a:bodyPr>
            <a:spAutoFit/>
          </a:bodyPr>
          <a:lstStyle/>
          <a:p>
            <a:r>
              <a:rPr lang="en-US" sz="2400" dirty="0">
                <a:solidFill>
                  <a:srgbClr val="000000"/>
                </a:solidFill>
                <a:latin typeface="Helvetica Neue"/>
              </a:rPr>
              <a:t>Acts 1:8—</a:t>
            </a:r>
            <a:r>
              <a:rPr lang="en-US" sz="2400" b="1" baseline="30000" dirty="0">
                <a:solidFill>
                  <a:srgbClr val="000000"/>
                </a:solidFill>
                <a:latin typeface="Arial" panose="020B0604020202020204" pitchFamily="34" charset="0"/>
              </a:rPr>
              <a:t>8</a:t>
            </a:r>
            <a:r>
              <a:rPr lang="en-US" sz="2400" dirty="0">
                <a:solidFill>
                  <a:srgbClr val="000000"/>
                </a:solidFill>
                <a:latin typeface="Helvetica Neue"/>
              </a:rPr>
              <a:t>but you will receive power when the Holy Spirit has come upon you; and you shall be My witnesses both in Jerusalem, and in all Judea and Samaria, and even to the remotest part of the earth.” </a:t>
            </a:r>
            <a:r>
              <a:rPr lang="en-US" dirty="0">
                <a:solidFill>
                  <a:srgbClr val="000000"/>
                </a:solidFill>
                <a:latin typeface="Helvetica Neue"/>
              </a:rPr>
              <a:t>(NASB95)</a:t>
            </a:r>
            <a:endParaRPr lang="en-US" b="0" i="0" dirty="0">
              <a:solidFill>
                <a:srgbClr val="000000"/>
              </a:solidFill>
              <a:effectLst/>
              <a:latin typeface="Helvetica Neue"/>
            </a:endParaRPr>
          </a:p>
        </p:txBody>
      </p:sp>
    </p:spTree>
    <p:extLst>
      <p:ext uri="{BB962C8B-B14F-4D97-AF65-F5344CB8AC3E}">
        <p14:creationId xmlns:p14="http://schemas.microsoft.com/office/powerpoint/2010/main" val="2401690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6F51A8-1F02-43BE-9A46-93BE3C720CD7}"/>
              </a:ext>
            </a:extLst>
          </p:cNvPr>
          <p:cNvSpPr>
            <a:spLocks noGrp="1"/>
          </p:cNvSpPr>
          <p:nvPr>
            <p:ph idx="1"/>
          </p:nvPr>
        </p:nvSpPr>
        <p:spPr>
          <a:xfrm>
            <a:off x="628650" y="424070"/>
            <a:ext cx="7886700" cy="5752894"/>
          </a:xfrm>
        </p:spPr>
        <p:txBody>
          <a:bodyPr>
            <a:normAutofit/>
          </a:bodyPr>
          <a:lstStyle/>
          <a:p>
            <a:pPr marL="0" indent="0">
              <a:buNone/>
            </a:pPr>
            <a:r>
              <a:rPr lang="en-US" sz="3000" dirty="0"/>
              <a:t>God is not silent</a:t>
            </a:r>
          </a:p>
          <a:p>
            <a:pPr lvl="1"/>
            <a:r>
              <a:rPr lang="en-US" sz="3000" dirty="0"/>
              <a:t>The Witnesses</a:t>
            </a:r>
          </a:p>
          <a:p>
            <a:pPr marL="514350" indent="-514350">
              <a:buFont typeface="+mj-lt"/>
              <a:buAutoNum type="arabicPeriod" startAt="3"/>
            </a:pPr>
            <a:r>
              <a:rPr lang="en-US" dirty="0"/>
              <a:t>Testimony of Goodness</a:t>
            </a:r>
          </a:p>
          <a:p>
            <a:pPr marL="914400" lvl="2" indent="0">
              <a:buNone/>
            </a:pPr>
            <a:r>
              <a:rPr lang="en-US" sz="2400" dirty="0"/>
              <a:t>a. The transforming work of the Holy Spirit in all believers</a:t>
            </a:r>
          </a:p>
          <a:p>
            <a:pPr marL="457200" lvl="1" indent="0">
              <a:buNone/>
            </a:pPr>
            <a:endParaRPr lang="en-NZ" dirty="0"/>
          </a:p>
        </p:txBody>
      </p:sp>
      <p:pic>
        <p:nvPicPr>
          <p:cNvPr id="11266" name="Picture 2" descr="How can I become more Christlike? â The Idea Door">
            <a:extLst>
              <a:ext uri="{FF2B5EF4-FFF2-40B4-BE49-F238E27FC236}">
                <a16:creationId xmlns:a16="http://schemas.microsoft.com/office/drawing/2014/main" id="{04C6BFEF-D0C3-4E09-ACB7-DA0717D45A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507" y="3049028"/>
            <a:ext cx="4190897" cy="287469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4CB391C-EEFA-4904-9DFF-F4AC0134A185}"/>
              </a:ext>
            </a:extLst>
          </p:cNvPr>
          <p:cNvSpPr/>
          <p:nvPr/>
        </p:nvSpPr>
        <p:spPr>
          <a:xfrm>
            <a:off x="4678017" y="3148045"/>
            <a:ext cx="4140476" cy="2677656"/>
          </a:xfrm>
          <a:prstGeom prst="rect">
            <a:avLst/>
          </a:prstGeom>
        </p:spPr>
        <p:txBody>
          <a:bodyPr wrap="square">
            <a:spAutoFit/>
          </a:bodyPr>
          <a:lstStyle/>
          <a:p>
            <a:r>
              <a:rPr lang="en-US" sz="2400" dirty="0"/>
              <a:t>2 Corinthians 3:18—</a:t>
            </a:r>
            <a:r>
              <a:rPr lang="en-US" sz="2400" b="1" baseline="30000" dirty="0"/>
              <a:t>18</a:t>
            </a:r>
            <a:r>
              <a:rPr lang="en-US" sz="2400" dirty="0"/>
              <a:t>But we all, with unveiled face, beholding as in a mirror the glory of the Lord, are being transformed into the same image from glory to glory, just as from the Lord, the Spirit</a:t>
            </a:r>
            <a:r>
              <a:rPr lang="en-US" dirty="0"/>
              <a:t>. </a:t>
            </a:r>
            <a:r>
              <a:rPr lang="en-US" sz="1050" dirty="0"/>
              <a:t>(NASB95)</a:t>
            </a:r>
          </a:p>
        </p:txBody>
      </p:sp>
    </p:spTree>
    <p:extLst>
      <p:ext uri="{BB962C8B-B14F-4D97-AF65-F5344CB8AC3E}">
        <p14:creationId xmlns:p14="http://schemas.microsoft.com/office/powerpoint/2010/main" val="2241876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6F51A8-1F02-43BE-9A46-93BE3C720CD7}"/>
              </a:ext>
            </a:extLst>
          </p:cNvPr>
          <p:cNvSpPr>
            <a:spLocks noGrp="1"/>
          </p:cNvSpPr>
          <p:nvPr>
            <p:ph idx="1"/>
          </p:nvPr>
        </p:nvSpPr>
        <p:spPr>
          <a:xfrm>
            <a:off x="628650" y="424070"/>
            <a:ext cx="7886700" cy="5752894"/>
          </a:xfrm>
        </p:spPr>
        <p:txBody>
          <a:bodyPr>
            <a:normAutofit/>
          </a:bodyPr>
          <a:lstStyle/>
          <a:p>
            <a:pPr marL="0" indent="0">
              <a:buNone/>
            </a:pPr>
            <a:r>
              <a:rPr lang="en-US" sz="3000" dirty="0"/>
              <a:t>God is not silent</a:t>
            </a:r>
          </a:p>
          <a:p>
            <a:pPr lvl="1"/>
            <a:r>
              <a:rPr lang="en-US" sz="3000" dirty="0"/>
              <a:t>The Witnesses</a:t>
            </a:r>
          </a:p>
          <a:p>
            <a:pPr marL="514350" indent="-514350">
              <a:buFont typeface="+mj-lt"/>
              <a:buAutoNum type="arabicPeriod" startAt="3"/>
            </a:pPr>
            <a:r>
              <a:rPr lang="en-US" dirty="0"/>
              <a:t>Testimony of Goodness</a:t>
            </a:r>
          </a:p>
          <a:p>
            <a:pPr marL="0" indent="0">
              <a:spcBef>
                <a:spcPct val="0"/>
              </a:spcBef>
              <a:spcAft>
                <a:spcPts val="600"/>
              </a:spcAft>
              <a:buNone/>
            </a:pPr>
            <a:r>
              <a:rPr lang="en-US" sz="2400" dirty="0"/>
              <a:t>	b. </a:t>
            </a:r>
            <a:r>
              <a:rPr lang="en-US" sz="2400" dirty="0">
                <a:solidFill>
                  <a:srgbClr val="000000"/>
                </a:solidFill>
              </a:rPr>
              <a:t>He has left us the testimony of vibrant colour, 	energy and creativity for all to see. </a:t>
            </a:r>
          </a:p>
          <a:p>
            <a:pPr lvl="2">
              <a:spcBef>
                <a:spcPct val="0"/>
              </a:spcBef>
              <a:spcAft>
                <a:spcPts val="600"/>
              </a:spcAft>
            </a:pPr>
            <a:r>
              <a:rPr lang="en-US" sz="2400" dirty="0">
                <a:solidFill>
                  <a:srgbClr val="000000"/>
                </a:solidFill>
              </a:rPr>
              <a:t>There is nothing boring about God. </a:t>
            </a:r>
          </a:p>
          <a:p>
            <a:pPr lvl="2">
              <a:spcBef>
                <a:spcPct val="0"/>
              </a:spcBef>
              <a:spcAft>
                <a:spcPts val="600"/>
              </a:spcAft>
            </a:pPr>
            <a:r>
              <a:rPr lang="en-US" sz="2400" dirty="0">
                <a:solidFill>
                  <a:srgbClr val="000000"/>
                </a:solidFill>
              </a:rPr>
              <a:t>All good things are to His praise and our enjoyment</a:t>
            </a:r>
          </a:p>
        </p:txBody>
      </p:sp>
      <p:pic>
        <p:nvPicPr>
          <p:cNvPr id="5" name="Picture 2">
            <a:extLst>
              <a:ext uri="{FF2B5EF4-FFF2-40B4-BE49-F238E27FC236}">
                <a16:creationId xmlns:a16="http://schemas.microsoft.com/office/drawing/2014/main" id="{B3957DDB-A7AD-4219-AEAB-2D2EFF6BE5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312"/>
          <a:stretch/>
        </p:blipFill>
        <p:spPr bwMode="auto">
          <a:xfrm>
            <a:off x="1229049" y="3376118"/>
            <a:ext cx="6624995" cy="329336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AC3DF7E-5A9D-4B49-BB41-E26A51B2F221}"/>
              </a:ext>
            </a:extLst>
          </p:cNvPr>
          <p:cNvSpPr/>
          <p:nvPr/>
        </p:nvSpPr>
        <p:spPr>
          <a:xfrm>
            <a:off x="4284947" y="3868640"/>
            <a:ext cx="3630004" cy="2308324"/>
          </a:xfrm>
          <a:prstGeom prst="rect">
            <a:avLst/>
          </a:prstGeom>
        </p:spPr>
        <p:txBody>
          <a:bodyPr wrap="square">
            <a:spAutoFit/>
          </a:bodyPr>
          <a:lstStyle/>
          <a:p>
            <a:r>
              <a:rPr lang="en-US" sz="2400" dirty="0">
                <a:solidFill>
                  <a:srgbClr val="000000"/>
                </a:solidFill>
                <a:latin typeface="Helvetica Neue"/>
              </a:rPr>
              <a:t>John 10:10</a:t>
            </a:r>
          </a:p>
          <a:p>
            <a:r>
              <a:rPr lang="en-US" sz="2400" b="1" baseline="30000" dirty="0">
                <a:solidFill>
                  <a:srgbClr val="000000"/>
                </a:solidFill>
                <a:latin typeface="Arial" panose="020B0604020202020204" pitchFamily="34" charset="0"/>
              </a:rPr>
              <a:t>10</a:t>
            </a:r>
            <a:r>
              <a:rPr lang="en-US" sz="2400" dirty="0">
                <a:solidFill>
                  <a:srgbClr val="000000"/>
                </a:solidFill>
                <a:latin typeface="Helvetica Neue"/>
              </a:rPr>
              <a:t>The thief comes only to steal and kill and destroy; I came that they may have life, and have </a:t>
            </a:r>
            <a:r>
              <a:rPr lang="en-US" sz="2400" i="1" dirty="0">
                <a:solidFill>
                  <a:srgbClr val="000000"/>
                </a:solidFill>
                <a:latin typeface="Helvetica Neue"/>
              </a:rPr>
              <a:t>it </a:t>
            </a:r>
            <a:r>
              <a:rPr lang="en-US" sz="2400" dirty="0">
                <a:solidFill>
                  <a:srgbClr val="000000"/>
                </a:solidFill>
                <a:latin typeface="Helvetica Neue"/>
              </a:rPr>
              <a:t>abundantly.</a:t>
            </a:r>
            <a:r>
              <a:rPr lang="en-US" dirty="0">
                <a:solidFill>
                  <a:srgbClr val="000000"/>
                </a:solidFill>
                <a:latin typeface="Helvetica Neue"/>
              </a:rPr>
              <a:t> (NASB95)</a:t>
            </a:r>
            <a:endParaRPr lang="en-US" b="0" i="0" dirty="0">
              <a:solidFill>
                <a:srgbClr val="000000"/>
              </a:solidFill>
              <a:effectLst/>
              <a:latin typeface="Helvetica Neue"/>
            </a:endParaRPr>
          </a:p>
        </p:txBody>
      </p:sp>
    </p:spTree>
    <p:extLst>
      <p:ext uri="{BB962C8B-B14F-4D97-AF65-F5344CB8AC3E}">
        <p14:creationId xmlns:p14="http://schemas.microsoft.com/office/powerpoint/2010/main" val="1443616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6F51A8-1F02-43BE-9A46-93BE3C720CD7}"/>
              </a:ext>
            </a:extLst>
          </p:cNvPr>
          <p:cNvSpPr>
            <a:spLocks noGrp="1"/>
          </p:cNvSpPr>
          <p:nvPr>
            <p:ph idx="1"/>
          </p:nvPr>
        </p:nvSpPr>
        <p:spPr>
          <a:xfrm>
            <a:off x="628650" y="424070"/>
            <a:ext cx="7886700" cy="5752894"/>
          </a:xfrm>
        </p:spPr>
        <p:txBody>
          <a:bodyPr>
            <a:normAutofit fontScale="92500" lnSpcReduction="10000"/>
          </a:bodyPr>
          <a:lstStyle/>
          <a:p>
            <a:pPr marL="0" indent="0">
              <a:buNone/>
            </a:pPr>
            <a:r>
              <a:rPr lang="en-US" sz="3000" dirty="0"/>
              <a:t>God is not silent</a:t>
            </a:r>
          </a:p>
          <a:p>
            <a:pPr lvl="1"/>
            <a:r>
              <a:rPr lang="en-US" sz="3000" dirty="0"/>
              <a:t>The Witnesses</a:t>
            </a:r>
          </a:p>
          <a:p>
            <a:pPr marL="514350" indent="-514350">
              <a:buFont typeface="+mj-lt"/>
              <a:buAutoNum type="arabicPeriod" startAt="3"/>
            </a:pPr>
            <a:r>
              <a:rPr lang="en-US" dirty="0"/>
              <a:t>Testimony of Goodness</a:t>
            </a:r>
          </a:p>
          <a:p>
            <a:pPr marL="0" indent="0">
              <a:spcBef>
                <a:spcPct val="0"/>
              </a:spcBef>
              <a:spcAft>
                <a:spcPts val="600"/>
              </a:spcAft>
              <a:buNone/>
            </a:pPr>
            <a:r>
              <a:rPr lang="en-US" sz="2400" dirty="0"/>
              <a:t>	c. Ambassadors of Christ</a:t>
            </a:r>
          </a:p>
          <a:p>
            <a:pPr marL="1885950" lvl="3" indent="-514350">
              <a:spcBef>
                <a:spcPct val="0"/>
              </a:spcBef>
              <a:spcAft>
                <a:spcPts val="600"/>
              </a:spcAft>
              <a:buFont typeface="+mj-lt"/>
              <a:buAutoNum type="romanLcPeriod"/>
            </a:pPr>
            <a:r>
              <a:rPr lang="en-US" sz="2400" dirty="0">
                <a:solidFill>
                  <a:srgbClr val="000000"/>
                </a:solidFill>
              </a:rPr>
              <a:t>Taking “The Gospel of Christ.”</a:t>
            </a:r>
          </a:p>
          <a:p>
            <a:pPr marL="1885950" lvl="3" indent="-514350">
              <a:spcBef>
                <a:spcPct val="0"/>
              </a:spcBef>
              <a:spcAft>
                <a:spcPts val="600"/>
              </a:spcAft>
              <a:buFont typeface="+mj-lt"/>
              <a:buAutoNum type="romanLcPeriod"/>
            </a:pPr>
            <a:r>
              <a:rPr lang="en-US" sz="2400" dirty="0">
                <a:solidFill>
                  <a:srgbClr val="000000"/>
                </a:solidFill>
              </a:rPr>
              <a:t>With the gospel comes the church</a:t>
            </a:r>
          </a:p>
          <a:p>
            <a:pPr marL="1885950" lvl="3" indent="-514350">
              <a:spcBef>
                <a:spcPct val="0"/>
              </a:spcBef>
              <a:spcAft>
                <a:spcPts val="600"/>
              </a:spcAft>
              <a:buFont typeface="+mj-lt"/>
              <a:buAutoNum type="romanLcPeriod"/>
            </a:pPr>
            <a:r>
              <a:rPr lang="en-US" sz="2400" dirty="0">
                <a:solidFill>
                  <a:srgbClr val="000000"/>
                </a:solidFill>
              </a:rPr>
              <a:t>With the church comes…</a:t>
            </a:r>
          </a:p>
          <a:p>
            <a:pPr lvl="4">
              <a:spcBef>
                <a:spcPct val="0"/>
              </a:spcBef>
              <a:spcAft>
                <a:spcPts val="600"/>
              </a:spcAft>
            </a:pPr>
            <a:r>
              <a:rPr lang="en-US" sz="2400" dirty="0">
                <a:solidFill>
                  <a:srgbClr val="000000"/>
                </a:solidFill>
              </a:rPr>
              <a:t>Education</a:t>
            </a:r>
          </a:p>
          <a:p>
            <a:pPr lvl="4">
              <a:spcBef>
                <a:spcPct val="0"/>
              </a:spcBef>
              <a:spcAft>
                <a:spcPts val="600"/>
              </a:spcAft>
            </a:pPr>
            <a:r>
              <a:rPr lang="en-US" sz="2400" dirty="0">
                <a:solidFill>
                  <a:srgbClr val="000000"/>
                </a:solidFill>
              </a:rPr>
              <a:t>Morals</a:t>
            </a:r>
          </a:p>
          <a:p>
            <a:pPr lvl="4">
              <a:spcBef>
                <a:spcPct val="0"/>
              </a:spcBef>
              <a:spcAft>
                <a:spcPts val="600"/>
              </a:spcAft>
            </a:pPr>
            <a:r>
              <a:rPr lang="en-US" sz="2400" dirty="0">
                <a:solidFill>
                  <a:srgbClr val="000000"/>
                </a:solidFill>
              </a:rPr>
              <a:t>Food</a:t>
            </a:r>
          </a:p>
          <a:p>
            <a:pPr lvl="4">
              <a:spcBef>
                <a:spcPct val="0"/>
              </a:spcBef>
              <a:spcAft>
                <a:spcPts val="600"/>
              </a:spcAft>
            </a:pPr>
            <a:r>
              <a:rPr lang="en-US" sz="2400" dirty="0">
                <a:solidFill>
                  <a:srgbClr val="000000"/>
                </a:solidFill>
              </a:rPr>
              <a:t>Medicine</a:t>
            </a:r>
          </a:p>
          <a:p>
            <a:pPr lvl="4">
              <a:spcBef>
                <a:spcPct val="0"/>
              </a:spcBef>
              <a:spcAft>
                <a:spcPts val="600"/>
              </a:spcAft>
            </a:pPr>
            <a:r>
              <a:rPr lang="en-US" sz="2400" dirty="0">
                <a:solidFill>
                  <a:srgbClr val="000000"/>
                </a:solidFill>
              </a:rPr>
              <a:t>Clean water</a:t>
            </a:r>
          </a:p>
          <a:p>
            <a:pPr lvl="4">
              <a:spcBef>
                <a:spcPct val="0"/>
              </a:spcBef>
              <a:spcAft>
                <a:spcPts val="600"/>
              </a:spcAft>
            </a:pPr>
            <a:r>
              <a:rPr lang="en-US" sz="2400" dirty="0">
                <a:solidFill>
                  <a:srgbClr val="000000"/>
                </a:solidFill>
              </a:rPr>
              <a:t>Technology</a:t>
            </a:r>
          </a:p>
          <a:p>
            <a:pPr lvl="4">
              <a:spcBef>
                <a:spcPct val="0"/>
              </a:spcBef>
              <a:spcAft>
                <a:spcPts val="600"/>
              </a:spcAft>
            </a:pPr>
            <a:r>
              <a:rPr lang="en-US" sz="2400" dirty="0">
                <a:solidFill>
                  <a:srgbClr val="000000"/>
                </a:solidFill>
              </a:rPr>
              <a:t>Peace</a:t>
            </a:r>
          </a:p>
          <a:p>
            <a:pPr lvl="4">
              <a:spcBef>
                <a:spcPct val="0"/>
              </a:spcBef>
              <a:spcAft>
                <a:spcPts val="600"/>
              </a:spcAft>
            </a:pPr>
            <a:r>
              <a:rPr lang="en-US" sz="2400" dirty="0">
                <a:solidFill>
                  <a:srgbClr val="000000"/>
                </a:solidFill>
              </a:rPr>
              <a:t>Civilization</a:t>
            </a:r>
          </a:p>
        </p:txBody>
      </p:sp>
      <p:pic>
        <p:nvPicPr>
          <p:cNvPr id="19" name="Picture 2" descr="https://ci5.googleusercontent.com/proxy/XhwSHlCaOaYkuJr1BkbqPehtDV34sOyxsX95p3cXNNc1AGuhs7EZNSY6uqPi4bfAPGehuBioLts-KwXdWiuB9DcFqxFmtUUcRlMV2lSjmxkIqCHVzm5oRPTpq8_ku9svxmHgFAX89cY=s0-d-e1-ft#https://media.thegospelcoalition.org/wp-content/uploads/2019/07/03112401/theology.jpg">
            <a:extLst>
              <a:ext uri="{FF2B5EF4-FFF2-40B4-BE49-F238E27FC236}">
                <a16:creationId xmlns:a16="http://schemas.microsoft.com/office/drawing/2014/main" id="{E7EE6B30-841F-4AEA-8FEF-D0D3B04871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1" y="4775201"/>
            <a:ext cx="4876799" cy="208279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s://scontent.fakl1-2.fna.fbcdn.net/v/t45.1600-4/cp0/q75/spS444/c0.38.524.275a/p235x350/51835440_6111328369699_9165054262240083968_n.jpg?_nc_cat=104&amp;_nc_eui2=AeHJJP5ALda_qmYxJfuZP8WRsblAvtavkD3wI2OzE4dA7SouWz_AwxbjUzD74esrft5Wdg-piIvTTRgE2UAF0E-wm786m9E1iTJlmNXcRWfJ-Q&amp;_nc_oc=AQkUyu14rKu9w0LGpxwM7XbUbEdWXHo7s6ge4QgL9XBu-FCMM1p55AtsnsoO75wy0wY&amp;_nc_ht=scontent.fakl1-2.fna&amp;oh=d926d21bf26e7953eaf4c278d07e7caa&amp;oe=5D88AF0B">
            <a:extLst>
              <a:ext uri="{FF2B5EF4-FFF2-40B4-BE49-F238E27FC236}">
                <a16:creationId xmlns:a16="http://schemas.microsoft.com/office/drawing/2014/main" id="{FD2E6935-09E3-46AF-AFE0-20CB19FF3C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2660" y="2890433"/>
            <a:ext cx="3591339" cy="1884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989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6F51A8-1F02-43BE-9A46-93BE3C720CD7}"/>
              </a:ext>
            </a:extLst>
          </p:cNvPr>
          <p:cNvSpPr>
            <a:spLocks noGrp="1"/>
          </p:cNvSpPr>
          <p:nvPr>
            <p:ph idx="1"/>
          </p:nvPr>
        </p:nvSpPr>
        <p:spPr>
          <a:xfrm>
            <a:off x="628650" y="424070"/>
            <a:ext cx="7886700" cy="5752894"/>
          </a:xfrm>
        </p:spPr>
        <p:txBody>
          <a:bodyPr>
            <a:normAutofit/>
          </a:bodyPr>
          <a:lstStyle/>
          <a:p>
            <a:pPr marL="0" indent="0">
              <a:buNone/>
            </a:pPr>
            <a:r>
              <a:rPr lang="en-US" sz="3000" dirty="0"/>
              <a:t>God is not silent</a:t>
            </a:r>
          </a:p>
          <a:p>
            <a:pPr lvl="1"/>
            <a:r>
              <a:rPr lang="en-US" sz="3000" dirty="0"/>
              <a:t>The Witnesses</a:t>
            </a:r>
          </a:p>
          <a:p>
            <a:pPr marL="514350" indent="-514350">
              <a:buFont typeface="+mj-lt"/>
              <a:buAutoNum type="arabicPeriod" startAt="3"/>
            </a:pPr>
            <a:r>
              <a:rPr lang="en-US" dirty="0"/>
              <a:t>Testimony of Goodness</a:t>
            </a:r>
          </a:p>
          <a:p>
            <a:pPr marL="0" indent="0">
              <a:spcBef>
                <a:spcPct val="0"/>
              </a:spcBef>
              <a:spcAft>
                <a:spcPts val="600"/>
              </a:spcAft>
              <a:buNone/>
            </a:pPr>
            <a:r>
              <a:rPr lang="en-US" sz="2400" dirty="0"/>
              <a:t>	d. People of Faith and Reason</a:t>
            </a:r>
          </a:p>
          <a:p>
            <a:pPr marL="1885950" lvl="3" indent="-514350">
              <a:spcBef>
                <a:spcPct val="0"/>
              </a:spcBef>
              <a:spcAft>
                <a:spcPts val="600"/>
              </a:spcAft>
              <a:buFont typeface="+mj-lt"/>
              <a:buAutoNum type="romanLcPeriod"/>
            </a:pPr>
            <a:r>
              <a:rPr lang="en-US" sz="2400" dirty="0">
                <a:solidFill>
                  <a:srgbClr val="000000"/>
                </a:solidFill>
              </a:rPr>
              <a:t>We belief is built on that with is reasonable</a:t>
            </a:r>
          </a:p>
          <a:p>
            <a:pPr marL="1885950" lvl="3" indent="-514350">
              <a:spcBef>
                <a:spcPct val="0"/>
              </a:spcBef>
              <a:spcAft>
                <a:spcPts val="600"/>
              </a:spcAft>
              <a:buFont typeface="+mj-lt"/>
              <a:buAutoNum type="romanLcPeriod"/>
            </a:pPr>
            <a:r>
              <a:rPr lang="en-US" sz="2400" dirty="0">
                <a:solidFill>
                  <a:srgbClr val="000000"/>
                </a:solidFill>
              </a:rPr>
              <a:t>We check the facts—Witnesses (1Cor.15:3-7)</a:t>
            </a:r>
          </a:p>
          <a:p>
            <a:pPr marL="1885950" lvl="3" indent="-514350">
              <a:spcBef>
                <a:spcPct val="0"/>
              </a:spcBef>
              <a:spcAft>
                <a:spcPts val="600"/>
              </a:spcAft>
              <a:buFont typeface="+mj-lt"/>
              <a:buAutoNum type="romanLcPeriod"/>
            </a:pPr>
            <a:r>
              <a:rPr lang="en-US" sz="2400" dirty="0">
                <a:solidFill>
                  <a:srgbClr val="000000"/>
                </a:solidFill>
              </a:rPr>
              <a:t>We do not fear debate (Acts 15:2)</a:t>
            </a:r>
          </a:p>
          <a:p>
            <a:pPr marL="1885950" lvl="3" indent="-514350">
              <a:spcBef>
                <a:spcPct val="0"/>
              </a:spcBef>
              <a:spcAft>
                <a:spcPts val="600"/>
              </a:spcAft>
              <a:buFont typeface="+mj-lt"/>
              <a:buAutoNum type="romanLcPeriod"/>
            </a:pPr>
            <a:r>
              <a:rPr lang="en-US" sz="2400" dirty="0">
                <a:solidFill>
                  <a:srgbClr val="000000"/>
                </a:solidFill>
              </a:rPr>
              <a:t>Everything is laid out in the open (Acts 26:26)</a:t>
            </a:r>
          </a:p>
          <a:p>
            <a:pPr marL="1885950" lvl="3" indent="-514350">
              <a:spcBef>
                <a:spcPct val="0"/>
              </a:spcBef>
              <a:spcAft>
                <a:spcPts val="600"/>
              </a:spcAft>
              <a:buFont typeface="+mj-lt"/>
              <a:buAutoNum type="romanLcPeriod"/>
            </a:pPr>
            <a:r>
              <a:rPr lang="en-US" sz="2400" dirty="0">
                <a:solidFill>
                  <a:srgbClr val="000000"/>
                </a:solidFill>
              </a:rPr>
              <a:t>Come now, let us reason together…</a:t>
            </a:r>
          </a:p>
          <a:p>
            <a:pPr marL="1885950" lvl="3" indent="-514350">
              <a:spcBef>
                <a:spcPct val="0"/>
              </a:spcBef>
              <a:spcAft>
                <a:spcPts val="600"/>
              </a:spcAft>
              <a:buFont typeface="+mj-lt"/>
              <a:buAutoNum type="romanLcPeriod"/>
            </a:pPr>
            <a:endParaRPr lang="en-US" sz="2400" dirty="0">
              <a:solidFill>
                <a:srgbClr val="000000"/>
              </a:solidFill>
            </a:endParaRPr>
          </a:p>
        </p:txBody>
      </p:sp>
      <p:pic>
        <p:nvPicPr>
          <p:cNvPr id="20" name="Picture 2" descr="https://scontent.fakl1-2.fna.fbcdn.net/v/t45.1600-4/cp0/q75/spS444/c0.38.524.275a/p235x350/51835440_6111328369699_9165054262240083968_n.jpg?_nc_cat=104&amp;_nc_eui2=AeHJJP5ALda_qmYxJfuZP8WRsblAvtavkD3wI2OzE4dA7SouWz_AwxbjUzD74esrft5Wdg-piIvTTRgE2UAF0E-wm786m9E1iTJlmNXcRWfJ-Q&amp;_nc_oc=AQkUyu14rKu9w0LGpxwM7XbUbEdWXHo7s6ge4QgL9XBu-FCMM1p55AtsnsoO75wy0wY&amp;_nc_ht=scontent.fakl1-2.fna&amp;oh=d926d21bf26e7953eaf4c278d07e7caa&amp;oe=5D88AF0B">
            <a:extLst>
              <a:ext uri="{FF2B5EF4-FFF2-40B4-BE49-F238E27FC236}">
                <a16:creationId xmlns:a16="http://schemas.microsoft.com/office/drawing/2014/main" id="{FD2E6935-09E3-46AF-AFE0-20CB19FF3C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2661" y="0"/>
            <a:ext cx="3591339" cy="18847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ci5.googleusercontent.com/proxy/XhwSHlCaOaYkuJr1BkbqPehtDV34sOyxsX95p3cXNNc1AGuhs7EZNSY6uqPi4bfAPGehuBioLts-KwXdWiuB9DcFqxFmtUUcRlMV2lSjmxkIqCHVzm5oRPTpq8_ku9svxmHgFAX89cY=s0-d-e1-ft#https://media.thegospelcoalition.org/wp-content/uploads/2019/07/03112401/theology.jpg">
            <a:extLst>
              <a:ext uri="{FF2B5EF4-FFF2-40B4-BE49-F238E27FC236}">
                <a16:creationId xmlns:a16="http://schemas.microsoft.com/office/drawing/2014/main" id="{D559E6E2-D3E4-4FCB-A978-203D3D34B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75201"/>
            <a:ext cx="4876799" cy="2082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838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What Grieving People Wish You Knew at Christmas">
            <a:extLst>
              <a:ext uri="{FF2B5EF4-FFF2-40B4-BE49-F238E27FC236}">
                <a16:creationId xmlns:a16="http://schemas.microsoft.com/office/drawing/2014/main" id="{C78FCBFB-E28A-4CD0-BBD3-36563B469C5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73213" y="1663191"/>
            <a:ext cx="8197574" cy="46005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What Grieving People Wish You Knew at Christmas">
            <a:extLst>
              <a:ext uri="{FF2B5EF4-FFF2-40B4-BE49-F238E27FC236}">
                <a16:creationId xmlns:a16="http://schemas.microsoft.com/office/drawing/2014/main" id="{346734FA-34D0-488A-AD88-1C2421F975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2591"/>
          <a:stretch/>
        </p:blipFill>
        <p:spPr bwMode="auto">
          <a:xfrm>
            <a:off x="473213" y="994691"/>
            <a:ext cx="8197574" cy="8009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What Grieving People Wish You Knew at Christmas">
            <a:extLst>
              <a:ext uri="{FF2B5EF4-FFF2-40B4-BE49-F238E27FC236}">
                <a16:creationId xmlns:a16="http://schemas.microsoft.com/office/drawing/2014/main" id="{D28B80E6-53D4-4914-9D28-049392E47B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2591"/>
          <a:stretch/>
        </p:blipFill>
        <p:spPr bwMode="auto">
          <a:xfrm>
            <a:off x="473213" y="594235"/>
            <a:ext cx="8197574" cy="80091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5AE2D8EB-D862-4E54-A9DE-3B031460CA06}"/>
              </a:ext>
            </a:extLst>
          </p:cNvPr>
          <p:cNvSpPr/>
          <p:nvPr/>
        </p:nvSpPr>
        <p:spPr>
          <a:xfrm>
            <a:off x="473213" y="594235"/>
            <a:ext cx="8197574" cy="2677656"/>
          </a:xfrm>
          <a:prstGeom prst="rect">
            <a:avLst/>
          </a:prstGeom>
        </p:spPr>
        <p:txBody>
          <a:bodyPr wrap="square">
            <a:spAutoFit/>
          </a:bodyPr>
          <a:lstStyle/>
          <a:p>
            <a:r>
              <a:rPr lang="en-US" sz="2400" dirty="0">
                <a:solidFill>
                  <a:srgbClr val="FF0000"/>
                </a:solidFill>
                <a:latin typeface="Helvetica Neue"/>
              </a:rPr>
              <a:t>Isaiah 1:18—</a:t>
            </a:r>
          </a:p>
          <a:p>
            <a:r>
              <a:rPr lang="en-US" sz="2400" b="1" baseline="30000" dirty="0">
                <a:solidFill>
                  <a:srgbClr val="FF0000"/>
                </a:solidFill>
                <a:latin typeface="Arial" panose="020B0604020202020204" pitchFamily="34" charset="0"/>
              </a:rPr>
              <a:t>18 </a:t>
            </a:r>
            <a:r>
              <a:rPr lang="en-US" sz="2400" dirty="0">
                <a:solidFill>
                  <a:srgbClr val="FF0000"/>
                </a:solidFill>
                <a:latin typeface="Helvetica Neue"/>
              </a:rPr>
              <a:t>“Come now, and let us reason together,”</a:t>
            </a:r>
            <a:br>
              <a:rPr lang="en-US" sz="2400" dirty="0">
                <a:solidFill>
                  <a:srgbClr val="FF0000"/>
                </a:solidFill>
                <a:latin typeface="Helvetica Neue"/>
              </a:rPr>
            </a:br>
            <a:r>
              <a:rPr lang="en-US" sz="2400" dirty="0">
                <a:solidFill>
                  <a:srgbClr val="FF0000"/>
                </a:solidFill>
                <a:latin typeface="Helvetica Neue"/>
              </a:rPr>
              <a:t>Says the </a:t>
            </a:r>
            <a:r>
              <a:rPr lang="en-US" sz="2400" cap="small" dirty="0">
                <a:solidFill>
                  <a:srgbClr val="FF0000"/>
                </a:solidFill>
                <a:latin typeface="Helvetica Neue"/>
              </a:rPr>
              <a:t>Lord</a:t>
            </a:r>
            <a:r>
              <a:rPr lang="en-US" sz="2400" dirty="0">
                <a:solidFill>
                  <a:srgbClr val="FF0000"/>
                </a:solidFill>
                <a:latin typeface="Helvetica Neue"/>
              </a:rPr>
              <a:t>,</a:t>
            </a:r>
            <a:br>
              <a:rPr lang="en-US" sz="2400" dirty="0">
                <a:solidFill>
                  <a:srgbClr val="FF0000"/>
                </a:solidFill>
                <a:latin typeface="Helvetica Neue"/>
              </a:rPr>
            </a:br>
            <a:r>
              <a:rPr lang="en-US" sz="2400" dirty="0">
                <a:solidFill>
                  <a:srgbClr val="FF0000"/>
                </a:solidFill>
                <a:latin typeface="Helvetica Neue"/>
              </a:rPr>
              <a:t>“Though your sins are as scarlet,</a:t>
            </a:r>
            <a:br>
              <a:rPr lang="en-US" sz="2400" dirty="0">
                <a:solidFill>
                  <a:srgbClr val="FF0000"/>
                </a:solidFill>
                <a:latin typeface="Helvetica Neue"/>
              </a:rPr>
            </a:br>
            <a:r>
              <a:rPr lang="en-US" sz="2400" dirty="0">
                <a:solidFill>
                  <a:srgbClr val="FF0000"/>
                </a:solidFill>
                <a:latin typeface="Helvetica Neue"/>
              </a:rPr>
              <a:t>They will be as white as snow;</a:t>
            </a:r>
            <a:br>
              <a:rPr lang="en-US" sz="2400" dirty="0">
                <a:solidFill>
                  <a:srgbClr val="FF0000"/>
                </a:solidFill>
                <a:latin typeface="Helvetica Neue"/>
              </a:rPr>
            </a:br>
            <a:r>
              <a:rPr lang="en-US" sz="2400" dirty="0">
                <a:solidFill>
                  <a:srgbClr val="FF0000"/>
                </a:solidFill>
                <a:latin typeface="Helvetica Neue"/>
              </a:rPr>
              <a:t>Though they are red like crimson,</a:t>
            </a:r>
            <a:br>
              <a:rPr lang="en-US" sz="2400" dirty="0">
                <a:solidFill>
                  <a:srgbClr val="FF0000"/>
                </a:solidFill>
                <a:latin typeface="Helvetica Neue"/>
              </a:rPr>
            </a:br>
            <a:r>
              <a:rPr lang="en-US" sz="2400" dirty="0">
                <a:solidFill>
                  <a:srgbClr val="FF0000"/>
                </a:solidFill>
                <a:latin typeface="Helvetica Neue"/>
              </a:rPr>
              <a:t>They will be like wool.</a:t>
            </a:r>
            <a:endParaRPr lang="en-US" sz="2400" b="0" i="0" dirty="0">
              <a:solidFill>
                <a:srgbClr val="FF0000"/>
              </a:solidFill>
              <a:effectLst/>
              <a:latin typeface="Helvetica Neue"/>
            </a:endParaRPr>
          </a:p>
        </p:txBody>
      </p:sp>
    </p:spTree>
    <p:extLst>
      <p:ext uri="{BB962C8B-B14F-4D97-AF65-F5344CB8AC3E}">
        <p14:creationId xmlns:p14="http://schemas.microsoft.com/office/powerpoint/2010/main" val="2553305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46CEB-9B3A-4A6B-96A2-B610197FE565}"/>
              </a:ext>
            </a:extLst>
          </p:cNvPr>
          <p:cNvSpPr>
            <a:spLocks noGrp="1"/>
          </p:cNvSpPr>
          <p:nvPr>
            <p:ph type="ctrTitle"/>
          </p:nvPr>
        </p:nvSpPr>
        <p:spPr/>
        <p:txBody>
          <a:bodyPr>
            <a:normAutofit/>
          </a:bodyPr>
          <a:lstStyle/>
          <a:p>
            <a:r>
              <a:rPr lang="en-US" dirty="0"/>
              <a:t>“Come now, let us reason together.”</a:t>
            </a:r>
            <a:endParaRPr lang="en-NZ" dirty="0"/>
          </a:p>
        </p:txBody>
      </p:sp>
      <p:sp>
        <p:nvSpPr>
          <p:cNvPr id="3" name="Subtitle 2">
            <a:extLst>
              <a:ext uri="{FF2B5EF4-FFF2-40B4-BE49-F238E27FC236}">
                <a16:creationId xmlns:a16="http://schemas.microsoft.com/office/drawing/2014/main" id="{8A35C8E0-9697-4AB2-9FD4-2D1AD1646D85}"/>
              </a:ext>
            </a:extLst>
          </p:cNvPr>
          <p:cNvSpPr>
            <a:spLocks noGrp="1"/>
          </p:cNvSpPr>
          <p:nvPr>
            <p:ph type="subTitle" idx="1"/>
          </p:nvPr>
        </p:nvSpPr>
        <p:spPr/>
        <p:txBody>
          <a:bodyPr/>
          <a:lstStyle/>
          <a:p>
            <a:endParaRPr lang="en-NZ"/>
          </a:p>
        </p:txBody>
      </p:sp>
    </p:spTree>
    <p:extLst>
      <p:ext uri="{BB962C8B-B14F-4D97-AF65-F5344CB8AC3E}">
        <p14:creationId xmlns:p14="http://schemas.microsoft.com/office/powerpoint/2010/main" val="3599363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6F51A8-1F02-43BE-9A46-93BE3C720CD7}"/>
              </a:ext>
            </a:extLst>
          </p:cNvPr>
          <p:cNvSpPr>
            <a:spLocks noGrp="1"/>
          </p:cNvSpPr>
          <p:nvPr>
            <p:ph idx="1"/>
          </p:nvPr>
        </p:nvSpPr>
        <p:spPr>
          <a:xfrm>
            <a:off x="628650" y="397565"/>
            <a:ext cx="7886700" cy="6122505"/>
          </a:xfrm>
        </p:spPr>
        <p:txBody>
          <a:bodyPr>
            <a:normAutofit/>
          </a:bodyPr>
          <a:lstStyle/>
          <a:p>
            <a:pPr marL="0" indent="0">
              <a:buNone/>
            </a:pPr>
            <a:r>
              <a:rPr lang="en-US" sz="3000" dirty="0"/>
              <a:t>God is not silent</a:t>
            </a:r>
          </a:p>
          <a:p>
            <a:pPr marL="914400" lvl="2" indent="0">
              <a:buNone/>
            </a:pPr>
            <a:endParaRPr lang="en-US" sz="2400" dirty="0"/>
          </a:p>
        </p:txBody>
      </p:sp>
    </p:spTree>
    <p:extLst>
      <p:ext uri="{BB962C8B-B14F-4D97-AF65-F5344CB8AC3E}">
        <p14:creationId xmlns:p14="http://schemas.microsoft.com/office/powerpoint/2010/main" val="1332044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6F51A8-1F02-43BE-9A46-93BE3C720CD7}"/>
              </a:ext>
            </a:extLst>
          </p:cNvPr>
          <p:cNvSpPr>
            <a:spLocks noGrp="1"/>
          </p:cNvSpPr>
          <p:nvPr>
            <p:ph idx="1"/>
          </p:nvPr>
        </p:nvSpPr>
        <p:spPr>
          <a:xfrm>
            <a:off x="628650" y="397565"/>
            <a:ext cx="7886700" cy="6122505"/>
          </a:xfrm>
        </p:spPr>
        <p:txBody>
          <a:bodyPr>
            <a:normAutofit/>
          </a:bodyPr>
          <a:lstStyle/>
          <a:p>
            <a:pPr marL="0" indent="0">
              <a:buNone/>
            </a:pPr>
            <a:r>
              <a:rPr lang="en-US" sz="3000" dirty="0"/>
              <a:t>God is not silent</a:t>
            </a:r>
          </a:p>
          <a:p>
            <a:pPr lvl="1"/>
            <a:r>
              <a:rPr lang="en-US" sz="3000" dirty="0"/>
              <a:t>The Witnesses speak</a:t>
            </a:r>
          </a:p>
          <a:p>
            <a:pPr marL="914400" lvl="2" indent="0">
              <a:buNone/>
            </a:pPr>
            <a:endParaRPr lang="en-US" sz="2400" dirty="0"/>
          </a:p>
        </p:txBody>
      </p:sp>
    </p:spTree>
    <p:extLst>
      <p:ext uri="{BB962C8B-B14F-4D97-AF65-F5344CB8AC3E}">
        <p14:creationId xmlns:p14="http://schemas.microsoft.com/office/powerpoint/2010/main" val="3099695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6F51A8-1F02-43BE-9A46-93BE3C720CD7}"/>
              </a:ext>
            </a:extLst>
          </p:cNvPr>
          <p:cNvSpPr>
            <a:spLocks noGrp="1"/>
          </p:cNvSpPr>
          <p:nvPr>
            <p:ph idx="1"/>
          </p:nvPr>
        </p:nvSpPr>
        <p:spPr>
          <a:xfrm>
            <a:off x="628650" y="397565"/>
            <a:ext cx="7886700" cy="6122505"/>
          </a:xfrm>
        </p:spPr>
        <p:txBody>
          <a:bodyPr>
            <a:normAutofit/>
          </a:bodyPr>
          <a:lstStyle/>
          <a:p>
            <a:pPr marL="0" indent="0">
              <a:buNone/>
            </a:pPr>
            <a:r>
              <a:rPr lang="en-US" sz="3000" dirty="0"/>
              <a:t>God is not silent</a:t>
            </a:r>
          </a:p>
          <a:p>
            <a:pPr lvl="1"/>
            <a:r>
              <a:rPr lang="en-US" sz="3000" dirty="0"/>
              <a:t>The Witnesses speak</a:t>
            </a:r>
          </a:p>
          <a:p>
            <a:pPr marL="514350" indent="-514350">
              <a:buFont typeface="+mj-lt"/>
              <a:buAutoNum type="arabicPeriod"/>
            </a:pPr>
            <a:r>
              <a:rPr lang="en-US" dirty="0"/>
              <a:t>Testimony of Nature</a:t>
            </a:r>
          </a:p>
          <a:p>
            <a:pPr marL="914400" lvl="2" indent="0">
              <a:buNone/>
            </a:pPr>
            <a:r>
              <a:rPr lang="en-US" sz="2400" dirty="0"/>
              <a:t>a. Psalm 19:1—</a:t>
            </a:r>
          </a:p>
          <a:p>
            <a:pPr marL="914400" lvl="2" indent="0">
              <a:buNone/>
            </a:pPr>
            <a:r>
              <a:rPr lang="en-US" sz="2400" dirty="0"/>
              <a:t>	The heavens are telling of the glory of God;</a:t>
            </a:r>
            <a:br>
              <a:rPr lang="en-US" sz="2400" dirty="0"/>
            </a:br>
            <a:r>
              <a:rPr lang="en-US" sz="2400" dirty="0"/>
              <a:t>	And their expanse is declaring the work of His 	hands. (NASB95)</a:t>
            </a:r>
          </a:p>
          <a:p>
            <a:pPr marL="914400" lvl="2" indent="0">
              <a:buNone/>
            </a:pPr>
            <a:endParaRPr lang="en-US" sz="2400" dirty="0"/>
          </a:p>
        </p:txBody>
      </p:sp>
      <p:pic>
        <p:nvPicPr>
          <p:cNvPr id="4100" name="Picture 4" descr="Photographing the night sky - Geographical Magazine">
            <a:extLst>
              <a:ext uri="{FF2B5EF4-FFF2-40B4-BE49-F238E27FC236}">
                <a16:creationId xmlns:a16="http://schemas.microsoft.com/office/drawing/2014/main" id="{9B41AFD3-1E75-457F-942D-EDBF5978B6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3113" y="3370792"/>
            <a:ext cx="4717774" cy="3149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400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6F51A8-1F02-43BE-9A46-93BE3C720CD7}"/>
              </a:ext>
            </a:extLst>
          </p:cNvPr>
          <p:cNvSpPr>
            <a:spLocks noGrp="1"/>
          </p:cNvSpPr>
          <p:nvPr>
            <p:ph idx="1"/>
          </p:nvPr>
        </p:nvSpPr>
        <p:spPr>
          <a:xfrm>
            <a:off x="628650" y="397565"/>
            <a:ext cx="7886700" cy="6122505"/>
          </a:xfrm>
        </p:spPr>
        <p:txBody>
          <a:bodyPr>
            <a:normAutofit/>
          </a:bodyPr>
          <a:lstStyle/>
          <a:p>
            <a:pPr marL="0" indent="0">
              <a:buNone/>
            </a:pPr>
            <a:r>
              <a:rPr lang="en-US" sz="3000" dirty="0"/>
              <a:t>God is not silent</a:t>
            </a:r>
          </a:p>
          <a:p>
            <a:pPr lvl="1"/>
            <a:r>
              <a:rPr lang="en-US" sz="3000" dirty="0"/>
              <a:t>The Witnesses speak</a:t>
            </a:r>
          </a:p>
          <a:p>
            <a:pPr marL="514350" indent="-514350">
              <a:buFont typeface="+mj-lt"/>
              <a:buAutoNum type="arabicPeriod"/>
            </a:pPr>
            <a:r>
              <a:rPr lang="en-US" dirty="0"/>
              <a:t>Testimony of Nature</a:t>
            </a:r>
          </a:p>
          <a:p>
            <a:pPr marL="914400" lvl="2" indent="0">
              <a:buNone/>
            </a:pPr>
            <a:r>
              <a:rPr lang="en-US" sz="2400" dirty="0"/>
              <a:t>b. Romans 1:20—</a:t>
            </a:r>
          </a:p>
          <a:p>
            <a:pPr marL="914400" lvl="2" indent="0">
              <a:buNone/>
            </a:pPr>
            <a:r>
              <a:rPr lang="en-US" sz="2400" b="1" baseline="30000" dirty="0"/>
              <a:t>	20 </a:t>
            </a:r>
            <a:r>
              <a:rPr lang="en-US" sz="2400" dirty="0"/>
              <a:t>For since the creation of the world His 	invisible attributes, His eternal power and 	divine nature, 	have been clearly seen, being 	understood through what has been made, so 	that they are without 	excuse. (NASB95)</a:t>
            </a:r>
          </a:p>
        </p:txBody>
      </p:sp>
      <p:pic>
        <p:nvPicPr>
          <p:cNvPr id="5124" name="Picture 4">
            <a:extLst>
              <a:ext uri="{FF2B5EF4-FFF2-40B4-BE49-F238E27FC236}">
                <a16:creationId xmlns:a16="http://schemas.microsoft.com/office/drawing/2014/main" id="{CDAEBA84-37FB-4514-A6D5-D232AF189B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0" y="3985766"/>
            <a:ext cx="4514850" cy="25336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Son of God in the Old Testament">
            <a:extLst>
              <a:ext uri="{FF2B5EF4-FFF2-40B4-BE49-F238E27FC236}">
                <a16:creationId xmlns:a16="http://schemas.microsoft.com/office/drawing/2014/main" id="{D7A4936E-9F28-4802-9191-F0FCF73F4E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558"/>
          <a:stretch/>
        </p:blipFill>
        <p:spPr bwMode="auto">
          <a:xfrm>
            <a:off x="628650" y="3985767"/>
            <a:ext cx="4119757"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377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6F51A8-1F02-43BE-9A46-93BE3C720CD7}"/>
              </a:ext>
            </a:extLst>
          </p:cNvPr>
          <p:cNvSpPr>
            <a:spLocks noGrp="1"/>
          </p:cNvSpPr>
          <p:nvPr>
            <p:ph idx="1"/>
          </p:nvPr>
        </p:nvSpPr>
        <p:spPr>
          <a:xfrm>
            <a:off x="628650" y="397565"/>
            <a:ext cx="7886700" cy="6122505"/>
          </a:xfrm>
        </p:spPr>
        <p:txBody>
          <a:bodyPr>
            <a:normAutofit/>
          </a:bodyPr>
          <a:lstStyle/>
          <a:p>
            <a:pPr marL="0" indent="0">
              <a:buNone/>
            </a:pPr>
            <a:r>
              <a:rPr lang="en-US" sz="3000" dirty="0"/>
              <a:t>God is not silent</a:t>
            </a:r>
          </a:p>
          <a:p>
            <a:pPr lvl="1"/>
            <a:r>
              <a:rPr lang="en-US" sz="3000" dirty="0"/>
              <a:t>The Witnesses speak</a:t>
            </a:r>
          </a:p>
          <a:p>
            <a:pPr marL="514350" indent="-514350">
              <a:buFont typeface="+mj-lt"/>
              <a:buAutoNum type="arabicPeriod"/>
            </a:pPr>
            <a:r>
              <a:rPr lang="en-US" dirty="0"/>
              <a:t>Testimony of Nature</a:t>
            </a:r>
          </a:p>
          <a:p>
            <a:pPr marL="914400" lvl="2" indent="0">
              <a:buNone/>
            </a:pPr>
            <a:r>
              <a:rPr lang="en-US" sz="2400" dirty="0"/>
              <a:t>c. Psalm 139:14—</a:t>
            </a:r>
          </a:p>
          <a:p>
            <a:pPr marL="914400" lvl="2" indent="0">
              <a:buNone/>
            </a:pPr>
            <a:r>
              <a:rPr lang="en-US" sz="2400" b="1" baseline="30000" dirty="0"/>
              <a:t>	14</a:t>
            </a:r>
            <a:r>
              <a:rPr lang="en-US" sz="2400" dirty="0"/>
              <a:t>I will give thanks to You, </a:t>
            </a:r>
          </a:p>
          <a:p>
            <a:pPr marL="914400" lvl="2" indent="0">
              <a:buNone/>
            </a:pPr>
            <a:r>
              <a:rPr lang="en-US" sz="2400" dirty="0"/>
              <a:t>	for I am fearfully and wonderfully made;</a:t>
            </a:r>
          </a:p>
          <a:p>
            <a:pPr marL="914400" lvl="2" indent="0">
              <a:buNone/>
            </a:pPr>
            <a:r>
              <a:rPr lang="en-US" sz="2400" dirty="0"/>
              <a:t>	Wonderful are Your works,</a:t>
            </a:r>
          </a:p>
          <a:p>
            <a:pPr marL="914400" lvl="2" indent="0">
              <a:buNone/>
            </a:pPr>
            <a:r>
              <a:rPr lang="en-US" sz="2400" dirty="0"/>
              <a:t>	And my soul knows it very well. (NASB95)</a:t>
            </a:r>
          </a:p>
        </p:txBody>
      </p:sp>
      <p:pic>
        <p:nvPicPr>
          <p:cNvPr id="6146" name="Picture 2" descr="HD SHOOTZ: hd pictures | hd wallpapers | sweet baby ...">
            <a:extLst>
              <a:ext uri="{FF2B5EF4-FFF2-40B4-BE49-F238E27FC236}">
                <a16:creationId xmlns:a16="http://schemas.microsoft.com/office/drawing/2014/main" id="{47246D35-DCF6-4905-810F-AB5C176B26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4025348"/>
            <a:ext cx="3896139" cy="243508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nspirational Bible Verse - Jeremiah 1:5 - Bible Verse Images">
            <a:extLst>
              <a:ext uri="{FF2B5EF4-FFF2-40B4-BE49-F238E27FC236}">
                <a16:creationId xmlns:a16="http://schemas.microsoft.com/office/drawing/2014/main" id="{3D43F484-C9D7-46B9-910C-63D9245AD5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9749"/>
          <a:stretch/>
        </p:blipFill>
        <p:spPr bwMode="auto">
          <a:xfrm>
            <a:off x="4996069" y="3994426"/>
            <a:ext cx="3634409" cy="2435087"/>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1493312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6F51A8-1F02-43BE-9A46-93BE3C720CD7}"/>
              </a:ext>
            </a:extLst>
          </p:cNvPr>
          <p:cNvSpPr>
            <a:spLocks noGrp="1"/>
          </p:cNvSpPr>
          <p:nvPr>
            <p:ph idx="1"/>
          </p:nvPr>
        </p:nvSpPr>
        <p:spPr>
          <a:xfrm>
            <a:off x="628650" y="424070"/>
            <a:ext cx="7886700" cy="5752894"/>
          </a:xfrm>
        </p:spPr>
        <p:txBody>
          <a:bodyPr>
            <a:normAutofit/>
          </a:bodyPr>
          <a:lstStyle/>
          <a:p>
            <a:pPr marL="0" indent="0">
              <a:buNone/>
            </a:pPr>
            <a:r>
              <a:rPr lang="en-US" sz="3000" dirty="0"/>
              <a:t>God is not silent</a:t>
            </a:r>
          </a:p>
          <a:p>
            <a:pPr lvl="1"/>
            <a:r>
              <a:rPr lang="en-US" sz="3000" dirty="0"/>
              <a:t>The Witnesses speak</a:t>
            </a:r>
          </a:p>
          <a:p>
            <a:pPr marL="514350" indent="-514350">
              <a:buFont typeface="+mj-lt"/>
              <a:buAutoNum type="arabicPeriod" startAt="2"/>
            </a:pPr>
            <a:r>
              <a:rPr lang="en-US" dirty="0"/>
              <a:t>Testimony of Scripture</a:t>
            </a:r>
          </a:p>
          <a:p>
            <a:pPr marL="1428750" lvl="2" indent="-514350">
              <a:buFont typeface="+mj-lt"/>
              <a:buAutoNum type="alphaLcPeriod"/>
            </a:pPr>
            <a:r>
              <a:rPr lang="en-US" sz="2400" dirty="0"/>
              <a:t>The Bible </a:t>
            </a:r>
          </a:p>
          <a:p>
            <a:pPr marL="971550" lvl="1" indent="-514350">
              <a:buFont typeface="+mj-lt"/>
              <a:buAutoNum type="alphaLcPeriod"/>
            </a:pPr>
            <a:endParaRPr lang="en-NZ" dirty="0"/>
          </a:p>
        </p:txBody>
      </p:sp>
      <p:pic>
        <p:nvPicPr>
          <p:cNvPr id="2052" name="Picture 4" descr="Don't say God is silent when your bible is closed.">
            <a:extLst>
              <a:ext uri="{FF2B5EF4-FFF2-40B4-BE49-F238E27FC236}">
                <a16:creationId xmlns:a16="http://schemas.microsoft.com/office/drawing/2014/main" id="{2F1975CA-2BD9-4406-A92F-364373CFB9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47964"/>
            <a:ext cx="4691269"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emo to the Washington Post: The Bible Does Reject ...">
            <a:extLst>
              <a:ext uri="{FF2B5EF4-FFF2-40B4-BE49-F238E27FC236}">
                <a16:creationId xmlns:a16="http://schemas.microsoft.com/office/drawing/2014/main" id="{EAC81EB3-752D-4584-ABB6-C7A9B6B441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668" r="11928"/>
          <a:stretch/>
        </p:blipFill>
        <p:spPr bwMode="auto">
          <a:xfrm>
            <a:off x="4691269" y="2737803"/>
            <a:ext cx="4240695" cy="3439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671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6F51A8-1F02-43BE-9A46-93BE3C720CD7}"/>
              </a:ext>
            </a:extLst>
          </p:cNvPr>
          <p:cNvSpPr>
            <a:spLocks noGrp="1"/>
          </p:cNvSpPr>
          <p:nvPr>
            <p:ph idx="1"/>
          </p:nvPr>
        </p:nvSpPr>
        <p:spPr>
          <a:xfrm>
            <a:off x="628650" y="424070"/>
            <a:ext cx="7886700" cy="5752894"/>
          </a:xfrm>
        </p:spPr>
        <p:txBody>
          <a:bodyPr>
            <a:normAutofit/>
          </a:bodyPr>
          <a:lstStyle/>
          <a:p>
            <a:pPr marL="0" indent="0">
              <a:buNone/>
            </a:pPr>
            <a:r>
              <a:rPr lang="en-US" sz="3000" dirty="0"/>
              <a:t>God is not silent</a:t>
            </a:r>
          </a:p>
          <a:p>
            <a:pPr lvl="1"/>
            <a:r>
              <a:rPr lang="en-US" sz="3000" dirty="0"/>
              <a:t>The Witnesses speak</a:t>
            </a:r>
          </a:p>
          <a:p>
            <a:pPr marL="514350" indent="-514350">
              <a:buFont typeface="+mj-lt"/>
              <a:buAutoNum type="arabicPeriod" startAt="2"/>
            </a:pPr>
            <a:r>
              <a:rPr lang="en-US" dirty="0"/>
              <a:t>Testimony of Scripture</a:t>
            </a:r>
          </a:p>
          <a:p>
            <a:pPr marL="914400" lvl="2" indent="0">
              <a:buNone/>
            </a:pPr>
            <a:r>
              <a:rPr lang="en-US" sz="2400" dirty="0"/>
              <a:t>a. The Bible </a:t>
            </a:r>
          </a:p>
          <a:p>
            <a:pPr marL="1885950" lvl="3" indent="-514350">
              <a:buFont typeface="+mj-lt"/>
              <a:buAutoNum type="romanLcPeriod"/>
            </a:pPr>
            <a:r>
              <a:rPr lang="en-US" sz="2200" dirty="0"/>
              <a:t>We look to the Bible for an explanation of the  knowledge of the being, character, and attributes of God</a:t>
            </a:r>
          </a:p>
          <a:p>
            <a:pPr marL="1885950" lvl="3" indent="-514350">
              <a:buFont typeface="+mj-lt"/>
              <a:buAutoNum type="romanLcPeriod"/>
            </a:pPr>
            <a:r>
              <a:rPr lang="en-US" sz="2400" dirty="0"/>
              <a:t>Prophecy</a:t>
            </a:r>
          </a:p>
          <a:p>
            <a:pPr marL="1885950" lvl="3" indent="-514350">
              <a:buFont typeface="+mj-lt"/>
              <a:buAutoNum type="romanLcPeriod"/>
            </a:pPr>
            <a:r>
              <a:rPr lang="en-US" sz="2400" dirty="0"/>
              <a:t>Jesus’ Teachings and Miracles</a:t>
            </a:r>
          </a:p>
          <a:p>
            <a:pPr marL="1885950" lvl="3" indent="-514350">
              <a:buFont typeface="+mj-lt"/>
              <a:buAutoNum type="romanLcPeriod"/>
            </a:pPr>
            <a:r>
              <a:rPr lang="en-US" sz="2400" dirty="0"/>
              <a:t>Apostles, prophets, evangelists, teachers…</a:t>
            </a:r>
          </a:p>
        </p:txBody>
      </p:sp>
      <p:pic>
        <p:nvPicPr>
          <p:cNvPr id="10244" name="Picture 4" descr="Jesus Heals a Man Born Blind">
            <a:extLst>
              <a:ext uri="{FF2B5EF4-FFF2-40B4-BE49-F238E27FC236}">
                <a16:creationId xmlns:a16="http://schemas.microsoft.com/office/drawing/2014/main" id="{E72E49B9-CC68-4297-812E-C50B843161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6711" y="4694581"/>
            <a:ext cx="4002157" cy="2001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7535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270</Words>
  <Application>Microsoft Office PowerPoint</Application>
  <PresentationFormat>On-screen Show (4:3)</PresentationFormat>
  <Paragraphs>83</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Helvetica Neue</vt:lpstr>
      <vt:lpstr>Office Theme</vt:lpstr>
      <vt:lpstr>PowerPoint Presentation</vt:lpstr>
      <vt:lpstr>“Come now, let us reason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Morningside Church of Christ</cp:lastModifiedBy>
  <cp:revision>4</cp:revision>
  <dcterms:created xsi:type="dcterms:W3CDTF">2019-09-15T05:28:20Z</dcterms:created>
  <dcterms:modified xsi:type="dcterms:W3CDTF">2019-09-15T05:54:40Z</dcterms:modified>
</cp:coreProperties>
</file>