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291" r:id="rId14"/>
    <p:sldId id="292" r:id="rId15"/>
    <p:sldId id="293" r:id="rId16"/>
    <p:sldId id="294" r:id="rId17"/>
    <p:sldId id="299" r:id="rId18"/>
    <p:sldId id="307" r:id="rId19"/>
    <p:sldId id="308" r:id="rId20"/>
    <p:sldId id="309" r:id="rId21"/>
    <p:sldId id="306" r:id="rId22"/>
    <p:sldId id="311" r:id="rId23"/>
    <p:sldId id="310" r:id="rId24"/>
    <p:sldId id="312" r:id="rId25"/>
    <p:sldId id="295" r:id="rId26"/>
    <p:sldId id="300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05" r:id="rId35"/>
    <p:sldId id="320" r:id="rId36"/>
    <p:sldId id="321" r:id="rId37"/>
    <p:sldId id="322" r:id="rId38"/>
    <p:sldId id="296" r:id="rId39"/>
    <p:sldId id="298" r:id="rId40"/>
    <p:sldId id="323" r:id="rId41"/>
    <p:sldId id="324" r:id="rId42"/>
    <p:sldId id="325" r:id="rId43"/>
    <p:sldId id="326" r:id="rId44"/>
    <p:sldId id="303" r:id="rId45"/>
    <p:sldId id="327" r:id="rId46"/>
    <p:sldId id="328" r:id="rId47"/>
    <p:sldId id="329" r:id="rId48"/>
    <p:sldId id="330" r:id="rId49"/>
    <p:sldId id="331" r:id="rId50"/>
    <p:sldId id="304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1" r:id="rId60"/>
    <p:sldId id="340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EB82-5751-4E0C-9242-1B29265E8D9B}" type="datetimeFigureOut">
              <a:rPr lang="en-NZ" smtClean="0"/>
              <a:t>8/09/2019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00B6-DD4F-42B7-8727-97C349645E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327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EB82-5751-4E0C-9242-1B29265E8D9B}" type="datetimeFigureOut">
              <a:rPr lang="en-NZ" smtClean="0"/>
              <a:t>8/09/2019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00B6-DD4F-42B7-8727-97C349645E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86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EB82-5751-4E0C-9242-1B29265E8D9B}" type="datetimeFigureOut">
              <a:rPr lang="en-NZ" smtClean="0"/>
              <a:t>8/09/2019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00B6-DD4F-42B7-8727-97C349645E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050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EB82-5751-4E0C-9242-1B29265E8D9B}" type="datetimeFigureOut">
              <a:rPr lang="en-NZ" smtClean="0"/>
              <a:t>8/09/2019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00B6-DD4F-42B7-8727-97C349645E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465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EB82-5751-4E0C-9242-1B29265E8D9B}" type="datetimeFigureOut">
              <a:rPr lang="en-NZ" smtClean="0"/>
              <a:t>8/09/2019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00B6-DD4F-42B7-8727-97C349645E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771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EB82-5751-4E0C-9242-1B29265E8D9B}" type="datetimeFigureOut">
              <a:rPr lang="en-NZ" smtClean="0"/>
              <a:t>8/09/2019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00B6-DD4F-42B7-8727-97C349645E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860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EB82-5751-4E0C-9242-1B29265E8D9B}" type="datetimeFigureOut">
              <a:rPr lang="en-NZ" smtClean="0"/>
              <a:t>8/09/2019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00B6-DD4F-42B7-8727-97C349645E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584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EB82-5751-4E0C-9242-1B29265E8D9B}" type="datetimeFigureOut">
              <a:rPr lang="en-NZ" smtClean="0"/>
              <a:t>8/09/2019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00B6-DD4F-42B7-8727-97C349645E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63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EB82-5751-4E0C-9242-1B29265E8D9B}" type="datetimeFigureOut">
              <a:rPr lang="en-NZ" smtClean="0"/>
              <a:t>8/09/2019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00B6-DD4F-42B7-8727-97C349645E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754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EB82-5751-4E0C-9242-1B29265E8D9B}" type="datetimeFigureOut">
              <a:rPr lang="en-NZ" smtClean="0"/>
              <a:t>8/09/2019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00B6-DD4F-42B7-8727-97C349645E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549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EB82-5751-4E0C-9242-1B29265E8D9B}" type="datetimeFigureOut">
              <a:rPr lang="en-NZ" smtClean="0"/>
              <a:t>8/09/2019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00B6-DD4F-42B7-8727-97C349645E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292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CEB82-5751-4E0C-9242-1B29265E8D9B}" type="datetimeFigureOut">
              <a:rPr lang="en-NZ" smtClean="0"/>
              <a:t>8/09/2019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00B6-DD4F-42B7-8727-97C349645E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450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2FE88-E9B6-4BDF-B526-E711FBA48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232F-262F-46B5-9F33-0334C9EC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53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Fatherhood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AC20-3FE0-4912-846A-7E9B82FD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940"/>
            <a:ext cx="7886700" cy="5024024"/>
          </a:xfrm>
        </p:spPr>
        <p:txBody>
          <a:bodyPr>
            <a:normAutofit/>
          </a:bodyPr>
          <a:lstStyle/>
          <a:p>
            <a:r>
              <a:rPr lang="en-NZ" dirty="0"/>
              <a:t>Your children will spend your time and money</a:t>
            </a:r>
          </a:p>
          <a:p>
            <a:r>
              <a:rPr lang="en-NZ" dirty="0"/>
              <a:t>Your children will wear out your carpet and furniture</a:t>
            </a:r>
          </a:p>
          <a:p>
            <a:r>
              <a:rPr lang="en-NZ" dirty="0"/>
              <a:t>Your children will break the unbreakable</a:t>
            </a:r>
          </a:p>
          <a:p>
            <a:r>
              <a:rPr lang="en-NZ" dirty="0"/>
              <a:t>Your children will bring out the best and worst in you </a:t>
            </a:r>
          </a:p>
          <a:p>
            <a:r>
              <a:rPr lang="en-NZ" dirty="0"/>
              <a:t>Hardest job ever…!</a:t>
            </a:r>
          </a:p>
          <a:p>
            <a:r>
              <a:rPr lang="en-NZ" dirty="0"/>
              <a:t>Most expensive job ever…!</a:t>
            </a:r>
          </a:p>
          <a:p>
            <a:r>
              <a:rPr lang="en-NZ" dirty="0"/>
              <a:t>Longest job ever…!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953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232F-262F-46B5-9F33-0334C9EC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53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Fatherhood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AC20-3FE0-4912-846A-7E9B82FD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940"/>
            <a:ext cx="7886700" cy="5024024"/>
          </a:xfrm>
        </p:spPr>
        <p:txBody>
          <a:bodyPr>
            <a:normAutofit/>
          </a:bodyPr>
          <a:lstStyle/>
          <a:p>
            <a:r>
              <a:rPr lang="en-NZ" dirty="0"/>
              <a:t>Your children will spend your time and money</a:t>
            </a:r>
          </a:p>
          <a:p>
            <a:r>
              <a:rPr lang="en-NZ" dirty="0"/>
              <a:t>Your children will wear out your carpet and furniture</a:t>
            </a:r>
          </a:p>
          <a:p>
            <a:r>
              <a:rPr lang="en-NZ" dirty="0"/>
              <a:t>Your children will break the unbreakable</a:t>
            </a:r>
          </a:p>
          <a:p>
            <a:r>
              <a:rPr lang="en-NZ" dirty="0"/>
              <a:t>Your children will bring out the best and worst in you </a:t>
            </a:r>
          </a:p>
          <a:p>
            <a:r>
              <a:rPr lang="en-NZ" dirty="0"/>
              <a:t>Hardest job ever…!</a:t>
            </a:r>
          </a:p>
          <a:p>
            <a:r>
              <a:rPr lang="en-NZ" dirty="0"/>
              <a:t>Most expensive job ever…!</a:t>
            </a:r>
          </a:p>
          <a:p>
            <a:r>
              <a:rPr lang="en-NZ" dirty="0"/>
              <a:t>Longest job ever…!</a:t>
            </a:r>
          </a:p>
          <a:p>
            <a:r>
              <a:rPr lang="en-NZ" dirty="0"/>
              <a:t>Would I do it all again…?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5398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A232F-262F-46B5-9F33-0334C9EC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Fatherhood</a:t>
            </a:r>
          </a:p>
        </p:txBody>
      </p:sp>
      <p:pic>
        <p:nvPicPr>
          <p:cNvPr id="4098" name="Picture 2" descr="Image result for Best job ever">
            <a:extLst>
              <a:ext uri="{FF2B5EF4-FFF2-40B4-BE49-F238E27FC236}">
                <a16:creationId xmlns:a16="http://schemas.microsoft.com/office/drawing/2014/main" id="{9AACE023-48CD-4DDE-AE7E-CD3D53A390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465" y="1675227"/>
            <a:ext cx="6583069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9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ible">
            <a:extLst>
              <a:ext uri="{FF2B5EF4-FFF2-40B4-BE49-F238E27FC236}">
                <a16:creationId xmlns:a16="http://schemas.microsoft.com/office/drawing/2014/main" id="{EB380CDE-F87E-48D1-9EF6-E64F763A0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6" b="193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E7956-7094-4932-9F9E-6DB91E4A1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5" y="4217158"/>
            <a:ext cx="8598090" cy="237471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Ephesians 6:1-4—</a:t>
            </a:r>
            <a:r>
              <a:rPr lang="en-US" sz="2400" b="1" baseline="30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Children, obey your parents in the Lord, for this is right. </a:t>
            </a:r>
            <a:r>
              <a:rPr lang="en-US" sz="2400" b="1" baseline="30000" dirty="0">
                <a:solidFill>
                  <a:srgbClr val="000000"/>
                </a:solidFill>
              </a:rPr>
              <a:t>2</a:t>
            </a:r>
            <a:r>
              <a:rPr lang="en-US" sz="2400" cap="small" dirty="0">
                <a:solidFill>
                  <a:srgbClr val="000000"/>
                </a:solidFill>
              </a:rPr>
              <a:t>Honor your father and mother</a:t>
            </a:r>
            <a:r>
              <a:rPr lang="en-US" sz="2400" dirty="0">
                <a:solidFill>
                  <a:srgbClr val="000000"/>
                </a:solidFill>
              </a:rPr>
              <a:t> (which is the first commandment with a promise), </a:t>
            </a:r>
            <a:r>
              <a:rPr lang="en-US" sz="2400" b="1" baseline="30000" dirty="0">
                <a:solidFill>
                  <a:srgbClr val="000000"/>
                </a:solidFill>
              </a:rPr>
              <a:t>3</a:t>
            </a:r>
            <a:r>
              <a:rPr lang="en-US" sz="2400" cap="small" dirty="0">
                <a:solidFill>
                  <a:srgbClr val="000000"/>
                </a:solidFill>
              </a:rPr>
              <a:t>so that it may be well with you, and that you may live long on the earth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r>
              <a:rPr lang="en-US" sz="2400" b="1" baseline="30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Fathers, do not provoke your children to anger, but bring them up in the discipline and instruction of the Lord. (NASB95)</a:t>
            </a:r>
          </a:p>
        </p:txBody>
      </p:sp>
    </p:spTree>
    <p:extLst>
      <p:ext uri="{BB962C8B-B14F-4D97-AF65-F5344CB8AC3E}">
        <p14:creationId xmlns:p14="http://schemas.microsoft.com/office/powerpoint/2010/main" val="263827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ible">
            <a:extLst>
              <a:ext uri="{FF2B5EF4-FFF2-40B4-BE49-F238E27FC236}">
                <a16:creationId xmlns:a16="http://schemas.microsoft.com/office/drawing/2014/main" id="{EB380CDE-F87E-48D1-9EF6-E64F763A0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6" b="193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E7956-7094-4932-9F9E-6DB91E4A1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5" y="4217158"/>
            <a:ext cx="8598090" cy="237471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NZ" sz="2400" dirty="0"/>
              <a:t>Colossians 3:18-21—</a:t>
            </a:r>
            <a:r>
              <a:rPr lang="en-NZ" sz="2400" b="1" baseline="30000" dirty="0"/>
              <a:t>18</a:t>
            </a:r>
            <a:r>
              <a:rPr lang="en-NZ" sz="2400" dirty="0"/>
              <a:t>Wives, be subject to your husbands, as is fitting in the Lord. </a:t>
            </a:r>
            <a:r>
              <a:rPr lang="en-NZ" sz="2400" b="1" baseline="30000" dirty="0"/>
              <a:t>19</a:t>
            </a:r>
            <a:r>
              <a:rPr lang="en-NZ" sz="2400" dirty="0"/>
              <a:t>Husbands, love your wives and do not be embittered against them. </a:t>
            </a:r>
            <a:r>
              <a:rPr lang="en-NZ" sz="2400" b="1" baseline="30000" dirty="0"/>
              <a:t>20</a:t>
            </a:r>
            <a:r>
              <a:rPr lang="en-NZ" sz="2400" dirty="0"/>
              <a:t>Children, be obedient to your parents in all things, for this is well-pleasing to the Lord. </a:t>
            </a:r>
            <a:r>
              <a:rPr lang="en-NZ" sz="2400" b="1" baseline="30000" dirty="0"/>
              <a:t>21</a:t>
            </a:r>
            <a:r>
              <a:rPr lang="en-NZ" sz="2400" dirty="0"/>
              <a:t>Fathers, do not exasperate your children, so that they will not lose heart.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361461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4E41-F4DF-48B5-A6F8-166EDA3A1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5617"/>
            <a:ext cx="7886700" cy="5461346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Instructions to Fathers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What NOT to do! (Eph.6:4a and Col.3:21a)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WHY not do it? (Col.3:21b)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What TO DO! (Eph.6:4b)</a:t>
            </a:r>
          </a:p>
        </p:txBody>
      </p:sp>
    </p:spTree>
    <p:extLst>
      <p:ext uri="{BB962C8B-B14F-4D97-AF65-F5344CB8AC3E}">
        <p14:creationId xmlns:p14="http://schemas.microsoft.com/office/powerpoint/2010/main" val="406721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4E41-F4DF-48B5-A6F8-166EDA3A1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5617"/>
            <a:ext cx="7886700" cy="5461346"/>
          </a:xfrm>
        </p:spPr>
        <p:txBody>
          <a:bodyPr/>
          <a:lstStyle/>
          <a:p>
            <a:pPr marL="0" indent="0">
              <a:buNone/>
            </a:pPr>
            <a:r>
              <a:rPr lang="en-NZ"/>
              <a:t>Instructions to Fathers</a:t>
            </a:r>
          </a:p>
          <a:p>
            <a:pPr marL="0" indent="0">
              <a:buNone/>
            </a:pPr>
            <a:r>
              <a:rPr lang="en-NZ"/>
              <a:t>1. What NOT to do! (Eph.6:4a and Col.3:21a)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3074" name="Picture 2" descr="Image result for what not to to">
            <a:extLst>
              <a:ext uri="{FF2B5EF4-FFF2-40B4-BE49-F238E27FC236}">
                <a16:creationId xmlns:a16="http://schemas.microsoft.com/office/drawing/2014/main" id="{2C4B817B-CFFF-41D7-B088-739866CD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7" y="1891333"/>
            <a:ext cx="8227288" cy="47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8CC3EE-950C-4A26-9495-4493E7640B36}"/>
              </a:ext>
            </a:extLst>
          </p:cNvPr>
          <p:cNvSpPr/>
          <p:nvPr/>
        </p:nvSpPr>
        <p:spPr>
          <a:xfrm>
            <a:off x="4382403" y="3790419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6:4a—</a:t>
            </a:r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Fathers, do not provoke your children to anger</a:t>
            </a:r>
            <a:r>
              <a:rPr lang="en-NZ" sz="2400" dirty="0">
                <a:solidFill>
                  <a:srgbClr val="FF0000"/>
                </a:solidFill>
              </a:rPr>
              <a:t>,</a:t>
            </a:r>
            <a:r>
              <a:rPr lang="en-NZ" dirty="0">
                <a:solidFill>
                  <a:srgbClr val="FF0000"/>
                </a:solidFill>
              </a:rPr>
              <a:t> (NASB95)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C893E-70F1-41D6-9EF2-A1516A4B8223}"/>
              </a:ext>
            </a:extLst>
          </p:cNvPr>
          <p:cNvSpPr/>
          <p:nvPr/>
        </p:nvSpPr>
        <p:spPr>
          <a:xfrm>
            <a:off x="6204577" y="5043175"/>
            <a:ext cx="2749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3:21a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Fathers, do not exasperate your children, </a:t>
            </a:r>
            <a:r>
              <a:rPr lang="en-NZ" sz="1400" b="1" dirty="0">
                <a:solidFill>
                  <a:srgbClr val="FF0000"/>
                </a:solidFill>
              </a:rPr>
              <a:t>(NASB95)</a:t>
            </a:r>
            <a:endParaRPr lang="en-N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30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at not to to">
            <a:extLst>
              <a:ext uri="{FF2B5EF4-FFF2-40B4-BE49-F238E27FC236}">
                <a16:creationId xmlns:a16="http://schemas.microsoft.com/office/drawing/2014/main" id="{2C4B817B-CFFF-41D7-B088-739866CD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8" y="208307"/>
            <a:ext cx="3322229" cy="19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8CC3EE-950C-4A26-9495-4493E7640B36}"/>
              </a:ext>
            </a:extLst>
          </p:cNvPr>
          <p:cNvSpPr/>
          <p:nvPr/>
        </p:nvSpPr>
        <p:spPr>
          <a:xfrm>
            <a:off x="4011342" y="245165"/>
            <a:ext cx="484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6:4a—</a:t>
            </a:r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Fathers, do not provoke your children to anger</a:t>
            </a:r>
            <a:r>
              <a:rPr lang="en-NZ" sz="2400" dirty="0">
                <a:solidFill>
                  <a:srgbClr val="FF0000"/>
                </a:solidFill>
              </a:rPr>
              <a:t>,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sz="1100" dirty="0">
                <a:solidFill>
                  <a:srgbClr val="FF0000"/>
                </a:solidFill>
              </a:rPr>
              <a:t>(NASB95)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C893E-70F1-41D6-9EF2-A1516A4B8223}"/>
              </a:ext>
            </a:extLst>
          </p:cNvPr>
          <p:cNvSpPr/>
          <p:nvPr/>
        </p:nvSpPr>
        <p:spPr>
          <a:xfrm>
            <a:off x="4011342" y="1202788"/>
            <a:ext cx="4801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3:21a—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Fathers, do not exasperate your children, </a:t>
            </a:r>
            <a:r>
              <a:rPr lang="en-NZ" sz="1400" b="1" dirty="0">
                <a:solidFill>
                  <a:srgbClr val="FF0000"/>
                </a:solidFill>
              </a:rPr>
              <a:t>(NASB95)</a:t>
            </a:r>
            <a:endParaRPr lang="en-NZ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15689D0-1A3E-4C77-BE63-0FA23CA2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1575017"/>
            <a:ext cx="907939" cy="7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92A402-4E07-4448-8C16-B4C52AF346C0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Exasperation…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Not a one-off thing…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</p:txBody>
      </p:sp>
      <p:pic>
        <p:nvPicPr>
          <p:cNvPr id="9220" name="Picture 4" descr="Image result for exasperated child">
            <a:extLst>
              <a:ext uri="{FF2B5EF4-FFF2-40B4-BE49-F238E27FC236}">
                <a16:creationId xmlns:a16="http://schemas.microsoft.com/office/drawing/2014/main" id="{6B1AF893-8DFC-4434-9E8B-C01F3D3F7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8" r="11115" b="9105"/>
          <a:stretch/>
        </p:blipFill>
        <p:spPr bwMode="auto">
          <a:xfrm>
            <a:off x="662608" y="2729949"/>
            <a:ext cx="2796209" cy="38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27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at not to to">
            <a:extLst>
              <a:ext uri="{FF2B5EF4-FFF2-40B4-BE49-F238E27FC236}">
                <a16:creationId xmlns:a16="http://schemas.microsoft.com/office/drawing/2014/main" id="{2C4B817B-CFFF-41D7-B088-739866CD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8" y="208307"/>
            <a:ext cx="3322229" cy="19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8CC3EE-950C-4A26-9495-4493E7640B36}"/>
              </a:ext>
            </a:extLst>
          </p:cNvPr>
          <p:cNvSpPr/>
          <p:nvPr/>
        </p:nvSpPr>
        <p:spPr>
          <a:xfrm>
            <a:off x="4011342" y="245165"/>
            <a:ext cx="484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6:4a—</a:t>
            </a:r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Fathers, do not provoke your children to anger</a:t>
            </a:r>
            <a:r>
              <a:rPr lang="en-NZ" sz="2400" dirty="0">
                <a:solidFill>
                  <a:srgbClr val="FF0000"/>
                </a:solidFill>
              </a:rPr>
              <a:t>,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sz="1100" dirty="0">
                <a:solidFill>
                  <a:srgbClr val="FF0000"/>
                </a:solidFill>
              </a:rPr>
              <a:t>(NASB95)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C893E-70F1-41D6-9EF2-A1516A4B8223}"/>
              </a:ext>
            </a:extLst>
          </p:cNvPr>
          <p:cNvSpPr/>
          <p:nvPr/>
        </p:nvSpPr>
        <p:spPr>
          <a:xfrm>
            <a:off x="4011342" y="1202788"/>
            <a:ext cx="4801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3:21a—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Fathers, do not exasperate your children, </a:t>
            </a:r>
            <a:r>
              <a:rPr lang="en-NZ" sz="1400" b="1" dirty="0">
                <a:solidFill>
                  <a:srgbClr val="FF0000"/>
                </a:solidFill>
              </a:rPr>
              <a:t>(NASB95)</a:t>
            </a:r>
            <a:endParaRPr lang="en-NZ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15689D0-1A3E-4C77-BE63-0FA23CA2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1575017"/>
            <a:ext cx="907939" cy="7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92A402-4E07-4448-8C16-B4C52AF346C0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Exasperation…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Not a one-off thing…</a:t>
            </a:r>
          </a:p>
          <a:p>
            <a:pPr lvl="1"/>
            <a:r>
              <a:rPr lang="en-NZ" dirty="0"/>
              <a:t>Nagging</a:t>
            </a:r>
          </a:p>
          <a:p>
            <a:pPr lvl="1"/>
            <a:r>
              <a:rPr lang="en-NZ" dirty="0"/>
              <a:t>Niggling</a:t>
            </a:r>
          </a:p>
          <a:p>
            <a:pPr lvl="1"/>
            <a:r>
              <a:rPr lang="en-NZ" dirty="0"/>
              <a:t>Needling</a:t>
            </a:r>
          </a:p>
          <a:p>
            <a:pPr lvl="1"/>
            <a:r>
              <a:rPr lang="en-NZ" dirty="0"/>
              <a:t>Needless demands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</p:txBody>
      </p:sp>
      <p:pic>
        <p:nvPicPr>
          <p:cNvPr id="9220" name="Picture 4" descr="Image result for exasperated child">
            <a:extLst>
              <a:ext uri="{FF2B5EF4-FFF2-40B4-BE49-F238E27FC236}">
                <a16:creationId xmlns:a16="http://schemas.microsoft.com/office/drawing/2014/main" id="{6B1AF893-8DFC-4434-9E8B-C01F3D3F7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8" r="11115" b="9105"/>
          <a:stretch/>
        </p:blipFill>
        <p:spPr bwMode="auto">
          <a:xfrm>
            <a:off x="662608" y="2729949"/>
            <a:ext cx="2796209" cy="38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1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at not to to">
            <a:extLst>
              <a:ext uri="{FF2B5EF4-FFF2-40B4-BE49-F238E27FC236}">
                <a16:creationId xmlns:a16="http://schemas.microsoft.com/office/drawing/2014/main" id="{2C4B817B-CFFF-41D7-B088-739866CD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8" y="208307"/>
            <a:ext cx="3322229" cy="19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8CC3EE-950C-4A26-9495-4493E7640B36}"/>
              </a:ext>
            </a:extLst>
          </p:cNvPr>
          <p:cNvSpPr/>
          <p:nvPr/>
        </p:nvSpPr>
        <p:spPr>
          <a:xfrm>
            <a:off x="4011342" y="245165"/>
            <a:ext cx="484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6:4a—</a:t>
            </a:r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Fathers, do not provoke your children to anger</a:t>
            </a:r>
            <a:r>
              <a:rPr lang="en-NZ" sz="2400" dirty="0">
                <a:solidFill>
                  <a:srgbClr val="FF0000"/>
                </a:solidFill>
              </a:rPr>
              <a:t>,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sz="1100" dirty="0">
                <a:solidFill>
                  <a:srgbClr val="FF0000"/>
                </a:solidFill>
              </a:rPr>
              <a:t>(NASB95)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C893E-70F1-41D6-9EF2-A1516A4B8223}"/>
              </a:ext>
            </a:extLst>
          </p:cNvPr>
          <p:cNvSpPr/>
          <p:nvPr/>
        </p:nvSpPr>
        <p:spPr>
          <a:xfrm>
            <a:off x="4011342" y="1202788"/>
            <a:ext cx="4801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3:21a—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Fathers, do not exasperate your children, </a:t>
            </a:r>
            <a:r>
              <a:rPr lang="en-NZ" sz="1400" b="1" dirty="0">
                <a:solidFill>
                  <a:srgbClr val="FF0000"/>
                </a:solidFill>
              </a:rPr>
              <a:t>(NASB95)</a:t>
            </a:r>
            <a:endParaRPr lang="en-NZ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15689D0-1A3E-4C77-BE63-0FA23CA2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1575017"/>
            <a:ext cx="907939" cy="7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92A402-4E07-4448-8C16-B4C52AF346C0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Exasperation…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Not a one-off thing…</a:t>
            </a:r>
          </a:p>
          <a:p>
            <a:pPr lvl="1"/>
            <a:r>
              <a:rPr lang="en-NZ" dirty="0"/>
              <a:t>Nagging</a:t>
            </a:r>
          </a:p>
          <a:p>
            <a:pPr lvl="1"/>
            <a:r>
              <a:rPr lang="en-NZ" dirty="0"/>
              <a:t>Niggling</a:t>
            </a:r>
          </a:p>
          <a:p>
            <a:pPr lvl="1"/>
            <a:r>
              <a:rPr lang="en-NZ" dirty="0"/>
              <a:t>Needling</a:t>
            </a:r>
          </a:p>
          <a:p>
            <a:pPr lvl="1"/>
            <a:r>
              <a:rPr lang="en-NZ" dirty="0"/>
              <a:t>Needless demands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Our children have their limits, too.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</p:txBody>
      </p:sp>
      <p:pic>
        <p:nvPicPr>
          <p:cNvPr id="9220" name="Picture 4" descr="Image result for exasperated child">
            <a:extLst>
              <a:ext uri="{FF2B5EF4-FFF2-40B4-BE49-F238E27FC236}">
                <a16:creationId xmlns:a16="http://schemas.microsoft.com/office/drawing/2014/main" id="{6B1AF893-8DFC-4434-9E8B-C01F3D3F7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8" r="11115" b="9105"/>
          <a:stretch/>
        </p:blipFill>
        <p:spPr bwMode="auto">
          <a:xfrm>
            <a:off x="662608" y="2729949"/>
            <a:ext cx="2796209" cy="38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 descr="Image result for fathers">
            <a:extLst>
              <a:ext uri="{FF2B5EF4-FFF2-40B4-BE49-F238E27FC236}">
                <a16:creationId xmlns:a16="http://schemas.microsoft.com/office/drawing/2014/main" id="{60239652-A636-46DE-8A23-294A1CE6D6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667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7B7B52-F019-4CBE-9CFD-4D965EEC37E2}"/>
              </a:ext>
            </a:extLst>
          </p:cNvPr>
          <p:cNvSpPr/>
          <p:nvPr/>
        </p:nvSpPr>
        <p:spPr>
          <a:xfrm>
            <a:off x="252887" y="-87088"/>
            <a:ext cx="446468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8800" dirty="0"/>
              <a:t>Fathers…</a:t>
            </a:r>
          </a:p>
        </p:txBody>
      </p:sp>
    </p:spTree>
    <p:extLst>
      <p:ext uri="{BB962C8B-B14F-4D97-AF65-F5344CB8AC3E}">
        <p14:creationId xmlns:p14="http://schemas.microsoft.com/office/powerpoint/2010/main" val="1160239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at not to to">
            <a:extLst>
              <a:ext uri="{FF2B5EF4-FFF2-40B4-BE49-F238E27FC236}">
                <a16:creationId xmlns:a16="http://schemas.microsoft.com/office/drawing/2014/main" id="{2C4B817B-CFFF-41D7-B088-739866CD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8" y="208307"/>
            <a:ext cx="3322229" cy="19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8CC3EE-950C-4A26-9495-4493E7640B36}"/>
              </a:ext>
            </a:extLst>
          </p:cNvPr>
          <p:cNvSpPr/>
          <p:nvPr/>
        </p:nvSpPr>
        <p:spPr>
          <a:xfrm>
            <a:off x="4011342" y="245165"/>
            <a:ext cx="484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6:4a—</a:t>
            </a:r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Fathers, do not provoke your children to anger</a:t>
            </a:r>
            <a:r>
              <a:rPr lang="en-NZ" sz="2400" dirty="0">
                <a:solidFill>
                  <a:srgbClr val="FF0000"/>
                </a:solidFill>
              </a:rPr>
              <a:t>,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sz="1100" dirty="0">
                <a:solidFill>
                  <a:srgbClr val="FF0000"/>
                </a:solidFill>
              </a:rPr>
              <a:t>(NASB95)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C893E-70F1-41D6-9EF2-A1516A4B8223}"/>
              </a:ext>
            </a:extLst>
          </p:cNvPr>
          <p:cNvSpPr/>
          <p:nvPr/>
        </p:nvSpPr>
        <p:spPr>
          <a:xfrm>
            <a:off x="4011342" y="1202788"/>
            <a:ext cx="4801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3:21a—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Fathers, do not exasperate your children, </a:t>
            </a:r>
            <a:r>
              <a:rPr lang="en-NZ" sz="1400" b="1" dirty="0">
                <a:solidFill>
                  <a:srgbClr val="FF0000"/>
                </a:solidFill>
              </a:rPr>
              <a:t>(NASB95)</a:t>
            </a:r>
            <a:endParaRPr lang="en-NZ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15689D0-1A3E-4C77-BE63-0FA23CA2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1575017"/>
            <a:ext cx="907939" cy="7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92A402-4E07-4448-8C16-B4C52AF346C0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Exasperation…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Not a one-off thing…</a:t>
            </a:r>
          </a:p>
          <a:p>
            <a:pPr lvl="1"/>
            <a:r>
              <a:rPr lang="en-NZ" dirty="0"/>
              <a:t>Nagging</a:t>
            </a:r>
          </a:p>
          <a:p>
            <a:pPr lvl="1"/>
            <a:r>
              <a:rPr lang="en-NZ" dirty="0"/>
              <a:t>Niggling</a:t>
            </a:r>
          </a:p>
          <a:p>
            <a:pPr lvl="1"/>
            <a:r>
              <a:rPr lang="en-NZ" dirty="0"/>
              <a:t>Needling</a:t>
            </a:r>
          </a:p>
          <a:p>
            <a:pPr lvl="1"/>
            <a:r>
              <a:rPr lang="en-NZ" dirty="0"/>
              <a:t>Needless demands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Our children have their limits, too.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They will show their frustration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</p:txBody>
      </p:sp>
      <p:pic>
        <p:nvPicPr>
          <p:cNvPr id="9220" name="Picture 4" descr="Image result for exasperated child">
            <a:extLst>
              <a:ext uri="{FF2B5EF4-FFF2-40B4-BE49-F238E27FC236}">
                <a16:creationId xmlns:a16="http://schemas.microsoft.com/office/drawing/2014/main" id="{6B1AF893-8DFC-4434-9E8B-C01F3D3F7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8" r="11115" b="9105"/>
          <a:stretch/>
        </p:blipFill>
        <p:spPr bwMode="auto">
          <a:xfrm>
            <a:off x="662608" y="2729949"/>
            <a:ext cx="2796209" cy="38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2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at not to to">
            <a:extLst>
              <a:ext uri="{FF2B5EF4-FFF2-40B4-BE49-F238E27FC236}">
                <a16:creationId xmlns:a16="http://schemas.microsoft.com/office/drawing/2014/main" id="{2C4B817B-CFFF-41D7-B088-739866CD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8" y="208307"/>
            <a:ext cx="3322229" cy="19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8CC3EE-950C-4A26-9495-4493E7640B36}"/>
              </a:ext>
            </a:extLst>
          </p:cNvPr>
          <p:cNvSpPr/>
          <p:nvPr/>
        </p:nvSpPr>
        <p:spPr>
          <a:xfrm>
            <a:off x="4011342" y="245165"/>
            <a:ext cx="484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6:4a—</a:t>
            </a:r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Fathers, do not provoke your children to anger</a:t>
            </a:r>
            <a:r>
              <a:rPr lang="en-NZ" sz="2400" dirty="0">
                <a:solidFill>
                  <a:srgbClr val="FF0000"/>
                </a:solidFill>
              </a:rPr>
              <a:t>,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sz="1100" dirty="0">
                <a:solidFill>
                  <a:srgbClr val="FF0000"/>
                </a:solidFill>
              </a:rPr>
              <a:t>(NASB95)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C893E-70F1-41D6-9EF2-A1516A4B8223}"/>
              </a:ext>
            </a:extLst>
          </p:cNvPr>
          <p:cNvSpPr/>
          <p:nvPr/>
        </p:nvSpPr>
        <p:spPr>
          <a:xfrm>
            <a:off x="4011342" y="1202788"/>
            <a:ext cx="4801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3:21a—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Fathers, do not exasperate your children, </a:t>
            </a:r>
            <a:r>
              <a:rPr lang="en-NZ" sz="1400" b="1" dirty="0">
                <a:solidFill>
                  <a:srgbClr val="FF0000"/>
                </a:solidFill>
              </a:rPr>
              <a:t>(NASB95)</a:t>
            </a:r>
            <a:endParaRPr lang="en-NZ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15689D0-1A3E-4C77-BE63-0FA23CA2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1575017"/>
            <a:ext cx="907939" cy="7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92A402-4E07-4448-8C16-B4C52AF346C0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Exasperation…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NZ" dirty="0"/>
              <a:t>Anger will out…</a:t>
            </a:r>
          </a:p>
        </p:txBody>
      </p:sp>
      <p:pic>
        <p:nvPicPr>
          <p:cNvPr id="3" name="Picture 2" descr="Image result for angry teen">
            <a:extLst>
              <a:ext uri="{FF2B5EF4-FFF2-40B4-BE49-F238E27FC236}">
                <a16:creationId xmlns:a16="http://schemas.microsoft.com/office/drawing/2014/main" id="{D78D60EC-317E-4B07-A972-FF3DE8451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9"/>
          <a:stretch/>
        </p:blipFill>
        <p:spPr bwMode="auto">
          <a:xfrm>
            <a:off x="284093" y="2941983"/>
            <a:ext cx="3608831" cy="34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2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at not to to">
            <a:extLst>
              <a:ext uri="{FF2B5EF4-FFF2-40B4-BE49-F238E27FC236}">
                <a16:creationId xmlns:a16="http://schemas.microsoft.com/office/drawing/2014/main" id="{2C4B817B-CFFF-41D7-B088-739866CD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8" y="208307"/>
            <a:ext cx="3322229" cy="19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8CC3EE-950C-4A26-9495-4493E7640B36}"/>
              </a:ext>
            </a:extLst>
          </p:cNvPr>
          <p:cNvSpPr/>
          <p:nvPr/>
        </p:nvSpPr>
        <p:spPr>
          <a:xfrm>
            <a:off x="4011342" y="245165"/>
            <a:ext cx="484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6:4a—</a:t>
            </a:r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Fathers, do not provoke your children to anger</a:t>
            </a:r>
            <a:r>
              <a:rPr lang="en-NZ" sz="2400" dirty="0">
                <a:solidFill>
                  <a:srgbClr val="FF0000"/>
                </a:solidFill>
              </a:rPr>
              <a:t>,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sz="1100" dirty="0">
                <a:solidFill>
                  <a:srgbClr val="FF0000"/>
                </a:solidFill>
              </a:rPr>
              <a:t>(NASB95)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C893E-70F1-41D6-9EF2-A1516A4B8223}"/>
              </a:ext>
            </a:extLst>
          </p:cNvPr>
          <p:cNvSpPr/>
          <p:nvPr/>
        </p:nvSpPr>
        <p:spPr>
          <a:xfrm>
            <a:off x="4011342" y="1202788"/>
            <a:ext cx="4801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3:21a—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Fathers, do not exasperate your children, </a:t>
            </a:r>
            <a:r>
              <a:rPr lang="en-NZ" sz="1400" b="1" dirty="0">
                <a:solidFill>
                  <a:srgbClr val="FF0000"/>
                </a:solidFill>
              </a:rPr>
              <a:t>(NASB95)</a:t>
            </a:r>
            <a:endParaRPr lang="en-NZ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15689D0-1A3E-4C77-BE63-0FA23CA2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1575017"/>
            <a:ext cx="907939" cy="7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92A402-4E07-4448-8C16-B4C52AF346C0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Exasperation…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NZ" dirty="0"/>
              <a:t>Anger will out…</a:t>
            </a:r>
          </a:p>
          <a:p>
            <a:pPr lvl="1"/>
            <a:r>
              <a:rPr lang="en-NZ" dirty="0"/>
              <a:t>Tears</a:t>
            </a:r>
          </a:p>
          <a:p>
            <a:pPr lvl="1"/>
            <a:r>
              <a:rPr lang="en-NZ" dirty="0"/>
              <a:t>Tantrums</a:t>
            </a:r>
          </a:p>
          <a:p>
            <a:pPr lvl="1"/>
            <a:r>
              <a:rPr lang="en-NZ" dirty="0" err="1"/>
              <a:t>Testings</a:t>
            </a:r>
            <a:endParaRPr lang="en-NZ" dirty="0"/>
          </a:p>
        </p:txBody>
      </p:sp>
      <p:pic>
        <p:nvPicPr>
          <p:cNvPr id="3" name="Picture 2" descr="Image result for angry teen">
            <a:extLst>
              <a:ext uri="{FF2B5EF4-FFF2-40B4-BE49-F238E27FC236}">
                <a16:creationId xmlns:a16="http://schemas.microsoft.com/office/drawing/2014/main" id="{D78D60EC-317E-4B07-A972-FF3DE8451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9"/>
          <a:stretch/>
        </p:blipFill>
        <p:spPr bwMode="auto">
          <a:xfrm>
            <a:off x="284093" y="2941983"/>
            <a:ext cx="3608831" cy="34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3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at not to to">
            <a:extLst>
              <a:ext uri="{FF2B5EF4-FFF2-40B4-BE49-F238E27FC236}">
                <a16:creationId xmlns:a16="http://schemas.microsoft.com/office/drawing/2014/main" id="{2C4B817B-CFFF-41D7-B088-739866CD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8" y="208307"/>
            <a:ext cx="3322229" cy="19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8CC3EE-950C-4A26-9495-4493E7640B36}"/>
              </a:ext>
            </a:extLst>
          </p:cNvPr>
          <p:cNvSpPr/>
          <p:nvPr/>
        </p:nvSpPr>
        <p:spPr>
          <a:xfrm>
            <a:off x="4011342" y="245165"/>
            <a:ext cx="484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6:4a—</a:t>
            </a:r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Fathers, do not provoke your children to anger</a:t>
            </a:r>
            <a:r>
              <a:rPr lang="en-NZ" sz="2400" dirty="0">
                <a:solidFill>
                  <a:srgbClr val="FF0000"/>
                </a:solidFill>
              </a:rPr>
              <a:t>,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sz="1100" dirty="0">
                <a:solidFill>
                  <a:srgbClr val="FF0000"/>
                </a:solidFill>
              </a:rPr>
              <a:t>(NASB95)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C893E-70F1-41D6-9EF2-A1516A4B8223}"/>
              </a:ext>
            </a:extLst>
          </p:cNvPr>
          <p:cNvSpPr/>
          <p:nvPr/>
        </p:nvSpPr>
        <p:spPr>
          <a:xfrm>
            <a:off x="4011342" y="1202788"/>
            <a:ext cx="4801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3:21a—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Fathers, do not exasperate your children, </a:t>
            </a:r>
            <a:r>
              <a:rPr lang="en-NZ" sz="1400" b="1" dirty="0">
                <a:solidFill>
                  <a:srgbClr val="FF0000"/>
                </a:solidFill>
              </a:rPr>
              <a:t>(NASB95)</a:t>
            </a:r>
            <a:endParaRPr lang="en-NZ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15689D0-1A3E-4C77-BE63-0FA23CA2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1575017"/>
            <a:ext cx="907939" cy="7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92A402-4E07-4448-8C16-B4C52AF346C0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Exasperation…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NZ" dirty="0"/>
              <a:t>Anger will out…</a:t>
            </a:r>
          </a:p>
          <a:p>
            <a:pPr lvl="1"/>
            <a:r>
              <a:rPr lang="en-NZ" dirty="0"/>
              <a:t>Tears</a:t>
            </a:r>
          </a:p>
          <a:p>
            <a:pPr lvl="1"/>
            <a:r>
              <a:rPr lang="en-NZ" dirty="0"/>
              <a:t>Tantrums</a:t>
            </a:r>
          </a:p>
          <a:p>
            <a:pPr lvl="1"/>
            <a:r>
              <a:rPr lang="en-NZ" dirty="0" err="1"/>
              <a:t>Testings</a:t>
            </a:r>
            <a:endParaRPr lang="en-NZ" dirty="0"/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Remember, Paul is assuming that dad is the cause of these things.</a:t>
            </a:r>
          </a:p>
        </p:txBody>
      </p:sp>
      <p:pic>
        <p:nvPicPr>
          <p:cNvPr id="3" name="Picture 2" descr="Image result for angry teen">
            <a:extLst>
              <a:ext uri="{FF2B5EF4-FFF2-40B4-BE49-F238E27FC236}">
                <a16:creationId xmlns:a16="http://schemas.microsoft.com/office/drawing/2014/main" id="{D78D60EC-317E-4B07-A972-FF3DE8451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9"/>
          <a:stretch/>
        </p:blipFill>
        <p:spPr bwMode="auto">
          <a:xfrm>
            <a:off x="284093" y="2941983"/>
            <a:ext cx="3608831" cy="34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15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at not to to">
            <a:extLst>
              <a:ext uri="{FF2B5EF4-FFF2-40B4-BE49-F238E27FC236}">
                <a16:creationId xmlns:a16="http://schemas.microsoft.com/office/drawing/2014/main" id="{2C4B817B-CFFF-41D7-B088-739866CD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8" y="208307"/>
            <a:ext cx="3322229" cy="19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8CC3EE-950C-4A26-9495-4493E7640B36}"/>
              </a:ext>
            </a:extLst>
          </p:cNvPr>
          <p:cNvSpPr/>
          <p:nvPr/>
        </p:nvSpPr>
        <p:spPr>
          <a:xfrm>
            <a:off x="4011342" y="245165"/>
            <a:ext cx="484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6:4a—</a:t>
            </a:r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Fathers, do not provoke your children to anger</a:t>
            </a:r>
            <a:r>
              <a:rPr lang="en-NZ" sz="2400" dirty="0">
                <a:solidFill>
                  <a:srgbClr val="FF0000"/>
                </a:solidFill>
              </a:rPr>
              <a:t>,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sz="1100" dirty="0">
                <a:solidFill>
                  <a:srgbClr val="FF0000"/>
                </a:solidFill>
              </a:rPr>
              <a:t>(NASB95)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C893E-70F1-41D6-9EF2-A1516A4B8223}"/>
              </a:ext>
            </a:extLst>
          </p:cNvPr>
          <p:cNvSpPr/>
          <p:nvPr/>
        </p:nvSpPr>
        <p:spPr>
          <a:xfrm>
            <a:off x="4011342" y="1202788"/>
            <a:ext cx="4801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3:21a—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Fathers, do not exasperate your children, </a:t>
            </a:r>
            <a:r>
              <a:rPr lang="en-NZ" sz="1400" b="1" dirty="0">
                <a:solidFill>
                  <a:srgbClr val="FF0000"/>
                </a:solidFill>
              </a:rPr>
              <a:t>(NASB95)</a:t>
            </a:r>
            <a:endParaRPr lang="en-NZ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15689D0-1A3E-4C77-BE63-0FA23CA2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1575017"/>
            <a:ext cx="907939" cy="7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92A402-4E07-4448-8C16-B4C52AF346C0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Exasperation…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NZ" dirty="0"/>
              <a:t>Anger will out…</a:t>
            </a:r>
          </a:p>
          <a:p>
            <a:pPr lvl="1"/>
            <a:r>
              <a:rPr lang="en-NZ" dirty="0"/>
              <a:t>Tears</a:t>
            </a:r>
          </a:p>
          <a:p>
            <a:pPr lvl="1"/>
            <a:r>
              <a:rPr lang="en-NZ" dirty="0"/>
              <a:t>Tantrums</a:t>
            </a:r>
          </a:p>
          <a:p>
            <a:pPr lvl="1"/>
            <a:r>
              <a:rPr lang="en-NZ" dirty="0" err="1"/>
              <a:t>Testings</a:t>
            </a:r>
            <a:endParaRPr lang="en-NZ" dirty="0"/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Remember, Paul is assuming that dad is the cause of these things.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The anger of man does not achieve the righteousness of God (James 1:20)</a:t>
            </a:r>
          </a:p>
        </p:txBody>
      </p:sp>
      <p:pic>
        <p:nvPicPr>
          <p:cNvPr id="3" name="Picture 2" descr="Image result for angry teen">
            <a:extLst>
              <a:ext uri="{FF2B5EF4-FFF2-40B4-BE49-F238E27FC236}">
                <a16:creationId xmlns:a16="http://schemas.microsoft.com/office/drawing/2014/main" id="{D78D60EC-317E-4B07-A972-FF3DE8451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9"/>
          <a:stretch/>
        </p:blipFill>
        <p:spPr bwMode="auto">
          <a:xfrm>
            <a:off x="284093" y="2941983"/>
            <a:ext cx="3608831" cy="34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61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4E41-F4DF-48B5-A6F8-166EDA3A1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5617"/>
            <a:ext cx="7886700" cy="5461346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Instructions to Fathers</a:t>
            </a:r>
          </a:p>
          <a:p>
            <a:pPr marL="0" indent="0">
              <a:buNone/>
            </a:pPr>
            <a:r>
              <a:rPr lang="en-NZ" dirty="0"/>
              <a:t>2. WHY not do it? (Col.3:21b)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5122" name="Picture 2" descr="Image result for why not?">
            <a:extLst>
              <a:ext uri="{FF2B5EF4-FFF2-40B4-BE49-F238E27FC236}">
                <a16:creationId xmlns:a16="http://schemas.microsoft.com/office/drawing/2014/main" id="{B1B54200-FAD8-48BF-9D84-1158BC641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3"/>
          <a:stretch/>
        </p:blipFill>
        <p:spPr bwMode="auto">
          <a:xfrm>
            <a:off x="-1" y="1760262"/>
            <a:ext cx="5282035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E7C12-D7DE-4DF1-ACEF-E1D026F06280}"/>
              </a:ext>
            </a:extLst>
          </p:cNvPr>
          <p:cNvSpPr/>
          <p:nvPr/>
        </p:nvSpPr>
        <p:spPr>
          <a:xfrm>
            <a:off x="5280578" y="3143651"/>
            <a:ext cx="338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>
                <a:solidFill>
                  <a:srgbClr val="FF0000"/>
                </a:solidFill>
              </a:rPr>
              <a:t>Colossians 3:21b—</a:t>
            </a:r>
            <a:r>
              <a:rPr lang="en-NZ" sz="2800" b="1" baseline="30000" dirty="0">
                <a:solidFill>
                  <a:srgbClr val="FF0000"/>
                </a:solidFill>
              </a:rPr>
              <a:t>21</a:t>
            </a:r>
            <a:r>
              <a:rPr lang="en-NZ" sz="2800" b="1" dirty="0">
                <a:solidFill>
                  <a:srgbClr val="FF0000"/>
                </a:solidFill>
              </a:rPr>
              <a:t>…, so that they will not lose heart.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46627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y not?">
            <a:extLst>
              <a:ext uri="{FF2B5EF4-FFF2-40B4-BE49-F238E27FC236}">
                <a16:creationId xmlns:a16="http://schemas.microsoft.com/office/drawing/2014/main" id="{B1B54200-FAD8-48BF-9D84-1158BC641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46427" r="13486" b="11153"/>
          <a:stretch/>
        </p:blipFill>
        <p:spPr bwMode="auto">
          <a:xfrm>
            <a:off x="3538329" y="232402"/>
            <a:ext cx="2279374" cy="12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E7C12-D7DE-4DF1-ACEF-E1D026F06280}"/>
              </a:ext>
            </a:extLst>
          </p:cNvPr>
          <p:cNvSpPr/>
          <p:nvPr/>
        </p:nvSpPr>
        <p:spPr>
          <a:xfrm>
            <a:off x="5817703" y="196920"/>
            <a:ext cx="301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3:21b—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…, so that they will not lose heart.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7" name="Picture 2" descr="Image result for why not?">
            <a:extLst>
              <a:ext uri="{FF2B5EF4-FFF2-40B4-BE49-F238E27FC236}">
                <a16:creationId xmlns:a16="http://schemas.microsoft.com/office/drawing/2014/main" id="{96193201-92FB-4DCA-9AA9-2D78A3CDA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11076" r="14301" b="50231"/>
          <a:stretch/>
        </p:blipFill>
        <p:spPr bwMode="auto">
          <a:xfrm>
            <a:off x="1186403" y="196920"/>
            <a:ext cx="2279374" cy="1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2 of hearts">
            <a:extLst>
              <a:ext uri="{FF2B5EF4-FFF2-40B4-BE49-F238E27FC236}">
                <a16:creationId xmlns:a16="http://schemas.microsoft.com/office/drawing/2014/main" id="{0E0CFF78-2733-411D-8E08-5A96A813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2"/>
            <a:ext cx="1113852" cy="1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49F615-6518-4C31-8239-55E6ED5CA86C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Losing heart…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</p:txBody>
      </p:sp>
      <p:pic>
        <p:nvPicPr>
          <p:cNvPr id="8200" name="Picture 8" descr="Image result for losing heart">
            <a:extLst>
              <a:ext uri="{FF2B5EF4-FFF2-40B4-BE49-F238E27FC236}">
                <a16:creationId xmlns:a16="http://schemas.microsoft.com/office/drawing/2014/main" id="{0E86BBB4-F80D-447F-BCB0-7A8EADAF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r="27196"/>
          <a:stretch/>
        </p:blipFill>
        <p:spPr bwMode="auto">
          <a:xfrm>
            <a:off x="347780" y="2809461"/>
            <a:ext cx="301994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334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y not?">
            <a:extLst>
              <a:ext uri="{FF2B5EF4-FFF2-40B4-BE49-F238E27FC236}">
                <a16:creationId xmlns:a16="http://schemas.microsoft.com/office/drawing/2014/main" id="{B1B54200-FAD8-48BF-9D84-1158BC641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46427" r="13486" b="11153"/>
          <a:stretch/>
        </p:blipFill>
        <p:spPr bwMode="auto">
          <a:xfrm>
            <a:off x="3538329" y="232402"/>
            <a:ext cx="2279374" cy="12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E7C12-D7DE-4DF1-ACEF-E1D026F06280}"/>
              </a:ext>
            </a:extLst>
          </p:cNvPr>
          <p:cNvSpPr/>
          <p:nvPr/>
        </p:nvSpPr>
        <p:spPr>
          <a:xfrm>
            <a:off x="5817703" y="196920"/>
            <a:ext cx="301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3:21b—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…, so that they will not lose heart.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7" name="Picture 2" descr="Image result for why not?">
            <a:extLst>
              <a:ext uri="{FF2B5EF4-FFF2-40B4-BE49-F238E27FC236}">
                <a16:creationId xmlns:a16="http://schemas.microsoft.com/office/drawing/2014/main" id="{96193201-92FB-4DCA-9AA9-2D78A3CDA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11076" r="14301" b="50231"/>
          <a:stretch/>
        </p:blipFill>
        <p:spPr bwMode="auto">
          <a:xfrm>
            <a:off x="1186403" y="196920"/>
            <a:ext cx="2279374" cy="1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2 of hearts">
            <a:extLst>
              <a:ext uri="{FF2B5EF4-FFF2-40B4-BE49-F238E27FC236}">
                <a16:creationId xmlns:a16="http://schemas.microsoft.com/office/drawing/2014/main" id="{0E0CFF78-2733-411D-8E08-5A96A813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2"/>
            <a:ext cx="1113852" cy="1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49F615-6518-4C31-8239-55E6ED5CA86C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Losing heart…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This is an indictment again the Christian father…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</p:txBody>
      </p:sp>
      <p:pic>
        <p:nvPicPr>
          <p:cNvPr id="8200" name="Picture 8" descr="Image result for losing heart">
            <a:extLst>
              <a:ext uri="{FF2B5EF4-FFF2-40B4-BE49-F238E27FC236}">
                <a16:creationId xmlns:a16="http://schemas.microsoft.com/office/drawing/2014/main" id="{0E86BBB4-F80D-447F-BCB0-7A8EADAF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r="27196"/>
          <a:stretch/>
        </p:blipFill>
        <p:spPr bwMode="auto">
          <a:xfrm>
            <a:off x="347780" y="2809461"/>
            <a:ext cx="301994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68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y not?">
            <a:extLst>
              <a:ext uri="{FF2B5EF4-FFF2-40B4-BE49-F238E27FC236}">
                <a16:creationId xmlns:a16="http://schemas.microsoft.com/office/drawing/2014/main" id="{B1B54200-FAD8-48BF-9D84-1158BC641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46427" r="13486" b="11153"/>
          <a:stretch/>
        </p:blipFill>
        <p:spPr bwMode="auto">
          <a:xfrm>
            <a:off x="3538329" y="232402"/>
            <a:ext cx="2279374" cy="12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E7C12-D7DE-4DF1-ACEF-E1D026F06280}"/>
              </a:ext>
            </a:extLst>
          </p:cNvPr>
          <p:cNvSpPr/>
          <p:nvPr/>
        </p:nvSpPr>
        <p:spPr>
          <a:xfrm>
            <a:off x="5817703" y="196920"/>
            <a:ext cx="301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3:21b—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…, so that they will not lose heart.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7" name="Picture 2" descr="Image result for why not?">
            <a:extLst>
              <a:ext uri="{FF2B5EF4-FFF2-40B4-BE49-F238E27FC236}">
                <a16:creationId xmlns:a16="http://schemas.microsoft.com/office/drawing/2014/main" id="{96193201-92FB-4DCA-9AA9-2D78A3CDA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11076" r="14301" b="50231"/>
          <a:stretch/>
        </p:blipFill>
        <p:spPr bwMode="auto">
          <a:xfrm>
            <a:off x="1186403" y="196920"/>
            <a:ext cx="2279374" cy="1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2 of hearts">
            <a:extLst>
              <a:ext uri="{FF2B5EF4-FFF2-40B4-BE49-F238E27FC236}">
                <a16:creationId xmlns:a16="http://schemas.microsoft.com/office/drawing/2014/main" id="{0E0CFF78-2733-411D-8E08-5A96A813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2"/>
            <a:ext cx="1113852" cy="1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49F615-6518-4C31-8239-55E6ED5CA86C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Losing heart…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This is an indictment again the Christian father…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Unnecessary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</p:txBody>
      </p:sp>
      <p:pic>
        <p:nvPicPr>
          <p:cNvPr id="8200" name="Picture 8" descr="Image result for losing heart">
            <a:extLst>
              <a:ext uri="{FF2B5EF4-FFF2-40B4-BE49-F238E27FC236}">
                <a16:creationId xmlns:a16="http://schemas.microsoft.com/office/drawing/2014/main" id="{0E86BBB4-F80D-447F-BCB0-7A8EADAF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r="27196"/>
          <a:stretch/>
        </p:blipFill>
        <p:spPr bwMode="auto">
          <a:xfrm>
            <a:off x="347780" y="2809461"/>
            <a:ext cx="301994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75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y not?">
            <a:extLst>
              <a:ext uri="{FF2B5EF4-FFF2-40B4-BE49-F238E27FC236}">
                <a16:creationId xmlns:a16="http://schemas.microsoft.com/office/drawing/2014/main" id="{B1B54200-FAD8-48BF-9D84-1158BC641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46427" r="13486" b="11153"/>
          <a:stretch/>
        </p:blipFill>
        <p:spPr bwMode="auto">
          <a:xfrm>
            <a:off x="3538329" y="232402"/>
            <a:ext cx="2279374" cy="12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E7C12-D7DE-4DF1-ACEF-E1D026F06280}"/>
              </a:ext>
            </a:extLst>
          </p:cNvPr>
          <p:cNvSpPr/>
          <p:nvPr/>
        </p:nvSpPr>
        <p:spPr>
          <a:xfrm>
            <a:off x="5817703" y="196920"/>
            <a:ext cx="301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3:21b—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…, so that they will not lose heart.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7" name="Picture 2" descr="Image result for why not?">
            <a:extLst>
              <a:ext uri="{FF2B5EF4-FFF2-40B4-BE49-F238E27FC236}">
                <a16:creationId xmlns:a16="http://schemas.microsoft.com/office/drawing/2014/main" id="{96193201-92FB-4DCA-9AA9-2D78A3CDA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11076" r="14301" b="50231"/>
          <a:stretch/>
        </p:blipFill>
        <p:spPr bwMode="auto">
          <a:xfrm>
            <a:off x="1186403" y="196920"/>
            <a:ext cx="2279374" cy="1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2 of hearts">
            <a:extLst>
              <a:ext uri="{FF2B5EF4-FFF2-40B4-BE49-F238E27FC236}">
                <a16:creationId xmlns:a16="http://schemas.microsoft.com/office/drawing/2014/main" id="{0E0CFF78-2733-411D-8E08-5A96A813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2"/>
            <a:ext cx="1113852" cy="1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49F615-6518-4C31-8239-55E6ED5CA86C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Losing heart…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This is an indictment again the Christian father…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Unnecessary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Something he could have prevented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</p:txBody>
      </p:sp>
      <p:pic>
        <p:nvPicPr>
          <p:cNvPr id="8200" name="Picture 8" descr="Image result for losing heart">
            <a:extLst>
              <a:ext uri="{FF2B5EF4-FFF2-40B4-BE49-F238E27FC236}">
                <a16:creationId xmlns:a16="http://schemas.microsoft.com/office/drawing/2014/main" id="{0E86BBB4-F80D-447F-BCB0-7A8EADAF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r="27196"/>
          <a:stretch/>
        </p:blipFill>
        <p:spPr bwMode="auto">
          <a:xfrm>
            <a:off x="347780" y="2809461"/>
            <a:ext cx="301994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2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232F-262F-46B5-9F33-0334C9EC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53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Fatherhood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AC20-3FE0-4912-846A-7E9B82FD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940"/>
            <a:ext cx="7886700" cy="5024024"/>
          </a:xfrm>
        </p:spPr>
        <p:txBody>
          <a:bodyPr>
            <a:norm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48835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y not?">
            <a:extLst>
              <a:ext uri="{FF2B5EF4-FFF2-40B4-BE49-F238E27FC236}">
                <a16:creationId xmlns:a16="http://schemas.microsoft.com/office/drawing/2014/main" id="{B1B54200-FAD8-48BF-9D84-1158BC641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46427" r="13486" b="11153"/>
          <a:stretch/>
        </p:blipFill>
        <p:spPr bwMode="auto">
          <a:xfrm>
            <a:off x="3538329" y="232402"/>
            <a:ext cx="2279374" cy="12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E7C12-D7DE-4DF1-ACEF-E1D026F06280}"/>
              </a:ext>
            </a:extLst>
          </p:cNvPr>
          <p:cNvSpPr/>
          <p:nvPr/>
        </p:nvSpPr>
        <p:spPr>
          <a:xfrm>
            <a:off x="5817703" y="196920"/>
            <a:ext cx="301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3:21b—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…, so that they will not lose heart.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7" name="Picture 2" descr="Image result for why not?">
            <a:extLst>
              <a:ext uri="{FF2B5EF4-FFF2-40B4-BE49-F238E27FC236}">
                <a16:creationId xmlns:a16="http://schemas.microsoft.com/office/drawing/2014/main" id="{96193201-92FB-4DCA-9AA9-2D78A3CDA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11076" r="14301" b="50231"/>
          <a:stretch/>
        </p:blipFill>
        <p:spPr bwMode="auto">
          <a:xfrm>
            <a:off x="1186403" y="196920"/>
            <a:ext cx="2279374" cy="1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2 of hearts">
            <a:extLst>
              <a:ext uri="{FF2B5EF4-FFF2-40B4-BE49-F238E27FC236}">
                <a16:creationId xmlns:a16="http://schemas.microsoft.com/office/drawing/2014/main" id="{0E0CFF78-2733-411D-8E08-5A96A813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2"/>
            <a:ext cx="1113852" cy="1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49F615-6518-4C31-8239-55E6ED5CA86C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Losing heart…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This is an indictment again the Christian father…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Unnecessary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Something he could have prevented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Discouragement that sets in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</p:txBody>
      </p:sp>
      <p:pic>
        <p:nvPicPr>
          <p:cNvPr id="8200" name="Picture 8" descr="Image result for losing heart">
            <a:extLst>
              <a:ext uri="{FF2B5EF4-FFF2-40B4-BE49-F238E27FC236}">
                <a16:creationId xmlns:a16="http://schemas.microsoft.com/office/drawing/2014/main" id="{0E86BBB4-F80D-447F-BCB0-7A8EADAF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r="27196"/>
          <a:stretch/>
        </p:blipFill>
        <p:spPr bwMode="auto">
          <a:xfrm>
            <a:off x="347780" y="2809461"/>
            <a:ext cx="301994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26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y not?">
            <a:extLst>
              <a:ext uri="{FF2B5EF4-FFF2-40B4-BE49-F238E27FC236}">
                <a16:creationId xmlns:a16="http://schemas.microsoft.com/office/drawing/2014/main" id="{B1B54200-FAD8-48BF-9D84-1158BC641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46427" r="13486" b="11153"/>
          <a:stretch/>
        </p:blipFill>
        <p:spPr bwMode="auto">
          <a:xfrm>
            <a:off x="3538329" y="232402"/>
            <a:ext cx="2279374" cy="12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E7C12-D7DE-4DF1-ACEF-E1D026F06280}"/>
              </a:ext>
            </a:extLst>
          </p:cNvPr>
          <p:cNvSpPr/>
          <p:nvPr/>
        </p:nvSpPr>
        <p:spPr>
          <a:xfrm>
            <a:off x="5817703" y="196920"/>
            <a:ext cx="301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3:21b—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…, so that they will not lose heart.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7" name="Picture 2" descr="Image result for why not?">
            <a:extLst>
              <a:ext uri="{FF2B5EF4-FFF2-40B4-BE49-F238E27FC236}">
                <a16:creationId xmlns:a16="http://schemas.microsoft.com/office/drawing/2014/main" id="{96193201-92FB-4DCA-9AA9-2D78A3CDA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11076" r="14301" b="50231"/>
          <a:stretch/>
        </p:blipFill>
        <p:spPr bwMode="auto">
          <a:xfrm>
            <a:off x="1186403" y="196920"/>
            <a:ext cx="2279374" cy="1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2 of hearts">
            <a:extLst>
              <a:ext uri="{FF2B5EF4-FFF2-40B4-BE49-F238E27FC236}">
                <a16:creationId xmlns:a16="http://schemas.microsoft.com/office/drawing/2014/main" id="{0E0CFF78-2733-411D-8E08-5A96A813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2"/>
            <a:ext cx="1113852" cy="1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49F615-6518-4C31-8239-55E6ED5CA86C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Losing heart…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This is an indictment again the Christian father…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Unnecessary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Something he could have prevented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Discouragement that sets in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Debilitating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</p:txBody>
      </p:sp>
      <p:pic>
        <p:nvPicPr>
          <p:cNvPr id="8200" name="Picture 8" descr="Image result for losing heart">
            <a:extLst>
              <a:ext uri="{FF2B5EF4-FFF2-40B4-BE49-F238E27FC236}">
                <a16:creationId xmlns:a16="http://schemas.microsoft.com/office/drawing/2014/main" id="{0E86BBB4-F80D-447F-BCB0-7A8EADAF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r="27196"/>
          <a:stretch/>
        </p:blipFill>
        <p:spPr bwMode="auto">
          <a:xfrm>
            <a:off x="347780" y="2809461"/>
            <a:ext cx="301994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071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y not?">
            <a:extLst>
              <a:ext uri="{FF2B5EF4-FFF2-40B4-BE49-F238E27FC236}">
                <a16:creationId xmlns:a16="http://schemas.microsoft.com/office/drawing/2014/main" id="{B1B54200-FAD8-48BF-9D84-1158BC641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46427" r="13486" b="11153"/>
          <a:stretch/>
        </p:blipFill>
        <p:spPr bwMode="auto">
          <a:xfrm>
            <a:off x="3538329" y="232402"/>
            <a:ext cx="2279374" cy="12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E7C12-D7DE-4DF1-ACEF-E1D026F06280}"/>
              </a:ext>
            </a:extLst>
          </p:cNvPr>
          <p:cNvSpPr/>
          <p:nvPr/>
        </p:nvSpPr>
        <p:spPr>
          <a:xfrm>
            <a:off x="5817703" y="196920"/>
            <a:ext cx="301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3:21b—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…, so that they will not lose heart.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7" name="Picture 2" descr="Image result for why not?">
            <a:extLst>
              <a:ext uri="{FF2B5EF4-FFF2-40B4-BE49-F238E27FC236}">
                <a16:creationId xmlns:a16="http://schemas.microsoft.com/office/drawing/2014/main" id="{96193201-92FB-4DCA-9AA9-2D78A3CDA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11076" r="14301" b="50231"/>
          <a:stretch/>
        </p:blipFill>
        <p:spPr bwMode="auto">
          <a:xfrm>
            <a:off x="1186403" y="196920"/>
            <a:ext cx="2279374" cy="1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2 of hearts">
            <a:extLst>
              <a:ext uri="{FF2B5EF4-FFF2-40B4-BE49-F238E27FC236}">
                <a16:creationId xmlns:a16="http://schemas.microsoft.com/office/drawing/2014/main" id="{0E0CFF78-2733-411D-8E08-5A96A813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2"/>
            <a:ext cx="1113852" cy="1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49F615-6518-4C31-8239-55E6ED5CA86C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Losing heart…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This is an indictment again the Christian father…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Unnecessary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Something he could have prevented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Discouragement that sets in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Debilitating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Impedes progress towards the cross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</p:txBody>
      </p:sp>
      <p:pic>
        <p:nvPicPr>
          <p:cNvPr id="8200" name="Picture 8" descr="Image result for losing heart">
            <a:extLst>
              <a:ext uri="{FF2B5EF4-FFF2-40B4-BE49-F238E27FC236}">
                <a16:creationId xmlns:a16="http://schemas.microsoft.com/office/drawing/2014/main" id="{0E86BBB4-F80D-447F-BCB0-7A8EADAF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r="27196"/>
          <a:stretch/>
        </p:blipFill>
        <p:spPr bwMode="auto">
          <a:xfrm>
            <a:off x="347780" y="2809461"/>
            <a:ext cx="301994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54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y not?">
            <a:extLst>
              <a:ext uri="{FF2B5EF4-FFF2-40B4-BE49-F238E27FC236}">
                <a16:creationId xmlns:a16="http://schemas.microsoft.com/office/drawing/2014/main" id="{B1B54200-FAD8-48BF-9D84-1158BC641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46427" r="13486" b="11153"/>
          <a:stretch/>
        </p:blipFill>
        <p:spPr bwMode="auto">
          <a:xfrm>
            <a:off x="3538329" y="232402"/>
            <a:ext cx="2279374" cy="12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E7C12-D7DE-4DF1-ACEF-E1D026F06280}"/>
              </a:ext>
            </a:extLst>
          </p:cNvPr>
          <p:cNvSpPr/>
          <p:nvPr/>
        </p:nvSpPr>
        <p:spPr>
          <a:xfrm>
            <a:off x="5817703" y="196920"/>
            <a:ext cx="301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3:21b—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…, so that they will not lose heart.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7" name="Picture 2" descr="Image result for why not?">
            <a:extLst>
              <a:ext uri="{FF2B5EF4-FFF2-40B4-BE49-F238E27FC236}">
                <a16:creationId xmlns:a16="http://schemas.microsoft.com/office/drawing/2014/main" id="{96193201-92FB-4DCA-9AA9-2D78A3CDA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11076" r="14301" b="50231"/>
          <a:stretch/>
        </p:blipFill>
        <p:spPr bwMode="auto">
          <a:xfrm>
            <a:off x="1186403" y="196920"/>
            <a:ext cx="2279374" cy="1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2 of hearts">
            <a:extLst>
              <a:ext uri="{FF2B5EF4-FFF2-40B4-BE49-F238E27FC236}">
                <a16:creationId xmlns:a16="http://schemas.microsoft.com/office/drawing/2014/main" id="{0E0CFF78-2733-411D-8E08-5A96A813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2"/>
            <a:ext cx="1113852" cy="1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49F615-6518-4C31-8239-55E6ED5CA86C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Losing heart…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This is an indictment again the Christian father…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Unnecessary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Something he could have prevented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Discouragement that sets in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Debilitating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Impedes progress towards the cross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Isolates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</p:txBody>
      </p:sp>
      <p:pic>
        <p:nvPicPr>
          <p:cNvPr id="8200" name="Picture 8" descr="Image result for losing heart">
            <a:extLst>
              <a:ext uri="{FF2B5EF4-FFF2-40B4-BE49-F238E27FC236}">
                <a16:creationId xmlns:a16="http://schemas.microsoft.com/office/drawing/2014/main" id="{0E86BBB4-F80D-447F-BCB0-7A8EADAF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r="27196"/>
          <a:stretch/>
        </p:blipFill>
        <p:spPr bwMode="auto">
          <a:xfrm>
            <a:off x="347780" y="2809461"/>
            <a:ext cx="301994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87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y not?">
            <a:extLst>
              <a:ext uri="{FF2B5EF4-FFF2-40B4-BE49-F238E27FC236}">
                <a16:creationId xmlns:a16="http://schemas.microsoft.com/office/drawing/2014/main" id="{B1B54200-FAD8-48BF-9D84-1158BC641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46427" r="13486" b="11153"/>
          <a:stretch/>
        </p:blipFill>
        <p:spPr bwMode="auto">
          <a:xfrm>
            <a:off x="3538329" y="232402"/>
            <a:ext cx="2279374" cy="12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E7C12-D7DE-4DF1-ACEF-E1D026F06280}"/>
              </a:ext>
            </a:extLst>
          </p:cNvPr>
          <p:cNvSpPr/>
          <p:nvPr/>
        </p:nvSpPr>
        <p:spPr>
          <a:xfrm>
            <a:off x="5817703" y="196920"/>
            <a:ext cx="301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3:21b—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…, so that they will not lose heart.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7" name="Picture 2" descr="Image result for why not?">
            <a:extLst>
              <a:ext uri="{FF2B5EF4-FFF2-40B4-BE49-F238E27FC236}">
                <a16:creationId xmlns:a16="http://schemas.microsoft.com/office/drawing/2014/main" id="{96193201-92FB-4DCA-9AA9-2D78A3CDA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11076" r="14301" b="50231"/>
          <a:stretch/>
        </p:blipFill>
        <p:spPr bwMode="auto">
          <a:xfrm>
            <a:off x="1186403" y="196920"/>
            <a:ext cx="2279374" cy="1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2 of hearts">
            <a:extLst>
              <a:ext uri="{FF2B5EF4-FFF2-40B4-BE49-F238E27FC236}">
                <a16:creationId xmlns:a16="http://schemas.microsoft.com/office/drawing/2014/main" id="{0E0CFF78-2733-411D-8E08-5A96A813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2"/>
            <a:ext cx="1113852" cy="1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49F615-6518-4C31-8239-55E6ED5CA86C}"/>
              </a:ext>
            </a:extLst>
          </p:cNvPr>
          <p:cNvSpPr txBox="1">
            <a:spLocks/>
          </p:cNvSpPr>
          <p:nvPr/>
        </p:nvSpPr>
        <p:spPr>
          <a:xfrm>
            <a:off x="4072423" y="1762538"/>
            <a:ext cx="4807316" cy="4856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Losing heart…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NZ" dirty="0"/>
              <a:t>Doesn’t have to be a permanent state of affairs…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913623-47D5-4963-8C97-E1799CAC278F}"/>
              </a:ext>
            </a:extLst>
          </p:cNvPr>
          <p:cNvSpPr/>
          <p:nvPr/>
        </p:nvSpPr>
        <p:spPr>
          <a:xfrm>
            <a:off x="264261" y="2803032"/>
            <a:ext cx="2498861" cy="381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800" dirty="0">
                <a:solidFill>
                  <a:srgbClr val="000000"/>
                </a:solidFill>
                <a:latin typeface="Helvetica Neue"/>
              </a:rPr>
              <a:t>Galatians 6:9—</a:t>
            </a:r>
            <a:r>
              <a:rPr lang="en-NZ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r>
              <a:rPr lang="en-NZ" sz="2800" dirty="0">
                <a:solidFill>
                  <a:srgbClr val="000000"/>
                </a:solidFill>
                <a:latin typeface="Helvetica Neue"/>
              </a:rPr>
              <a:t>Let us not lose heart in doing good, for in due time we will reap if we do not grow weary. </a:t>
            </a:r>
            <a:r>
              <a:rPr lang="en-NZ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NZ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13314" name="Picture 2" descr="Related image">
            <a:extLst>
              <a:ext uri="{FF2B5EF4-FFF2-40B4-BE49-F238E27FC236}">
                <a16:creationId xmlns:a16="http://schemas.microsoft.com/office/drawing/2014/main" id="{F09601A3-B621-4930-8C7F-1857F6F2D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8" t="5942" r="9374"/>
          <a:stretch/>
        </p:blipFill>
        <p:spPr bwMode="auto">
          <a:xfrm>
            <a:off x="2809794" y="3301446"/>
            <a:ext cx="1311965" cy="33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35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y not?">
            <a:extLst>
              <a:ext uri="{FF2B5EF4-FFF2-40B4-BE49-F238E27FC236}">
                <a16:creationId xmlns:a16="http://schemas.microsoft.com/office/drawing/2014/main" id="{B1B54200-FAD8-48BF-9D84-1158BC641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46427" r="13486" b="11153"/>
          <a:stretch/>
        </p:blipFill>
        <p:spPr bwMode="auto">
          <a:xfrm>
            <a:off x="3538329" y="232402"/>
            <a:ext cx="2279374" cy="12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E7C12-D7DE-4DF1-ACEF-E1D026F06280}"/>
              </a:ext>
            </a:extLst>
          </p:cNvPr>
          <p:cNvSpPr/>
          <p:nvPr/>
        </p:nvSpPr>
        <p:spPr>
          <a:xfrm>
            <a:off x="5817703" y="196920"/>
            <a:ext cx="301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3:21b—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…, so that they will not lose heart.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7" name="Picture 2" descr="Image result for why not?">
            <a:extLst>
              <a:ext uri="{FF2B5EF4-FFF2-40B4-BE49-F238E27FC236}">
                <a16:creationId xmlns:a16="http://schemas.microsoft.com/office/drawing/2014/main" id="{96193201-92FB-4DCA-9AA9-2D78A3CDA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11076" r="14301" b="50231"/>
          <a:stretch/>
        </p:blipFill>
        <p:spPr bwMode="auto">
          <a:xfrm>
            <a:off x="1186403" y="196920"/>
            <a:ext cx="2279374" cy="1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2 of hearts">
            <a:extLst>
              <a:ext uri="{FF2B5EF4-FFF2-40B4-BE49-F238E27FC236}">
                <a16:creationId xmlns:a16="http://schemas.microsoft.com/office/drawing/2014/main" id="{0E0CFF78-2733-411D-8E08-5A96A813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2"/>
            <a:ext cx="1113852" cy="1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49F615-6518-4C31-8239-55E6ED5CA86C}"/>
              </a:ext>
            </a:extLst>
          </p:cNvPr>
          <p:cNvSpPr txBox="1">
            <a:spLocks/>
          </p:cNvSpPr>
          <p:nvPr/>
        </p:nvSpPr>
        <p:spPr>
          <a:xfrm>
            <a:off x="4072423" y="1762538"/>
            <a:ext cx="4807316" cy="4856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Losing heart…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NZ" dirty="0"/>
              <a:t>Doesn’t have to be a permanent state of affairs…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It is more than likely a reflection of dad’s own state of heart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913623-47D5-4963-8C97-E1799CAC278F}"/>
              </a:ext>
            </a:extLst>
          </p:cNvPr>
          <p:cNvSpPr/>
          <p:nvPr/>
        </p:nvSpPr>
        <p:spPr>
          <a:xfrm>
            <a:off x="264261" y="2803032"/>
            <a:ext cx="2498861" cy="381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800" dirty="0">
                <a:solidFill>
                  <a:srgbClr val="000000"/>
                </a:solidFill>
                <a:latin typeface="Helvetica Neue"/>
              </a:rPr>
              <a:t>Galatians 6:9—</a:t>
            </a:r>
            <a:r>
              <a:rPr lang="en-NZ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r>
              <a:rPr lang="en-NZ" sz="2800" dirty="0">
                <a:solidFill>
                  <a:srgbClr val="000000"/>
                </a:solidFill>
                <a:latin typeface="Helvetica Neue"/>
              </a:rPr>
              <a:t>Let us not lose heart in doing good, for in due time we will reap if we do not grow weary. </a:t>
            </a:r>
            <a:r>
              <a:rPr lang="en-NZ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NZ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13314" name="Picture 2" descr="Related image">
            <a:extLst>
              <a:ext uri="{FF2B5EF4-FFF2-40B4-BE49-F238E27FC236}">
                <a16:creationId xmlns:a16="http://schemas.microsoft.com/office/drawing/2014/main" id="{F09601A3-B621-4930-8C7F-1857F6F2D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8" t="5942" r="9374"/>
          <a:stretch/>
        </p:blipFill>
        <p:spPr bwMode="auto">
          <a:xfrm>
            <a:off x="2809794" y="3301446"/>
            <a:ext cx="1311965" cy="33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7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y not?">
            <a:extLst>
              <a:ext uri="{FF2B5EF4-FFF2-40B4-BE49-F238E27FC236}">
                <a16:creationId xmlns:a16="http://schemas.microsoft.com/office/drawing/2014/main" id="{B1B54200-FAD8-48BF-9D84-1158BC641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46427" r="13486" b="11153"/>
          <a:stretch/>
        </p:blipFill>
        <p:spPr bwMode="auto">
          <a:xfrm>
            <a:off x="3538329" y="232402"/>
            <a:ext cx="2279374" cy="12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E7C12-D7DE-4DF1-ACEF-E1D026F06280}"/>
              </a:ext>
            </a:extLst>
          </p:cNvPr>
          <p:cNvSpPr/>
          <p:nvPr/>
        </p:nvSpPr>
        <p:spPr>
          <a:xfrm>
            <a:off x="5817703" y="196920"/>
            <a:ext cx="301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3:21b—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…, so that they will not lose heart.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7" name="Picture 2" descr="Image result for why not?">
            <a:extLst>
              <a:ext uri="{FF2B5EF4-FFF2-40B4-BE49-F238E27FC236}">
                <a16:creationId xmlns:a16="http://schemas.microsoft.com/office/drawing/2014/main" id="{96193201-92FB-4DCA-9AA9-2D78A3CDA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11076" r="14301" b="50231"/>
          <a:stretch/>
        </p:blipFill>
        <p:spPr bwMode="auto">
          <a:xfrm>
            <a:off x="1186403" y="196920"/>
            <a:ext cx="2279374" cy="1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2 of hearts">
            <a:extLst>
              <a:ext uri="{FF2B5EF4-FFF2-40B4-BE49-F238E27FC236}">
                <a16:creationId xmlns:a16="http://schemas.microsoft.com/office/drawing/2014/main" id="{0E0CFF78-2733-411D-8E08-5A96A813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2"/>
            <a:ext cx="1113852" cy="1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49F615-6518-4C31-8239-55E6ED5CA86C}"/>
              </a:ext>
            </a:extLst>
          </p:cNvPr>
          <p:cNvSpPr txBox="1">
            <a:spLocks/>
          </p:cNvSpPr>
          <p:nvPr/>
        </p:nvSpPr>
        <p:spPr>
          <a:xfrm>
            <a:off x="4072423" y="1762538"/>
            <a:ext cx="4807316" cy="4856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Losing heart…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NZ" dirty="0"/>
              <a:t>Doesn’t have to be a permanent state of affairs…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It is more than likely a reflection of dad’s own state of heart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Revival brings renewal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913623-47D5-4963-8C97-E1799CAC278F}"/>
              </a:ext>
            </a:extLst>
          </p:cNvPr>
          <p:cNvSpPr/>
          <p:nvPr/>
        </p:nvSpPr>
        <p:spPr>
          <a:xfrm>
            <a:off x="264261" y="2803032"/>
            <a:ext cx="2498861" cy="381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800" dirty="0">
                <a:solidFill>
                  <a:srgbClr val="000000"/>
                </a:solidFill>
                <a:latin typeface="Helvetica Neue"/>
              </a:rPr>
              <a:t>Galatians 6:9—</a:t>
            </a:r>
            <a:r>
              <a:rPr lang="en-NZ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r>
              <a:rPr lang="en-NZ" sz="2800" dirty="0">
                <a:solidFill>
                  <a:srgbClr val="000000"/>
                </a:solidFill>
                <a:latin typeface="Helvetica Neue"/>
              </a:rPr>
              <a:t>Let us not lose heart in doing good, for in due time we will reap if we do not grow weary. </a:t>
            </a:r>
            <a:r>
              <a:rPr lang="en-NZ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NZ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13314" name="Picture 2" descr="Related image">
            <a:extLst>
              <a:ext uri="{FF2B5EF4-FFF2-40B4-BE49-F238E27FC236}">
                <a16:creationId xmlns:a16="http://schemas.microsoft.com/office/drawing/2014/main" id="{F09601A3-B621-4930-8C7F-1857F6F2D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8" t="5942" r="9374"/>
          <a:stretch/>
        </p:blipFill>
        <p:spPr bwMode="auto">
          <a:xfrm>
            <a:off x="2809794" y="3301446"/>
            <a:ext cx="1311965" cy="33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74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y not?">
            <a:extLst>
              <a:ext uri="{FF2B5EF4-FFF2-40B4-BE49-F238E27FC236}">
                <a16:creationId xmlns:a16="http://schemas.microsoft.com/office/drawing/2014/main" id="{B1B54200-FAD8-48BF-9D84-1158BC641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46427" r="13486" b="11153"/>
          <a:stretch/>
        </p:blipFill>
        <p:spPr bwMode="auto">
          <a:xfrm>
            <a:off x="3538329" y="232402"/>
            <a:ext cx="2279374" cy="12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E7C12-D7DE-4DF1-ACEF-E1D026F06280}"/>
              </a:ext>
            </a:extLst>
          </p:cNvPr>
          <p:cNvSpPr/>
          <p:nvPr/>
        </p:nvSpPr>
        <p:spPr>
          <a:xfrm>
            <a:off x="5817703" y="196920"/>
            <a:ext cx="301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Colossians 3:21b—</a:t>
            </a:r>
            <a:r>
              <a:rPr lang="en-NZ" sz="2400" b="1" baseline="30000" dirty="0">
                <a:solidFill>
                  <a:srgbClr val="FF0000"/>
                </a:solidFill>
              </a:rPr>
              <a:t>21</a:t>
            </a:r>
            <a:r>
              <a:rPr lang="en-NZ" sz="2400" b="1" dirty="0">
                <a:solidFill>
                  <a:srgbClr val="FF0000"/>
                </a:solidFill>
              </a:rPr>
              <a:t>…, so that they will not lose heart.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7" name="Picture 2" descr="Image result for why not?">
            <a:extLst>
              <a:ext uri="{FF2B5EF4-FFF2-40B4-BE49-F238E27FC236}">
                <a16:creationId xmlns:a16="http://schemas.microsoft.com/office/drawing/2014/main" id="{96193201-92FB-4DCA-9AA9-2D78A3CDA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11076" r="14301" b="50231"/>
          <a:stretch/>
        </p:blipFill>
        <p:spPr bwMode="auto">
          <a:xfrm>
            <a:off x="1186403" y="196920"/>
            <a:ext cx="2279374" cy="1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2 of hearts">
            <a:extLst>
              <a:ext uri="{FF2B5EF4-FFF2-40B4-BE49-F238E27FC236}">
                <a16:creationId xmlns:a16="http://schemas.microsoft.com/office/drawing/2014/main" id="{0E0CFF78-2733-411D-8E08-5A96A813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2"/>
            <a:ext cx="1113852" cy="1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049F615-6518-4C31-8239-55E6ED5CA86C}"/>
              </a:ext>
            </a:extLst>
          </p:cNvPr>
          <p:cNvSpPr txBox="1">
            <a:spLocks/>
          </p:cNvSpPr>
          <p:nvPr/>
        </p:nvSpPr>
        <p:spPr>
          <a:xfrm>
            <a:off x="4072423" y="1762538"/>
            <a:ext cx="4807316" cy="4856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Losing heart…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NZ" dirty="0"/>
              <a:t>Doesn’t have to be a permanent state of affairs…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It is more than likely a reflection of dad’s own state of heart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Revival brings renewal</a:t>
            </a:r>
          </a:p>
          <a:p>
            <a:r>
              <a:rPr lang="en-NZ" sz="2400" dirty="0"/>
              <a:t>2 Corinthians 4:16—</a:t>
            </a:r>
          </a:p>
          <a:p>
            <a:r>
              <a:rPr lang="en-NZ" sz="2400" b="1" baseline="30000" dirty="0"/>
              <a:t>16</a:t>
            </a:r>
            <a:r>
              <a:rPr lang="en-NZ" sz="2400" dirty="0"/>
              <a:t>Therefore we do not lose heart, but though our outer man is decaying, yet our inner man is being renewed day by day.</a:t>
            </a:r>
            <a:r>
              <a:rPr lang="en-NZ" dirty="0"/>
              <a:t> </a:t>
            </a:r>
            <a:r>
              <a:rPr lang="en-NZ" sz="1000" dirty="0"/>
              <a:t>(NASB95)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913623-47D5-4963-8C97-E1799CAC278F}"/>
              </a:ext>
            </a:extLst>
          </p:cNvPr>
          <p:cNvSpPr/>
          <p:nvPr/>
        </p:nvSpPr>
        <p:spPr>
          <a:xfrm>
            <a:off x="264261" y="2803032"/>
            <a:ext cx="2498861" cy="381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800" dirty="0">
                <a:solidFill>
                  <a:srgbClr val="000000"/>
                </a:solidFill>
                <a:latin typeface="Helvetica Neue"/>
              </a:rPr>
              <a:t>Galatians 6:9—</a:t>
            </a:r>
            <a:r>
              <a:rPr lang="en-NZ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r>
              <a:rPr lang="en-NZ" sz="2800" dirty="0">
                <a:solidFill>
                  <a:srgbClr val="000000"/>
                </a:solidFill>
                <a:latin typeface="Helvetica Neue"/>
              </a:rPr>
              <a:t>Let us not lose heart in doing good, for in due time we will reap if we do not grow weary. </a:t>
            </a:r>
            <a:r>
              <a:rPr lang="en-NZ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NZ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13314" name="Picture 2" descr="Related image">
            <a:extLst>
              <a:ext uri="{FF2B5EF4-FFF2-40B4-BE49-F238E27FC236}">
                <a16:creationId xmlns:a16="http://schemas.microsoft.com/office/drawing/2014/main" id="{F09601A3-B621-4930-8C7F-1857F6F2D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8" t="5942" r="9374"/>
          <a:stretch/>
        </p:blipFill>
        <p:spPr bwMode="auto">
          <a:xfrm>
            <a:off x="2809794" y="3301446"/>
            <a:ext cx="1311965" cy="33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137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4E41-F4DF-48B5-A6F8-166EDA3A1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5617"/>
            <a:ext cx="7886700" cy="5461346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Instructions to Fathers</a:t>
            </a:r>
          </a:p>
          <a:p>
            <a:pPr marL="0" indent="0">
              <a:buNone/>
            </a:pPr>
            <a:r>
              <a:rPr lang="en-NZ" dirty="0"/>
              <a:t>3. What TO DO! (Eph.6:4b)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12174" y="2623931"/>
            <a:ext cx="6375374" cy="21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1192696" y="4860456"/>
            <a:ext cx="73226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800" b="1" baseline="30000" dirty="0">
                <a:solidFill>
                  <a:srgbClr val="FF0000"/>
                </a:solidFill>
              </a:rPr>
              <a:t>4</a:t>
            </a:r>
            <a:r>
              <a:rPr lang="en-NZ" sz="28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3243914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what to do">
            <a:extLst>
              <a:ext uri="{FF2B5EF4-FFF2-40B4-BE49-F238E27FC236}">
                <a16:creationId xmlns:a16="http://schemas.microsoft.com/office/drawing/2014/main" id="{0D0CC553-39E9-4ED9-8250-AE36BD702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/>
          <a:stretch/>
        </p:blipFill>
        <p:spPr bwMode="auto">
          <a:xfrm>
            <a:off x="0" y="2676940"/>
            <a:ext cx="3948541" cy="299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  <a:p>
            <a:pPr marL="514350" indent="-514350">
              <a:buAutoNum type="alphaUcPeriod"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01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232F-262F-46B5-9F33-0334C9EC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53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Fatherhood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AC20-3FE0-4912-846A-7E9B82FD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940"/>
            <a:ext cx="7886700" cy="5024024"/>
          </a:xfrm>
        </p:spPr>
        <p:txBody>
          <a:bodyPr>
            <a:normAutofit/>
          </a:bodyPr>
          <a:lstStyle/>
          <a:p>
            <a:r>
              <a:rPr lang="en-NZ" dirty="0"/>
              <a:t>Your children will spend your time and money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572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what to do">
            <a:extLst>
              <a:ext uri="{FF2B5EF4-FFF2-40B4-BE49-F238E27FC236}">
                <a16:creationId xmlns:a16="http://schemas.microsoft.com/office/drawing/2014/main" id="{0D0CC553-39E9-4ED9-8250-AE36BD702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/>
          <a:stretch/>
        </p:blipFill>
        <p:spPr bwMode="auto">
          <a:xfrm>
            <a:off x="0" y="2676940"/>
            <a:ext cx="3948541" cy="299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Ignoring the child is actually doing something…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  <a:p>
            <a:pPr marL="514350" indent="-514350">
              <a:buAutoNum type="alphaUcPeriod"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62398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what to do">
            <a:extLst>
              <a:ext uri="{FF2B5EF4-FFF2-40B4-BE49-F238E27FC236}">
                <a16:creationId xmlns:a16="http://schemas.microsoft.com/office/drawing/2014/main" id="{0D0CC553-39E9-4ED9-8250-AE36BD702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/>
          <a:stretch/>
        </p:blipFill>
        <p:spPr bwMode="auto">
          <a:xfrm>
            <a:off x="0" y="2676940"/>
            <a:ext cx="3948541" cy="299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Ignoring the child is actually doing something…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Sin of neglect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  <a:p>
            <a:pPr marL="514350" indent="-514350">
              <a:buAutoNum type="alphaUcPeriod"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48103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what to do">
            <a:extLst>
              <a:ext uri="{FF2B5EF4-FFF2-40B4-BE49-F238E27FC236}">
                <a16:creationId xmlns:a16="http://schemas.microsoft.com/office/drawing/2014/main" id="{0D0CC553-39E9-4ED9-8250-AE36BD702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/>
          <a:stretch/>
        </p:blipFill>
        <p:spPr bwMode="auto">
          <a:xfrm>
            <a:off x="0" y="2676940"/>
            <a:ext cx="3948541" cy="299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Ignoring the child is actually doing something…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Sin of neglect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Its leaving it to others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  <a:p>
            <a:pPr marL="514350" indent="-514350">
              <a:buAutoNum type="alphaUcPeriod"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99353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what to do">
            <a:extLst>
              <a:ext uri="{FF2B5EF4-FFF2-40B4-BE49-F238E27FC236}">
                <a16:creationId xmlns:a16="http://schemas.microsoft.com/office/drawing/2014/main" id="{0D0CC553-39E9-4ED9-8250-AE36BD702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/>
          <a:stretch/>
        </p:blipFill>
        <p:spPr bwMode="auto">
          <a:xfrm>
            <a:off x="0" y="2676940"/>
            <a:ext cx="3948541" cy="299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514350" indent="-514350">
              <a:buFont typeface="+mj-lt"/>
              <a:buAutoNum type="alphaUcPeriod"/>
            </a:pPr>
            <a:r>
              <a:rPr lang="en-NZ" dirty="0"/>
              <a:t>Ignoring the child is actually doing something…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Sin of neglect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Its leaving it to others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Guess what they have planned?</a:t>
            </a:r>
          </a:p>
          <a:p>
            <a:pPr marL="971550" lvl="1" indent="-514350">
              <a:buFont typeface="+mj-lt"/>
              <a:buAutoNum type="arabicParenR"/>
            </a:pPr>
            <a:endParaRPr lang="en-NZ" dirty="0"/>
          </a:p>
          <a:p>
            <a:pPr marL="514350" indent="-514350">
              <a:buAutoNum type="alphaUcPeriod"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31040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dirty="0"/>
              <a:t>Bring them up…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NZ" sz="2400" dirty="0"/>
              <a:t>Discipline…(Nurture)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3600698-01F5-49CF-942C-6A1BC7920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10062" b="4535"/>
          <a:stretch/>
        </p:blipFill>
        <p:spPr bwMode="auto">
          <a:xfrm>
            <a:off x="284094" y="2743201"/>
            <a:ext cx="3696761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29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dirty="0"/>
              <a:t>Bring them up…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NZ" sz="2400" dirty="0"/>
              <a:t>Discipline…(Nurture)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The parameters are clearly defined: “…of the Lord.”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3600698-01F5-49CF-942C-6A1BC7920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10062" b="4535"/>
          <a:stretch/>
        </p:blipFill>
        <p:spPr bwMode="auto">
          <a:xfrm>
            <a:off x="284094" y="2743201"/>
            <a:ext cx="3696761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880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dirty="0"/>
              <a:t>Bring them up…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NZ" sz="2400" dirty="0"/>
              <a:t>Discipline…(Nurture)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The parameters are clearly defined: “…of the Lord.”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To ‘train up’ in a way that the Lord approves.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3600698-01F5-49CF-942C-6A1BC7920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10062" b="4535"/>
          <a:stretch/>
        </p:blipFill>
        <p:spPr bwMode="auto">
          <a:xfrm>
            <a:off x="284094" y="2743201"/>
            <a:ext cx="3696761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29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dirty="0"/>
              <a:t>Bring them up…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NZ" sz="2400" dirty="0"/>
              <a:t>Discipline…(Nurture)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The parameters are clearly defined: “…of the Lord.”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To ‘train up’ in a way that the Lord approves.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The discipline of the world seeks different outcomes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3600698-01F5-49CF-942C-6A1BC7920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10062" b="4535"/>
          <a:stretch/>
        </p:blipFill>
        <p:spPr bwMode="auto">
          <a:xfrm>
            <a:off x="284094" y="2743201"/>
            <a:ext cx="3696761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789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dirty="0"/>
              <a:t>Bring them up…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NZ" sz="2400" dirty="0"/>
              <a:t>Discipline…(Nurture)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The parameters are clearly defined: “…of the Lord.”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To ‘train up’ in a way that the Lord approves.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The discipline of the world seeks different outcomes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We train the soul for eternity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3600698-01F5-49CF-942C-6A1BC7920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10062" b="4535"/>
          <a:stretch/>
        </p:blipFill>
        <p:spPr bwMode="auto">
          <a:xfrm>
            <a:off x="284094" y="2743201"/>
            <a:ext cx="3696761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720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400" dirty="0"/>
              <a:t>Bring them up…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NZ" sz="2400" dirty="0"/>
              <a:t>Discipline…(Nurture)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The parameters are clearly defined: “…of the Lord.”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To ‘train up’ in a way that the Lord approves.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The discipline of the world seeks different outcomes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We train the soul for eternity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We grow—they grow!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3600698-01F5-49CF-942C-6A1BC7920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10062" b="4535"/>
          <a:stretch/>
        </p:blipFill>
        <p:spPr bwMode="auto">
          <a:xfrm>
            <a:off x="284094" y="2743201"/>
            <a:ext cx="3696761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1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232F-262F-46B5-9F33-0334C9EC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53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Fatherhood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AC20-3FE0-4912-846A-7E9B82FD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940"/>
            <a:ext cx="7886700" cy="5024024"/>
          </a:xfrm>
        </p:spPr>
        <p:txBody>
          <a:bodyPr>
            <a:normAutofit/>
          </a:bodyPr>
          <a:lstStyle/>
          <a:p>
            <a:r>
              <a:rPr lang="en-NZ" dirty="0"/>
              <a:t>Your children will spend your time and money</a:t>
            </a:r>
          </a:p>
          <a:p>
            <a:r>
              <a:rPr lang="en-NZ" dirty="0"/>
              <a:t>Your children will wear out your carpet and furniture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12877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NZ" dirty="0"/>
              <a:t>Instruction of the Lord…</a:t>
            </a:r>
          </a:p>
        </p:txBody>
      </p:sp>
      <p:pic>
        <p:nvPicPr>
          <p:cNvPr id="2050" name="Picture 2" descr="Image result for father bible">
            <a:extLst>
              <a:ext uri="{FF2B5EF4-FFF2-40B4-BE49-F238E27FC236}">
                <a16:creationId xmlns:a16="http://schemas.microsoft.com/office/drawing/2014/main" id="{8DD6EFF6-4C0D-4113-9605-DEA3B3C8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7" y="295192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745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NZ" dirty="0"/>
              <a:t>Instruction of the Lord…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Parameters—“…of the Lord.”</a:t>
            </a:r>
          </a:p>
        </p:txBody>
      </p:sp>
      <p:pic>
        <p:nvPicPr>
          <p:cNvPr id="2050" name="Picture 2" descr="Image result for father bible">
            <a:extLst>
              <a:ext uri="{FF2B5EF4-FFF2-40B4-BE49-F238E27FC236}">
                <a16:creationId xmlns:a16="http://schemas.microsoft.com/office/drawing/2014/main" id="{8DD6EFF6-4C0D-4113-9605-DEA3B3C8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7" y="295192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433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NZ" dirty="0"/>
              <a:t>Instruction of the Lord…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Parameters—“…of the Lord.”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Lit. “a putting in mind.”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NZ" dirty="0"/>
              <a:t>The Lord corrects us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NZ" dirty="0"/>
              <a:t>Our spiritual care and welfare depends on it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NZ" dirty="0"/>
              <a:t>Dad’s have the same duty of care to correct.</a:t>
            </a:r>
          </a:p>
        </p:txBody>
      </p:sp>
      <p:pic>
        <p:nvPicPr>
          <p:cNvPr id="2050" name="Picture 2" descr="Image result for father bible">
            <a:extLst>
              <a:ext uri="{FF2B5EF4-FFF2-40B4-BE49-F238E27FC236}">
                <a16:creationId xmlns:a16="http://schemas.microsoft.com/office/drawing/2014/main" id="{8DD6EFF6-4C0D-4113-9605-DEA3B3C8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7" y="295192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24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NZ" dirty="0"/>
              <a:t>Instruction of the Lord…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Parameters—“…of the Lord.”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Lit. “a putting in mind.”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Teaching…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NZ" dirty="0"/>
              <a:t>Proverbs 22:6—</a:t>
            </a:r>
            <a:r>
              <a:rPr lang="en-NZ" b="1" baseline="30000" dirty="0"/>
              <a:t>6</a:t>
            </a:r>
            <a:r>
              <a:rPr lang="en-NZ" dirty="0"/>
              <a:t>Train up a child in the way he should go, Even when he is old he will not depart from it. (NASB95)</a:t>
            </a:r>
          </a:p>
        </p:txBody>
      </p:sp>
      <p:pic>
        <p:nvPicPr>
          <p:cNvPr id="2050" name="Picture 2" descr="Image result for father bible">
            <a:extLst>
              <a:ext uri="{FF2B5EF4-FFF2-40B4-BE49-F238E27FC236}">
                <a16:creationId xmlns:a16="http://schemas.microsoft.com/office/drawing/2014/main" id="{8DD6EFF6-4C0D-4113-9605-DEA3B3C8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7" y="295192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903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NZ" dirty="0"/>
              <a:t>Instruction of the Lord…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Parameters—“…of the Lord.”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Lit. “a putting in mind.”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Teaching…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God’s existence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NZ" dirty="0"/>
              <a:t>Israel followed the God of their father Abraham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NZ" dirty="0"/>
              <a:t>May our children see us following in the same steps.</a:t>
            </a:r>
          </a:p>
        </p:txBody>
      </p:sp>
      <p:pic>
        <p:nvPicPr>
          <p:cNvPr id="2050" name="Picture 2" descr="Image result for father bible">
            <a:extLst>
              <a:ext uri="{FF2B5EF4-FFF2-40B4-BE49-F238E27FC236}">
                <a16:creationId xmlns:a16="http://schemas.microsoft.com/office/drawing/2014/main" id="{8DD6EFF6-4C0D-4113-9605-DEA3B3C8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7" y="295192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9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NZ" dirty="0"/>
              <a:t>Instruction of the Lord…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Parameters—“…of the Lord.”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Lit. “a putting in mind.”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Teaching…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God’s existence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Christ’s saving grace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NZ" dirty="0"/>
              <a:t>2 Peter 3:18a—</a:t>
            </a:r>
            <a:r>
              <a:rPr lang="en-NZ" b="1" baseline="30000" dirty="0"/>
              <a:t>18</a:t>
            </a:r>
            <a:r>
              <a:rPr lang="en-NZ" dirty="0"/>
              <a:t>but grow in the grace and knowledge of our Lord and Saviour Jesus Christ. (NASB95)</a:t>
            </a:r>
          </a:p>
        </p:txBody>
      </p:sp>
      <p:pic>
        <p:nvPicPr>
          <p:cNvPr id="2050" name="Picture 2" descr="Image result for father bible">
            <a:extLst>
              <a:ext uri="{FF2B5EF4-FFF2-40B4-BE49-F238E27FC236}">
                <a16:creationId xmlns:a16="http://schemas.microsoft.com/office/drawing/2014/main" id="{8DD6EFF6-4C0D-4113-9605-DEA3B3C8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7" y="295192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237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NZ" dirty="0"/>
              <a:t>Instruction of the Lord…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Parameters—“…of the Lord.”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Lit. “a putting in mind.”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Teaching…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God’s existence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Christ’s saving grace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God’s claim on heart and life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NZ" dirty="0"/>
              <a:t>Eph.2:10a—</a:t>
            </a:r>
            <a:r>
              <a:rPr lang="en-NZ" b="1" baseline="30000" dirty="0"/>
              <a:t>10</a:t>
            </a:r>
            <a:r>
              <a:rPr lang="en-NZ" dirty="0"/>
              <a:t>For we are His workmanship, created in Christ Jesus for good works, </a:t>
            </a:r>
            <a:r>
              <a:rPr lang="en-NZ" sz="800" dirty="0"/>
              <a:t>(NASB95)</a:t>
            </a:r>
          </a:p>
        </p:txBody>
      </p:sp>
      <p:pic>
        <p:nvPicPr>
          <p:cNvPr id="2050" name="Picture 2" descr="Image result for father bible">
            <a:extLst>
              <a:ext uri="{FF2B5EF4-FFF2-40B4-BE49-F238E27FC236}">
                <a16:creationId xmlns:a16="http://schemas.microsoft.com/office/drawing/2014/main" id="{8DD6EFF6-4C0D-4113-9605-DEA3B3C8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7" y="295192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828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NZ" dirty="0"/>
              <a:t>Instruction of the Lord…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Parameters—“…of the Lord.”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Lit. “a putting in mind.”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Teaching…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God’s existence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Christ’s saving grace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God’s claim on heart and life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Peace, security and joy of faith and fellowship</a:t>
            </a:r>
          </a:p>
        </p:txBody>
      </p:sp>
      <p:pic>
        <p:nvPicPr>
          <p:cNvPr id="2050" name="Picture 2" descr="Image result for father bible">
            <a:extLst>
              <a:ext uri="{FF2B5EF4-FFF2-40B4-BE49-F238E27FC236}">
                <a16:creationId xmlns:a16="http://schemas.microsoft.com/office/drawing/2014/main" id="{8DD6EFF6-4C0D-4113-9605-DEA3B3C8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7" y="295192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20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NZ" dirty="0"/>
              <a:t>Instruction of the Lord…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Parameters—“…of the Lord.”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Lit. “a putting in mind.”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Teaching…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God’s existence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Christ’s saving grace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God’s claim on heart and life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Peace, security and joy of faith and fellowship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Example is the best teacher</a:t>
            </a:r>
          </a:p>
        </p:txBody>
      </p:sp>
      <p:pic>
        <p:nvPicPr>
          <p:cNvPr id="2050" name="Picture 2" descr="Image result for father bible">
            <a:extLst>
              <a:ext uri="{FF2B5EF4-FFF2-40B4-BE49-F238E27FC236}">
                <a16:creationId xmlns:a16="http://schemas.microsoft.com/office/drawing/2014/main" id="{8DD6EFF6-4C0D-4113-9605-DEA3B3C8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7" y="295192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79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hat to do">
            <a:extLst>
              <a:ext uri="{FF2B5EF4-FFF2-40B4-BE49-F238E27FC236}">
                <a16:creationId xmlns:a16="http://schemas.microsoft.com/office/drawing/2014/main" id="{9A42F50C-2891-407F-92AE-1F36D6778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5526" r="2481" b="23553"/>
          <a:stretch/>
        </p:blipFill>
        <p:spPr bwMode="auto">
          <a:xfrm>
            <a:off x="834319" y="238539"/>
            <a:ext cx="4462760" cy="14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FD03D7-E2EE-41A5-9E95-7DCEE0C6F3B2}"/>
              </a:ext>
            </a:extLst>
          </p:cNvPr>
          <p:cNvSpPr/>
          <p:nvPr/>
        </p:nvSpPr>
        <p:spPr>
          <a:xfrm>
            <a:off x="5208103" y="238539"/>
            <a:ext cx="36518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FF0000"/>
                </a:solidFill>
              </a:rPr>
              <a:t>Ephesians 6:4b—</a:t>
            </a:r>
          </a:p>
          <a:p>
            <a:r>
              <a:rPr lang="en-NZ" sz="2400" b="1" baseline="30000" dirty="0">
                <a:solidFill>
                  <a:srgbClr val="FF0000"/>
                </a:solidFill>
              </a:rPr>
              <a:t>4</a:t>
            </a:r>
            <a:r>
              <a:rPr lang="en-NZ" sz="2400" b="1" dirty="0">
                <a:solidFill>
                  <a:srgbClr val="FF0000"/>
                </a:solidFill>
              </a:rPr>
              <a:t>…, but bring them up in the discipline and instruction of the Lord. </a:t>
            </a:r>
            <a:r>
              <a:rPr lang="en-NZ" b="1" dirty="0">
                <a:solidFill>
                  <a:srgbClr val="FF0000"/>
                </a:solidFill>
              </a:rPr>
              <a:t>(NASB95)</a:t>
            </a:r>
          </a:p>
        </p:txBody>
      </p:sp>
      <p:pic>
        <p:nvPicPr>
          <p:cNvPr id="10242" name="Picture 2" descr="Image result for #3">
            <a:extLst>
              <a:ext uri="{FF2B5EF4-FFF2-40B4-BE49-F238E27FC236}">
                <a16:creationId xmlns:a16="http://schemas.microsoft.com/office/drawing/2014/main" id="{D005A335-7651-4B72-B431-3DA1E969A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23497"/>
          <a:stretch/>
        </p:blipFill>
        <p:spPr bwMode="auto">
          <a:xfrm>
            <a:off x="0" y="0"/>
            <a:ext cx="92329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8756FCC-213F-4E63-ABDF-09EC1844CDFA}"/>
              </a:ext>
            </a:extLst>
          </p:cNvPr>
          <p:cNvSpPr txBox="1">
            <a:spLocks/>
          </p:cNvSpPr>
          <p:nvPr/>
        </p:nvSpPr>
        <p:spPr>
          <a:xfrm>
            <a:off x="4052590" y="2292625"/>
            <a:ext cx="4807316" cy="4326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Bring them up…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NZ" dirty="0"/>
              <a:t>Dad’s To-do List…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Read your Bible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Pray for wisdom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Mind your attitudes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Teach the values of Christ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Take them to Sunday School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Be active in church-life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Salvation is the goal…</a:t>
            </a:r>
          </a:p>
        </p:txBody>
      </p:sp>
      <p:pic>
        <p:nvPicPr>
          <p:cNvPr id="2050" name="Picture 2" descr="Image result for father bible">
            <a:extLst>
              <a:ext uri="{FF2B5EF4-FFF2-40B4-BE49-F238E27FC236}">
                <a16:creationId xmlns:a16="http://schemas.microsoft.com/office/drawing/2014/main" id="{8DD6EFF6-4C0D-4113-9605-DEA3B3C8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7" y="295192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3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232F-262F-46B5-9F33-0334C9EC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53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Fatherhood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AC20-3FE0-4912-846A-7E9B82FD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940"/>
            <a:ext cx="7886700" cy="5024024"/>
          </a:xfrm>
        </p:spPr>
        <p:txBody>
          <a:bodyPr>
            <a:normAutofit/>
          </a:bodyPr>
          <a:lstStyle/>
          <a:p>
            <a:r>
              <a:rPr lang="en-NZ" dirty="0"/>
              <a:t>Your children will spend your time and money</a:t>
            </a:r>
          </a:p>
          <a:p>
            <a:r>
              <a:rPr lang="en-NZ" dirty="0"/>
              <a:t>Your children will wear out your carpet and furniture</a:t>
            </a:r>
          </a:p>
          <a:p>
            <a:r>
              <a:rPr lang="en-NZ" dirty="0"/>
              <a:t>Your children will break the unbreakable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178990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4" y="1849638"/>
            <a:ext cx="8004922" cy="480295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462" y="314877"/>
            <a:ext cx="8424241" cy="16729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Galatians 3:26-27</a:t>
            </a:r>
          </a:p>
          <a:p>
            <a:pPr marL="0" indent="0">
              <a:buNone/>
            </a:pPr>
            <a:r>
              <a:rPr lang="en-US" baseline="30000" dirty="0"/>
              <a:t>26</a:t>
            </a:r>
            <a:r>
              <a:rPr lang="en-US" dirty="0"/>
              <a:t>So in Christ Jesus you are all children of God through faith, </a:t>
            </a:r>
            <a:r>
              <a:rPr lang="en-US" baseline="30000" dirty="0"/>
              <a:t>27</a:t>
            </a:r>
            <a:r>
              <a:rPr lang="en-US" dirty="0"/>
              <a:t>for all of you who were baptized into Christ have clothed yourselves with Christ. (NIV)</a:t>
            </a:r>
            <a:r>
              <a:rPr lang="en-N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7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232F-262F-46B5-9F33-0334C9EC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53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Fatherhood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AC20-3FE0-4912-846A-7E9B82FD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940"/>
            <a:ext cx="7886700" cy="5024024"/>
          </a:xfrm>
        </p:spPr>
        <p:txBody>
          <a:bodyPr>
            <a:normAutofit/>
          </a:bodyPr>
          <a:lstStyle/>
          <a:p>
            <a:r>
              <a:rPr lang="en-NZ" dirty="0"/>
              <a:t>Your children will spend your time and money</a:t>
            </a:r>
          </a:p>
          <a:p>
            <a:r>
              <a:rPr lang="en-NZ" dirty="0"/>
              <a:t>Your children will wear out your carpet and furniture</a:t>
            </a:r>
          </a:p>
          <a:p>
            <a:r>
              <a:rPr lang="en-NZ" dirty="0"/>
              <a:t>Your children will break the unbreakable</a:t>
            </a:r>
          </a:p>
          <a:p>
            <a:r>
              <a:rPr lang="en-NZ" dirty="0"/>
              <a:t>Your children will bring out the best and worst in you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361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232F-262F-46B5-9F33-0334C9EC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53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Fatherhood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AC20-3FE0-4912-846A-7E9B82FD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940"/>
            <a:ext cx="7886700" cy="5024024"/>
          </a:xfrm>
        </p:spPr>
        <p:txBody>
          <a:bodyPr>
            <a:normAutofit/>
          </a:bodyPr>
          <a:lstStyle/>
          <a:p>
            <a:r>
              <a:rPr lang="en-NZ" dirty="0"/>
              <a:t>Your children will spend your time and money</a:t>
            </a:r>
          </a:p>
          <a:p>
            <a:r>
              <a:rPr lang="en-NZ" dirty="0"/>
              <a:t>Your children will wear out your carpet and furniture</a:t>
            </a:r>
          </a:p>
          <a:p>
            <a:r>
              <a:rPr lang="en-NZ" dirty="0"/>
              <a:t>Your children will break the unbreakable</a:t>
            </a:r>
          </a:p>
          <a:p>
            <a:r>
              <a:rPr lang="en-NZ" dirty="0"/>
              <a:t>Your children will bring out the best and worst in you </a:t>
            </a:r>
          </a:p>
          <a:p>
            <a:r>
              <a:rPr lang="en-NZ" dirty="0"/>
              <a:t>Hardest job ever…!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595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232F-262F-46B5-9F33-0334C9EC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53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Fatherhood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AC20-3FE0-4912-846A-7E9B82FD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940"/>
            <a:ext cx="7886700" cy="5024024"/>
          </a:xfrm>
        </p:spPr>
        <p:txBody>
          <a:bodyPr>
            <a:normAutofit/>
          </a:bodyPr>
          <a:lstStyle/>
          <a:p>
            <a:r>
              <a:rPr lang="en-NZ" dirty="0"/>
              <a:t>Your children will spend your time and money</a:t>
            </a:r>
          </a:p>
          <a:p>
            <a:r>
              <a:rPr lang="en-NZ" dirty="0"/>
              <a:t>Your children will wear out your carpet and furniture</a:t>
            </a:r>
          </a:p>
          <a:p>
            <a:r>
              <a:rPr lang="en-NZ" dirty="0"/>
              <a:t>Your children will break the unbreakable</a:t>
            </a:r>
          </a:p>
          <a:p>
            <a:r>
              <a:rPr lang="en-NZ" dirty="0"/>
              <a:t>Your children will bring out the best and worst in you </a:t>
            </a:r>
          </a:p>
          <a:p>
            <a:r>
              <a:rPr lang="en-NZ" dirty="0"/>
              <a:t>Hardest job ever…!</a:t>
            </a:r>
          </a:p>
          <a:p>
            <a:r>
              <a:rPr lang="en-NZ" dirty="0"/>
              <a:t>Most expensive job ever…!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04491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2123</Words>
  <Application>Microsoft Office PowerPoint</Application>
  <PresentationFormat>On-screen Show (4:3)</PresentationFormat>
  <Paragraphs>357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Helvetica Neue</vt:lpstr>
      <vt:lpstr>Impact</vt:lpstr>
      <vt:lpstr>Office Theme</vt:lpstr>
      <vt:lpstr>PowerPoint Presentation</vt:lpstr>
      <vt:lpstr>PowerPoint Presentation</vt:lpstr>
      <vt:lpstr>Fatherhood</vt:lpstr>
      <vt:lpstr>Fatherhood</vt:lpstr>
      <vt:lpstr>Fatherhood</vt:lpstr>
      <vt:lpstr>Fatherhood</vt:lpstr>
      <vt:lpstr>Fatherhood</vt:lpstr>
      <vt:lpstr>Fatherhood</vt:lpstr>
      <vt:lpstr>Fatherhood</vt:lpstr>
      <vt:lpstr>Fatherhood</vt:lpstr>
      <vt:lpstr>Fatherhood</vt:lpstr>
      <vt:lpstr>Fatherhood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3</cp:revision>
  <dcterms:created xsi:type="dcterms:W3CDTF">2019-09-07T21:17:55Z</dcterms:created>
  <dcterms:modified xsi:type="dcterms:W3CDTF">2019-09-07T22:49:44Z</dcterms:modified>
</cp:coreProperties>
</file>