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426" r:id="rId2"/>
    <p:sldId id="427" r:id="rId3"/>
    <p:sldId id="428" r:id="rId4"/>
    <p:sldId id="430" r:id="rId5"/>
    <p:sldId id="432" r:id="rId6"/>
    <p:sldId id="431" r:id="rId7"/>
    <p:sldId id="433" r:id="rId8"/>
    <p:sldId id="449" r:id="rId9"/>
    <p:sldId id="450" r:id="rId10"/>
    <p:sldId id="451" r:id="rId11"/>
    <p:sldId id="434" r:id="rId12"/>
    <p:sldId id="429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52" r:id="rId23"/>
    <p:sldId id="445" r:id="rId24"/>
    <p:sldId id="453" r:id="rId25"/>
    <p:sldId id="454" r:id="rId26"/>
    <p:sldId id="456" r:id="rId27"/>
    <p:sldId id="455" r:id="rId28"/>
    <p:sldId id="425" r:id="rId29"/>
    <p:sldId id="45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E08B93-8D69-44D0-A891-797C504DC9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1B77B-514B-4665-AADE-F94BD2C25C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FBD2D-6F65-40F1-A9B5-C61163D9DF8B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1B2125-7AEF-40DF-B5A6-3746EEE8EE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F60E15C-39B9-49BF-B0C3-9C111286E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F7A37-1920-4DB4-83D1-FE962438AC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23660-7FE7-46EE-9E03-CF8301EA0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D8C4D-D0AF-40C8-8A12-334ED00DFB07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12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01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13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3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96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42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867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267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0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0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62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9836-F2AE-496E-9944-7321545562DF}" type="datetimeFigureOut">
              <a:rPr lang="en-NZ" smtClean="0"/>
              <a:t>15/09/2019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907E1-CFB4-41EF-9BD9-848A7E48C4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928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13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" y="2548467"/>
            <a:ext cx="2540328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/>
            <a:endParaRPr lang="en-US" sz="16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3806" y="0"/>
            <a:ext cx="574019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321732"/>
            <a:ext cx="3083291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Image result for but">
            <a:extLst>
              <a:ext uri="{FF2B5EF4-FFF2-40B4-BE49-F238E27FC236}">
                <a16:creationId xmlns:a16="http://schemas.microsoft.com/office/drawing/2014/main" id="{AA19D599-AAF8-401C-A239-B6F0E88D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39" y="321732"/>
            <a:ext cx="2831924" cy="18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21732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4155753"/>
            <a:ext cx="3083291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509431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Image result for meanwhile in the real world sign">
            <a:extLst>
              <a:ext uri="{FF2B5EF4-FFF2-40B4-BE49-F238E27FC236}">
                <a16:creationId xmlns:a16="http://schemas.microsoft.com/office/drawing/2014/main" id="{A55C7BA0-F648-4395-8B87-018177953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9"/>
          <a:stretch/>
        </p:blipFill>
        <p:spPr bwMode="auto">
          <a:xfrm>
            <a:off x="220172" y="4444976"/>
            <a:ext cx="2932458" cy="14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C6ED0A3-CA13-4BF5-8B5E-30366B65EF55}"/>
              </a:ext>
            </a:extLst>
          </p:cNvPr>
          <p:cNvSpPr/>
          <p:nvPr/>
        </p:nvSpPr>
        <p:spPr>
          <a:xfrm>
            <a:off x="478981" y="2566163"/>
            <a:ext cx="2395691" cy="148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196" name="Picture 4" descr="Image result for kitchen disaster">
            <a:extLst>
              <a:ext uri="{FF2B5EF4-FFF2-40B4-BE49-F238E27FC236}">
                <a16:creationId xmlns:a16="http://schemas.microsoft.com/office/drawing/2014/main" id="{E21E4FFE-6E8C-4920-B3F8-573B4204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75" y="1404730"/>
            <a:ext cx="5295572" cy="44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934E39D-8E9B-44EC-A918-4F42D09B8213}"/>
              </a:ext>
            </a:extLst>
          </p:cNvPr>
          <p:cNvSpPr txBox="1">
            <a:spLocks/>
          </p:cNvSpPr>
          <p:nvPr/>
        </p:nvSpPr>
        <p:spPr>
          <a:xfrm>
            <a:off x="3818395" y="663948"/>
            <a:ext cx="4755762" cy="740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dirty="0">
                <a:solidFill>
                  <a:srgbClr val="FF0000"/>
                </a:solidFill>
              </a:rPr>
              <a:t>“Mum, about me saying that I can handle this hospitality stuff…”</a:t>
            </a:r>
          </a:p>
        </p:txBody>
      </p:sp>
    </p:spTree>
    <p:extLst>
      <p:ext uri="{BB962C8B-B14F-4D97-AF65-F5344CB8AC3E}">
        <p14:creationId xmlns:p14="http://schemas.microsoft.com/office/powerpoint/2010/main" val="2603632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Hospitality—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Do you mean me…?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D71FCFA-E078-4888-AE07-25EC339A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14" y="568335"/>
            <a:ext cx="2747048" cy="26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fear">
            <a:extLst>
              <a:ext uri="{FF2B5EF4-FFF2-40B4-BE49-F238E27FC236}">
                <a16:creationId xmlns:a16="http://schemas.microsoft.com/office/drawing/2014/main" id="{02FDC995-C1E5-4812-B19A-59D4726EEF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r="11266"/>
          <a:stretch/>
        </p:blipFill>
        <p:spPr bwMode="auto">
          <a:xfrm>
            <a:off x="361414" y="3918618"/>
            <a:ext cx="2747048" cy="21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4591" y="2799889"/>
            <a:ext cx="4679120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</a:rPr>
              <a:t>Ever wondered how others might react?</a:t>
            </a:r>
          </a:p>
          <a:p>
            <a:pPr marL="457200"/>
            <a:r>
              <a:rPr lang="en-US" sz="2100" dirty="0">
                <a:solidFill>
                  <a:srgbClr val="FFFFFF"/>
                </a:solidFill>
              </a:rPr>
              <a:t>What if it’s a failure? </a:t>
            </a:r>
          </a:p>
          <a:p>
            <a:pPr marL="457200"/>
            <a:r>
              <a:rPr lang="en-US" sz="2100" dirty="0">
                <a:solidFill>
                  <a:srgbClr val="FFFFFF"/>
                </a:solidFill>
              </a:rPr>
              <a:t>What if I embarrass myself?</a:t>
            </a:r>
          </a:p>
          <a:p>
            <a:pPr marL="457200"/>
            <a:r>
              <a:rPr lang="en-US" sz="2100" dirty="0">
                <a:solidFill>
                  <a:srgbClr val="FFFFFF"/>
                </a:solidFill>
              </a:rPr>
              <a:t>What if they don’t like me?</a:t>
            </a:r>
          </a:p>
          <a:p>
            <a:pPr marL="457200"/>
            <a:r>
              <a:rPr lang="en-US" sz="2100" dirty="0">
                <a:solidFill>
                  <a:srgbClr val="FFFFFF"/>
                </a:solidFill>
              </a:rPr>
              <a:t>I’m a lousy host!</a:t>
            </a:r>
          </a:p>
        </p:txBody>
      </p:sp>
    </p:spTree>
    <p:extLst>
      <p:ext uri="{BB962C8B-B14F-4D97-AF65-F5344CB8AC3E}">
        <p14:creationId xmlns:p14="http://schemas.microsoft.com/office/powerpoint/2010/main" val="420938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a Christ-filled welcome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77" y="4018556"/>
            <a:ext cx="2743200" cy="248217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 is…</a:t>
            </a:r>
          </a:p>
          <a:p>
            <a:pPr marL="0" indent="0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Nothing to do with impressing, but everything to do with making people feel welcome and wanted.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welcome mat">
            <a:extLst>
              <a:ext uri="{FF2B5EF4-FFF2-40B4-BE49-F238E27FC236}">
                <a16:creationId xmlns:a16="http://schemas.microsoft.com/office/drawing/2014/main" id="{83E44ED6-9D27-4C04-99E5-1B8F316E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036831"/>
            <a:ext cx="4915159" cy="47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3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a Christ-filled welcome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77" y="4018556"/>
            <a:ext cx="2743200" cy="248217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NZ" sz="2400" dirty="0">
                <a:solidFill>
                  <a:schemeClr val="bg1"/>
                </a:solidFill>
              </a:rPr>
              <a:t>It is…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bg1"/>
                </a:solidFill>
              </a:rPr>
              <a:t>The unselfish desire to meet the needs of others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Image result for welcome person">
            <a:extLst>
              <a:ext uri="{FF2B5EF4-FFF2-40B4-BE49-F238E27FC236}">
                <a16:creationId xmlns:a16="http://schemas.microsoft.com/office/drawing/2014/main" id="{9ADAE205-F7B8-442A-B044-11092492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64" y="1484244"/>
            <a:ext cx="5211373" cy="39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a Christ-filled welcome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77" y="4018556"/>
            <a:ext cx="2743200" cy="248217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NZ" sz="2400" dirty="0">
                <a:solidFill>
                  <a:schemeClr val="bg1"/>
                </a:solidFill>
              </a:rPr>
              <a:t>It is…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bg1"/>
                </a:solidFill>
              </a:rPr>
              <a:t>Making people feel better by the time they leave than before they came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happy person">
            <a:extLst>
              <a:ext uri="{FF2B5EF4-FFF2-40B4-BE49-F238E27FC236}">
                <a16:creationId xmlns:a16="http://schemas.microsoft.com/office/drawing/2014/main" id="{44EB071B-E61D-4230-9F2B-BA6C1722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17" y="1578254"/>
            <a:ext cx="4654906" cy="40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8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Creating a Christ-filled welcome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77" y="4018556"/>
            <a:ext cx="2996216" cy="248217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NZ" sz="2400" dirty="0">
                <a:solidFill>
                  <a:schemeClr val="bg1"/>
                </a:solidFill>
              </a:rPr>
              <a:t>It is…</a:t>
            </a:r>
          </a:p>
          <a:p>
            <a:pPr marL="0" indent="0">
              <a:buNone/>
            </a:pPr>
            <a:r>
              <a:rPr lang="en-NZ" sz="2400" dirty="0">
                <a:solidFill>
                  <a:schemeClr val="bg1"/>
                </a:solidFill>
              </a:rPr>
              <a:t>About providing physical food and friendship to bring people to Jesus’ spiritual food and friendship—Church!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Image result for guests food">
            <a:extLst>
              <a:ext uri="{FF2B5EF4-FFF2-40B4-BE49-F238E27FC236}">
                <a16:creationId xmlns:a16="http://schemas.microsoft.com/office/drawing/2014/main" id="{14EB3838-F4BA-4970-B789-FA9D7251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07" y="1826832"/>
            <a:ext cx="4815010" cy="320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8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Taking every opportunity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77" y="4018556"/>
            <a:ext cx="2743200" cy="248217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NZ" sz="2400" dirty="0">
                <a:solidFill>
                  <a:schemeClr val="bg1"/>
                </a:solidFill>
              </a:rPr>
              <a:t>Fellowship meals at church is a readymade option—Don’t miss it!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Image result for church food">
            <a:extLst>
              <a:ext uri="{FF2B5EF4-FFF2-40B4-BE49-F238E27FC236}">
                <a16:creationId xmlns:a16="http://schemas.microsoft.com/office/drawing/2014/main" id="{55D26C66-5E82-4B4A-8023-71F8E1522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79" y="1082744"/>
            <a:ext cx="4489844" cy="4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2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Taking every opportunity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77" y="4018556"/>
            <a:ext cx="2743200" cy="248217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NZ" sz="2400" dirty="0">
                <a:solidFill>
                  <a:schemeClr val="bg1"/>
                </a:solidFill>
              </a:rPr>
              <a:t>Nothing wrong with fast food restaurants.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Image result for wendy's dining in">
            <a:extLst>
              <a:ext uri="{FF2B5EF4-FFF2-40B4-BE49-F238E27FC236}">
                <a16:creationId xmlns:a16="http://schemas.microsoft.com/office/drawing/2014/main" id="{63038793-8842-4D02-8BB4-8239C358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74" y="914400"/>
            <a:ext cx="3942886" cy="55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6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Taking every opportunity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77" y="4018556"/>
            <a:ext cx="2743200" cy="248217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NZ" sz="2400" dirty="0">
                <a:solidFill>
                  <a:schemeClr val="bg1"/>
                </a:solidFill>
              </a:rPr>
              <a:t>BBQs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Image result for bbq men">
            <a:extLst>
              <a:ext uri="{FF2B5EF4-FFF2-40B4-BE49-F238E27FC236}">
                <a16:creationId xmlns:a16="http://schemas.microsoft.com/office/drawing/2014/main" id="{3DF6A1E3-F116-4A04-9882-59C3A4893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00" y="2242881"/>
            <a:ext cx="4680219" cy="31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57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rgbClr val="FFFFFF"/>
                </a:solidFill>
              </a:rPr>
              <a:t>You may want to prepare you heart first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77" y="4018556"/>
            <a:ext cx="2743200" cy="248217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Be prepared for surprises</a:t>
            </a:r>
            <a:r>
              <a:rPr lang="en-NZ" sz="2400" dirty="0">
                <a:solidFill>
                  <a:schemeClr val="bg1"/>
                </a:solidFill>
              </a:rPr>
              <a:t>Friends or relatives dropping by.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dinner guest">
            <a:extLst>
              <a:ext uri="{FF2B5EF4-FFF2-40B4-BE49-F238E27FC236}">
                <a16:creationId xmlns:a16="http://schemas.microsoft.com/office/drawing/2014/main" id="{CBD075AD-5661-4712-B8B6-265F322F8B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t="9931" r="13913" b="19807"/>
          <a:stretch/>
        </p:blipFill>
        <p:spPr bwMode="auto">
          <a:xfrm>
            <a:off x="3754907" y="643466"/>
            <a:ext cx="513918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1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ospitality">
            <a:extLst>
              <a:ext uri="{FF2B5EF4-FFF2-40B4-BE49-F238E27FC236}">
                <a16:creationId xmlns:a16="http://schemas.microsoft.com/office/drawing/2014/main" id="{B51FA802-A61E-4741-8425-CE1E7154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964410-65F8-4882-B3D3-233481098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50574"/>
            <a:ext cx="6858000" cy="2186609"/>
          </a:xfrm>
        </p:spPr>
        <p:txBody>
          <a:bodyPr>
            <a:normAutofit/>
          </a:bodyPr>
          <a:lstStyle/>
          <a:p>
            <a:r>
              <a:rPr lang="en-NZ" b="1" dirty="0">
                <a:solidFill>
                  <a:srgbClr val="FFFFFF"/>
                </a:solidFill>
              </a:rPr>
              <a:t>“Reaching out through Hospitality.”</a:t>
            </a:r>
          </a:p>
        </p:txBody>
      </p:sp>
    </p:spTree>
    <p:extLst>
      <p:ext uri="{BB962C8B-B14F-4D97-AF65-F5344CB8AC3E}">
        <p14:creationId xmlns:p14="http://schemas.microsoft.com/office/powerpoint/2010/main" val="3405887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677" y="4018556"/>
            <a:ext cx="2743200" cy="248217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NZ" sz="2400" dirty="0">
                <a:solidFill>
                  <a:schemeClr val="bg1"/>
                </a:solidFill>
              </a:rPr>
              <a:t>This is all about being in the place of Jesus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Image result for dinner guests cartoons">
            <a:extLst>
              <a:ext uri="{FF2B5EF4-FFF2-40B4-BE49-F238E27FC236}">
                <a16:creationId xmlns:a16="http://schemas.microsoft.com/office/drawing/2014/main" id="{31F15551-1340-4106-BC99-5417BEC7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07" y="821634"/>
            <a:ext cx="4654642" cy="55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A7FDF07-3854-42E8-98A3-0EBBD912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rgbClr val="FFFFFF"/>
                </a:solidFill>
              </a:rPr>
              <a:t>You may want to prepare your heart first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746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4768829"/>
            <a:ext cx="3456384" cy="144016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dirty="0"/>
              <a:t>1 Peter 4:9 NIV 9 Offer hospitality to one another without grumbling. </a:t>
            </a:r>
          </a:p>
        </p:txBody>
      </p:sp>
      <p:pic>
        <p:nvPicPr>
          <p:cNvPr id="9" name="Content Placeholder 8" descr="f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048" y="1081059"/>
            <a:ext cx="3312368" cy="368777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52E2C-4CE3-4FAE-9E53-C8C7134A8B09}"/>
              </a:ext>
            </a:extLst>
          </p:cNvPr>
          <p:cNvSpPr/>
          <p:nvPr/>
        </p:nvSpPr>
        <p:spPr>
          <a:xfrm>
            <a:off x="4139952" y="255561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Things I‘ve learned about Christ-filled hospitality:</a:t>
            </a:r>
          </a:p>
          <a:p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NZ" sz="3200" dirty="0"/>
              <a:t>It may not have been as easy as I thought it should have been—But was worth it!</a:t>
            </a:r>
          </a:p>
        </p:txBody>
      </p:sp>
    </p:spTree>
    <p:extLst>
      <p:ext uri="{BB962C8B-B14F-4D97-AF65-F5344CB8AC3E}">
        <p14:creationId xmlns:p14="http://schemas.microsoft.com/office/powerpoint/2010/main" val="128203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2048" y="2441509"/>
            <a:ext cx="3745294" cy="247504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B52E2C-4CE3-4FAE-9E53-C8C7134A8B09}"/>
              </a:ext>
            </a:extLst>
          </p:cNvPr>
          <p:cNvSpPr/>
          <p:nvPr/>
        </p:nvSpPr>
        <p:spPr>
          <a:xfrm>
            <a:off x="4139952" y="255561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Things I‘ve learned about Christ-filled hospitality: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 need to be a good listener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800" dirty="0"/>
              <a:t>To be genuinely interested in those whom God has put in front of me.</a:t>
            </a:r>
          </a:p>
        </p:txBody>
      </p:sp>
    </p:spTree>
    <p:extLst>
      <p:ext uri="{BB962C8B-B14F-4D97-AF65-F5344CB8AC3E}">
        <p14:creationId xmlns:p14="http://schemas.microsoft.com/office/powerpoint/2010/main" val="798445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B52E2C-4CE3-4FAE-9E53-C8C7134A8B09}"/>
              </a:ext>
            </a:extLst>
          </p:cNvPr>
          <p:cNvSpPr/>
          <p:nvPr/>
        </p:nvSpPr>
        <p:spPr>
          <a:xfrm>
            <a:off x="4139952" y="25556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Things I‘ve learned about Christ-filled hospitality: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I need to care more about the person than how things might look.</a:t>
            </a:r>
            <a:endParaRPr lang="en-NZ" sz="3200" dirty="0"/>
          </a:p>
        </p:txBody>
      </p:sp>
      <p:pic>
        <p:nvPicPr>
          <p:cNvPr id="1026" name="Picture 2" descr="Image result for dinner mess cartoons">
            <a:extLst>
              <a:ext uri="{FF2B5EF4-FFF2-40B4-BE49-F238E27FC236}">
                <a16:creationId xmlns:a16="http://schemas.microsoft.com/office/drawing/2014/main" id="{1E88E19A-76C7-4DB6-B568-3158A7F619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5" y="2705884"/>
            <a:ext cx="3868737" cy="28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B52E2C-4CE3-4FAE-9E53-C8C7134A8B09}"/>
              </a:ext>
            </a:extLst>
          </p:cNvPr>
          <p:cNvSpPr/>
          <p:nvPr/>
        </p:nvSpPr>
        <p:spPr>
          <a:xfrm>
            <a:off x="4139952" y="25556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Things I‘ve learned about Christ-filled hospitality: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I need to learn to laugh with my guests. Or cry with them—if need be.</a:t>
            </a:r>
            <a:endParaRPr lang="en-NZ" sz="3200" dirty="0"/>
          </a:p>
        </p:txBody>
      </p:sp>
      <p:pic>
        <p:nvPicPr>
          <p:cNvPr id="4098" name="Picture 2" descr="Image result for enjoying company">
            <a:extLst>
              <a:ext uri="{FF2B5EF4-FFF2-40B4-BE49-F238E27FC236}">
                <a16:creationId xmlns:a16="http://schemas.microsoft.com/office/drawing/2014/main" id="{363BBA32-B661-4FC5-AB47-1BB5CF22CC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3" y="2555612"/>
            <a:ext cx="3449213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79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B52E2C-4CE3-4FAE-9E53-C8C7134A8B09}"/>
              </a:ext>
            </a:extLst>
          </p:cNvPr>
          <p:cNvSpPr/>
          <p:nvPr/>
        </p:nvSpPr>
        <p:spPr>
          <a:xfrm>
            <a:off x="4139952" y="25556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Things I‘ve learned about Christ-filled hospitality: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 startAt="5"/>
            </a:pPr>
            <a:r>
              <a:rPr lang="en-NZ" sz="2800" dirty="0"/>
              <a:t>I need to accept that not everyone in the room is going to make me feel welcome. Hosts or guests—I have long since gotten over it!</a:t>
            </a:r>
          </a:p>
        </p:txBody>
      </p:sp>
      <p:pic>
        <p:nvPicPr>
          <p:cNvPr id="3074" name="Picture 2" descr="Image result for unwelcome">
            <a:extLst>
              <a:ext uri="{FF2B5EF4-FFF2-40B4-BE49-F238E27FC236}">
                <a16:creationId xmlns:a16="http://schemas.microsoft.com/office/drawing/2014/main" id="{A71E10C5-F719-4A29-8965-7F810F7568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" y="715617"/>
            <a:ext cx="3858357" cy="54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71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B52E2C-4CE3-4FAE-9E53-C8C7134A8B09}"/>
              </a:ext>
            </a:extLst>
          </p:cNvPr>
          <p:cNvSpPr/>
          <p:nvPr/>
        </p:nvSpPr>
        <p:spPr>
          <a:xfrm>
            <a:off x="432048" y="4966252"/>
            <a:ext cx="8279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 Luke 7:36-50 the only person who made Jesus feel welcome in the home of Simon (a pharisee), was a ‘sinful’ woman.</a:t>
            </a:r>
          </a:p>
        </p:txBody>
      </p:sp>
      <p:pic>
        <p:nvPicPr>
          <p:cNvPr id="5122" name="Picture 2" descr="Image result for luke 7 36-50">
            <a:extLst>
              <a:ext uri="{FF2B5EF4-FFF2-40B4-BE49-F238E27FC236}">
                <a16:creationId xmlns:a16="http://schemas.microsoft.com/office/drawing/2014/main" id="{D2F365EA-858D-47A7-A4F8-BD3434DACD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525541"/>
            <a:ext cx="8279904" cy="43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54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B52E2C-4CE3-4FAE-9E53-C8C7134A8B09}"/>
              </a:ext>
            </a:extLst>
          </p:cNvPr>
          <p:cNvSpPr/>
          <p:nvPr/>
        </p:nvSpPr>
        <p:spPr>
          <a:xfrm>
            <a:off x="4139952" y="255561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Things I‘ve learned about Christ-filled hospitality: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 startAt="6"/>
            </a:pPr>
            <a:r>
              <a:rPr lang="en-NZ" sz="3200" dirty="0"/>
              <a:t>It must be a team effort. Cooks, cleaners, talkers, listeners, baby-sitters, the fun, the serious, </a:t>
            </a:r>
          </a:p>
        </p:txBody>
      </p:sp>
      <p:pic>
        <p:nvPicPr>
          <p:cNvPr id="2050" name="Picture 2" descr="Image result for church fun">
            <a:extLst>
              <a:ext uri="{FF2B5EF4-FFF2-40B4-BE49-F238E27FC236}">
                <a16:creationId xmlns:a16="http://schemas.microsoft.com/office/drawing/2014/main" id="{578AAA29-55E1-424E-B3D2-9F57EC1460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5" y="2718968"/>
            <a:ext cx="3868737" cy="251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37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21C265-37D7-436B-8116-8A52242C9F26}"/>
              </a:ext>
            </a:extLst>
          </p:cNvPr>
          <p:cNvSpPr txBox="1">
            <a:spLocks/>
          </p:cNvSpPr>
          <p:nvPr/>
        </p:nvSpPr>
        <p:spPr>
          <a:xfrm>
            <a:off x="370114" y="304799"/>
            <a:ext cx="3769838" cy="63610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Luke 14:12-14—</a:t>
            </a:r>
            <a:r>
              <a:rPr lang="en-NZ" baseline="30000" dirty="0"/>
              <a:t>12</a:t>
            </a:r>
            <a:r>
              <a:rPr lang="en-NZ" dirty="0"/>
              <a:t> Then Jesus said to his host, "When you give a luncheon or dinner, do not invite your friends, your brothers or relatives, or your rich neighbours; if you do, they may invite you back and so you will be repaid. </a:t>
            </a:r>
            <a:r>
              <a:rPr lang="en-NZ" baseline="30000" dirty="0"/>
              <a:t>13</a:t>
            </a:r>
            <a:r>
              <a:rPr lang="en-NZ" dirty="0"/>
              <a:t>But when you give a banquet, invite the poor, the crippled, the lame, the blind,</a:t>
            </a:r>
          </a:p>
          <a:p>
            <a:r>
              <a:rPr lang="en-NZ" baseline="30000" dirty="0"/>
              <a:t>14</a:t>
            </a:r>
            <a:r>
              <a:rPr lang="en-NZ" dirty="0"/>
              <a:t>and you will be blessed. Although they cannot repay you, you will be repaid at the resurrection of the righteous.” (NIV84)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EC038-1544-4E4F-99BF-CE12AA31E7D3}"/>
              </a:ext>
            </a:extLst>
          </p:cNvPr>
          <p:cNvSpPr/>
          <p:nvPr/>
        </p:nvSpPr>
        <p:spPr>
          <a:xfrm>
            <a:off x="4267200" y="2555612"/>
            <a:ext cx="4444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Things I‘ve learned about Christ-filled hospitality: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 startAt="7"/>
            </a:pPr>
            <a:r>
              <a:rPr lang="en-NZ" sz="3200" dirty="0"/>
              <a:t>The needy stranger is our ultimate goal.</a:t>
            </a:r>
          </a:p>
        </p:txBody>
      </p:sp>
    </p:spTree>
    <p:extLst>
      <p:ext uri="{BB962C8B-B14F-4D97-AF65-F5344CB8AC3E}">
        <p14:creationId xmlns:p14="http://schemas.microsoft.com/office/powerpoint/2010/main" val="166329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7D4F-E3E9-413C-AA6E-4D003B4B8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86326"/>
            <a:ext cx="7886700" cy="1676399"/>
          </a:xfrm>
        </p:spPr>
        <p:txBody>
          <a:bodyPr>
            <a:noAutofit/>
          </a:bodyPr>
          <a:lstStyle/>
          <a:p>
            <a:r>
              <a:rPr lang="en-NZ" sz="2400" dirty="0"/>
              <a:t>Matthew 28:19-20—</a:t>
            </a:r>
            <a:r>
              <a:rPr lang="en-NZ" sz="2400" baseline="30000" dirty="0"/>
              <a:t>19</a:t>
            </a:r>
            <a:r>
              <a:rPr lang="en-NZ" sz="2400" dirty="0"/>
              <a:t>Go therefore and make disciples of all the nations, baptizing them in the name of the Father and the Son and the Holy Spirit, </a:t>
            </a:r>
            <a:r>
              <a:rPr lang="en-NZ" sz="2400" baseline="30000" dirty="0"/>
              <a:t>20 </a:t>
            </a:r>
            <a:r>
              <a:rPr lang="en-NZ" sz="2400" dirty="0"/>
              <a:t>teaching them to observe all that I commanded you; and lo, I am with you always, even to the end of the age.” (NASB95)</a:t>
            </a:r>
          </a:p>
        </p:txBody>
      </p:sp>
      <p:pic>
        <p:nvPicPr>
          <p:cNvPr id="6146" name="Picture 2" descr="Image result for immersion baptism">
            <a:extLst>
              <a:ext uri="{FF2B5EF4-FFF2-40B4-BE49-F238E27FC236}">
                <a16:creationId xmlns:a16="http://schemas.microsoft.com/office/drawing/2014/main" id="{759F00DC-220C-46C0-B3CE-782B790A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95275"/>
            <a:ext cx="6552819" cy="447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7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1" y="0"/>
            <a:ext cx="3490722" cy="1302271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That’s Me…!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017" y="1302271"/>
            <a:ext cx="3382164" cy="5178042"/>
          </a:xfrm>
        </p:spPr>
        <p:txBody>
          <a:bodyPr vert="horz" lIns="91440" tIns="45720" rIns="91440" bIns="45720" rtlCol="0">
            <a:noAutofit/>
          </a:bodyPr>
          <a:lstStyle/>
          <a:p>
            <a:pPr marL="0"/>
            <a:r>
              <a:rPr lang="en-US" sz="2400" dirty="0"/>
              <a:t>Bring it on…!</a:t>
            </a:r>
          </a:p>
          <a:p>
            <a:pPr marL="0"/>
            <a:r>
              <a:rPr lang="en-US" sz="2400" dirty="0"/>
              <a:t>Men’s breakfasts</a:t>
            </a:r>
          </a:p>
          <a:p>
            <a:pPr marL="0"/>
            <a:r>
              <a:rPr lang="en-US" sz="2400" dirty="0"/>
              <a:t>BBQs</a:t>
            </a:r>
          </a:p>
          <a:p>
            <a:pPr marL="0"/>
            <a:r>
              <a:rPr lang="en-US" sz="2400" dirty="0"/>
              <a:t>Pre-game</a:t>
            </a:r>
          </a:p>
          <a:p>
            <a:pPr marL="0"/>
            <a:r>
              <a:rPr lang="en-US" sz="2400" dirty="0"/>
              <a:t>Half-time</a:t>
            </a:r>
          </a:p>
          <a:p>
            <a:pPr marL="0"/>
            <a:r>
              <a:rPr lang="en-US" sz="2400" dirty="0"/>
              <a:t>Post-game</a:t>
            </a:r>
          </a:p>
          <a:p>
            <a:pPr marL="0"/>
            <a:r>
              <a:rPr lang="en-US" sz="2400" dirty="0"/>
              <a:t>Loves people</a:t>
            </a:r>
          </a:p>
          <a:p>
            <a:pPr marL="0"/>
            <a:r>
              <a:rPr lang="en-US" sz="2400" dirty="0"/>
              <a:t>Loves food</a:t>
            </a:r>
          </a:p>
          <a:p>
            <a:pPr marL="0"/>
            <a:r>
              <a:rPr lang="en-US" sz="2400" dirty="0"/>
              <a:t>Its his gift from God and he’s going to share it</a:t>
            </a:r>
          </a:p>
          <a:p>
            <a:pPr marL="0"/>
            <a:r>
              <a:rPr lang="en-US" sz="2400" dirty="0"/>
              <a:t>His only fear…an empty room</a:t>
            </a:r>
          </a:p>
        </p:txBody>
      </p:sp>
      <p:pic>
        <p:nvPicPr>
          <p:cNvPr id="2054" name="Picture 6" descr="Image result for cook">
            <a:extLst>
              <a:ext uri="{FF2B5EF4-FFF2-40B4-BE49-F238E27FC236}">
                <a16:creationId xmlns:a16="http://schemas.microsoft.com/office/drawing/2014/main" id="{742B3DCF-92A7-4A92-92A7-EEB64C2D10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697113"/>
            <a:ext cx="4688077" cy="53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36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1" y="0"/>
            <a:ext cx="3490722" cy="1302271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That’s Me…!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017" y="1302271"/>
            <a:ext cx="3382164" cy="5178042"/>
          </a:xfrm>
        </p:spPr>
        <p:txBody>
          <a:bodyPr vert="horz" lIns="91440" tIns="45720" rIns="91440" bIns="45720" rtlCol="0">
            <a:noAutofit/>
          </a:bodyPr>
          <a:lstStyle/>
          <a:p>
            <a:pPr marL="0"/>
            <a:r>
              <a:rPr lang="en-US" sz="2400" dirty="0"/>
              <a:t>Bring it on…!</a:t>
            </a:r>
          </a:p>
          <a:p>
            <a:pPr marL="0"/>
            <a:r>
              <a:rPr lang="en-US" sz="2400" dirty="0"/>
              <a:t>Master Chef</a:t>
            </a:r>
          </a:p>
          <a:p>
            <a:pPr marL="0"/>
            <a:r>
              <a:rPr lang="en-US" sz="2400" dirty="0"/>
              <a:t>Memorized 100s of recipes</a:t>
            </a:r>
          </a:p>
          <a:p>
            <a:pPr marL="0"/>
            <a:r>
              <a:rPr lang="en-US" sz="2400" dirty="0"/>
              <a:t> Spotless house</a:t>
            </a:r>
          </a:p>
          <a:p>
            <a:pPr marL="0"/>
            <a:r>
              <a:rPr lang="en-US" sz="2400" dirty="0"/>
              <a:t>Guestroom ready</a:t>
            </a:r>
          </a:p>
          <a:p>
            <a:pPr marL="0"/>
            <a:r>
              <a:rPr lang="en-US" sz="2400" dirty="0"/>
              <a:t>Food is a joy</a:t>
            </a:r>
          </a:p>
          <a:p>
            <a:pPr marL="0"/>
            <a:r>
              <a:rPr lang="en-US" sz="2400" dirty="0"/>
              <a:t>Guests are a joyful ministry</a:t>
            </a:r>
          </a:p>
          <a:p>
            <a:pPr marL="0"/>
            <a:r>
              <a:rPr lang="en-US" sz="2400" dirty="0"/>
              <a:t>Her kitchen is her place of Christian service</a:t>
            </a:r>
          </a:p>
          <a:p>
            <a:pPr marL="0"/>
            <a:endParaRPr lang="en-US" sz="2400" dirty="0"/>
          </a:p>
          <a:p>
            <a:pPr marL="0"/>
            <a:endParaRPr lang="en-US" sz="2400" dirty="0"/>
          </a:p>
        </p:txBody>
      </p:sp>
      <p:pic>
        <p:nvPicPr>
          <p:cNvPr id="5122" name="Picture 2" descr="Image result for cook">
            <a:extLst>
              <a:ext uri="{FF2B5EF4-FFF2-40B4-BE49-F238E27FC236}">
                <a16:creationId xmlns:a16="http://schemas.microsoft.com/office/drawing/2014/main" id="{EE32F3E2-DB6D-4864-88F6-6AD8A31A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81" y="1744732"/>
            <a:ext cx="5655819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367787-0D83-43DE-92BD-386A2FA60CD0}"/>
              </a:ext>
            </a:extLst>
          </p:cNvPr>
          <p:cNvSpPr txBox="1">
            <a:spLocks/>
          </p:cNvSpPr>
          <p:nvPr/>
        </p:nvSpPr>
        <p:spPr>
          <a:xfrm>
            <a:off x="4258032" y="221230"/>
            <a:ext cx="4554663" cy="13022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Brush Script MT" panose="03060802040406070304" pitchFamily="66" charset="0"/>
              </a:rPr>
              <a:t>I have entertained angels</a:t>
            </a:r>
          </a:p>
        </p:txBody>
      </p:sp>
    </p:spTree>
    <p:extLst>
      <p:ext uri="{BB962C8B-B14F-4D97-AF65-F5344CB8AC3E}">
        <p14:creationId xmlns:p14="http://schemas.microsoft.com/office/powerpoint/2010/main" val="1353338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AEB76-59F8-4656-A7BE-AA77786D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1" y="0"/>
            <a:ext cx="3490722" cy="1302271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Hospitality—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That’s Me…!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017" y="1302271"/>
            <a:ext cx="3382164" cy="5178042"/>
          </a:xfrm>
        </p:spPr>
        <p:txBody>
          <a:bodyPr vert="horz" lIns="91440" tIns="45720" rIns="91440" bIns="45720" rtlCol="0">
            <a:noAutofit/>
          </a:bodyPr>
          <a:lstStyle/>
          <a:p>
            <a:pPr marL="0"/>
            <a:r>
              <a:rPr lang="en-US" sz="2400" dirty="0"/>
              <a:t>Bring it on…!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400" dirty="0"/>
              <a:t>Family motto:</a:t>
            </a:r>
          </a:p>
          <a:p>
            <a:pPr marL="0" indent="0" algn="ctr">
              <a:buNone/>
            </a:pPr>
            <a:r>
              <a:rPr lang="en-US" sz="2400" dirty="0"/>
              <a:t>Its a family affair</a:t>
            </a:r>
          </a:p>
          <a:p>
            <a:pPr marL="0" indent="0" algn="ctr">
              <a:buNone/>
            </a:pPr>
            <a:r>
              <a:rPr lang="en-US" sz="2400" dirty="0"/>
              <a:t>We love to share</a:t>
            </a:r>
          </a:p>
          <a:p>
            <a:pPr marL="0" indent="0" algn="ctr">
              <a:buNone/>
            </a:pPr>
            <a:r>
              <a:rPr lang="en-US" sz="2400" dirty="0"/>
              <a:t>It’s all about you</a:t>
            </a:r>
          </a:p>
          <a:p>
            <a:pPr marL="0" indent="0" algn="ctr">
              <a:buNone/>
            </a:pPr>
            <a:r>
              <a:rPr lang="en-US" sz="2400" dirty="0"/>
              <a:t>And yes, We Care!</a:t>
            </a:r>
          </a:p>
          <a:p>
            <a:pPr marL="0"/>
            <a:endParaRPr lang="en-US" sz="800" dirty="0"/>
          </a:p>
          <a:p>
            <a:pPr marL="0"/>
            <a:r>
              <a:rPr lang="en-US" sz="2400" dirty="0"/>
              <a:t>House is always full</a:t>
            </a:r>
          </a:p>
          <a:p>
            <a:pPr marL="0"/>
            <a:r>
              <a:rPr lang="en-US" sz="2400" dirty="0"/>
              <a:t>Everyone is an </a:t>
            </a:r>
            <a:r>
              <a:rPr lang="en-US" sz="2400" dirty="0" err="1"/>
              <a:t>honoured</a:t>
            </a:r>
            <a:r>
              <a:rPr lang="en-US" sz="2400" dirty="0"/>
              <a:t> guest</a:t>
            </a:r>
          </a:p>
          <a:p>
            <a:pPr marL="0"/>
            <a:r>
              <a:rPr lang="en-US" sz="2400" dirty="0"/>
              <a:t>They thrive when serving…</a:t>
            </a:r>
          </a:p>
          <a:p>
            <a:pPr marL="0"/>
            <a:endParaRPr lang="en-US" sz="2400" dirty="0"/>
          </a:p>
        </p:txBody>
      </p:sp>
      <p:pic>
        <p:nvPicPr>
          <p:cNvPr id="6146" name="Picture 2" descr="Image result for cook">
            <a:extLst>
              <a:ext uri="{FF2B5EF4-FFF2-40B4-BE49-F238E27FC236}">
                <a16:creationId xmlns:a16="http://schemas.microsoft.com/office/drawing/2014/main" id="{091B7627-0B24-4E76-9CBC-7B65959A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182" y="1614488"/>
            <a:ext cx="565581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he family that cooks together stays together sign">
            <a:extLst>
              <a:ext uri="{FF2B5EF4-FFF2-40B4-BE49-F238E27FC236}">
                <a16:creationId xmlns:a16="http://schemas.microsoft.com/office/drawing/2014/main" id="{70BD961E-68D2-4ADD-A7EE-6EA0B82E28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t="89182" r="10000" b="2847"/>
          <a:stretch/>
        </p:blipFill>
        <p:spPr bwMode="auto">
          <a:xfrm>
            <a:off x="3619763" y="1149551"/>
            <a:ext cx="5390113" cy="30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5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" y="2548467"/>
            <a:ext cx="2540328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/>
            <a:endParaRPr lang="en-US" sz="16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3806" y="0"/>
            <a:ext cx="574019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321732"/>
            <a:ext cx="3083291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Image result for but">
            <a:extLst>
              <a:ext uri="{FF2B5EF4-FFF2-40B4-BE49-F238E27FC236}">
                <a16:creationId xmlns:a16="http://schemas.microsoft.com/office/drawing/2014/main" id="{AA19D599-AAF8-401C-A239-B6F0E88D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37" y="321732"/>
            <a:ext cx="5587023" cy="37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21732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 descr="Image result for cook">
            <a:extLst>
              <a:ext uri="{FF2B5EF4-FFF2-40B4-BE49-F238E27FC236}">
                <a16:creationId xmlns:a16="http://schemas.microsoft.com/office/drawing/2014/main" id="{A9EBA1D4-DF12-40AB-A300-0557C40A0E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729" y="798668"/>
            <a:ext cx="1828877" cy="206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4155753"/>
            <a:ext cx="3083291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Image result for cook">
            <a:extLst>
              <a:ext uri="{FF2B5EF4-FFF2-40B4-BE49-F238E27FC236}">
                <a16:creationId xmlns:a16="http://schemas.microsoft.com/office/drawing/2014/main" id="{091B7627-0B24-4E76-9CBC-7B65959A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097" y="4674967"/>
            <a:ext cx="2831924" cy="13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509431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Image result for cook">
            <a:extLst>
              <a:ext uri="{FF2B5EF4-FFF2-40B4-BE49-F238E27FC236}">
                <a16:creationId xmlns:a16="http://schemas.microsoft.com/office/drawing/2014/main" id="{EC28DE0A-D3ED-47A7-85FC-1204A8A2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729" y="4391546"/>
            <a:ext cx="1828877" cy="12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C6ED0A3-CA13-4BF5-8B5E-30366B65EF55}"/>
              </a:ext>
            </a:extLst>
          </p:cNvPr>
          <p:cNvSpPr/>
          <p:nvPr/>
        </p:nvSpPr>
        <p:spPr>
          <a:xfrm>
            <a:off x="478981" y="2548467"/>
            <a:ext cx="2395691" cy="148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013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" y="2548467"/>
            <a:ext cx="2540328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/>
            <a:endParaRPr lang="en-US" sz="16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3806" y="0"/>
            <a:ext cx="574019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321732"/>
            <a:ext cx="3083291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Image result for but">
            <a:extLst>
              <a:ext uri="{FF2B5EF4-FFF2-40B4-BE49-F238E27FC236}">
                <a16:creationId xmlns:a16="http://schemas.microsoft.com/office/drawing/2014/main" id="{AA19D599-AAF8-401C-A239-B6F0E88D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39" y="321732"/>
            <a:ext cx="2831924" cy="18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21732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4155753"/>
            <a:ext cx="3083291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509431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Image result for meanwhile in the real world sign">
            <a:extLst>
              <a:ext uri="{FF2B5EF4-FFF2-40B4-BE49-F238E27FC236}">
                <a16:creationId xmlns:a16="http://schemas.microsoft.com/office/drawing/2014/main" id="{A55C7BA0-F648-4395-8B87-018177953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9"/>
          <a:stretch/>
        </p:blipFill>
        <p:spPr bwMode="auto">
          <a:xfrm>
            <a:off x="220172" y="4444976"/>
            <a:ext cx="2932458" cy="14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C6ED0A3-CA13-4BF5-8B5E-30366B65EF55}"/>
              </a:ext>
            </a:extLst>
          </p:cNvPr>
          <p:cNvSpPr/>
          <p:nvPr/>
        </p:nvSpPr>
        <p:spPr>
          <a:xfrm>
            <a:off x="478981" y="2566163"/>
            <a:ext cx="2395691" cy="148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67EB9A3-7048-463C-8B64-16DC34C00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9045" y="1210061"/>
            <a:ext cx="4671451" cy="44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03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" y="2548467"/>
            <a:ext cx="2540328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/>
            <a:endParaRPr lang="en-US" sz="16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3806" y="0"/>
            <a:ext cx="574019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321732"/>
            <a:ext cx="3083291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Image result for but">
            <a:extLst>
              <a:ext uri="{FF2B5EF4-FFF2-40B4-BE49-F238E27FC236}">
                <a16:creationId xmlns:a16="http://schemas.microsoft.com/office/drawing/2014/main" id="{AA19D599-AAF8-401C-A239-B6F0E88D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39" y="321732"/>
            <a:ext cx="2831924" cy="18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21732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4155753"/>
            <a:ext cx="3083291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509431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Image result for meanwhile in the real world sign">
            <a:extLst>
              <a:ext uri="{FF2B5EF4-FFF2-40B4-BE49-F238E27FC236}">
                <a16:creationId xmlns:a16="http://schemas.microsoft.com/office/drawing/2014/main" id="{A55C7BA0-F648-4395-8B87-018177953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9"/>
          <a:stretch/>
        </p:blipFill>
        <p:spPr bwMode="auto">
          <a:xfrm>
            <a:off x="220172" y="4444976"/>
            <a:ext cx="2932458" cy="14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C6ED0A3-CA13-4BF5-8B5E-30366B65EF55}"/>
              </a:ext>
            </a:extLst>
          </p:cNvPr>
          <p:cNvSpPr/>
          <p:nvPr/>
        </p:nvSpPr>
        <p:spPr>
          <a:xfrm>
            <a:off x="478981" y="2566163"/>
            <a:ext cx="2395691" cy="148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198" name="Picture 6" descr="Image result for kitchen disaster">
            <a:extLst>
              <a:ext uri="{FF2B5EF4-FFF2-40B4-BE49-F238E27FC236}">
                <a16:creationId xmlns:a16="http://schemas.microsoft.com/office/drawing/2014/main" id="{A52E2D2C-3C1C-46AB-A52F-529A2FA0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95" y="2019812"/>
            <a:ext cx="4982176" cy="33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4F19114-EA08-4299-9D20-219FAC998124}"/>
              </a:ext>
            </a:extLst>
          </p:cNvPr>
          <p:cNvSpPr txBox="1">
            <a:spLocks/>
          </p:cNvSpPr>
          <p:nvPr/>
        </p:nvSpPr>
        <p:spPr>
          <a:xfrm>
            <a:off x="3818395" y="663948"/>
            <a:ext cx="3536562" cy="103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dirty="0">
                <a:solidFill>
                  <a:srgbClr val="FF0000"/>
                </a:solidFill>
              </a:rPr>
              <a:t>Why Me?</a:t>
            </a:r>
          </a:p>
        </p:txBody>
      </p:sp>
    </p:spTree>
    <p:extLst>
      <p:ext uri="{BB962C8B-B14F-4D97-AF65-F5344CB8AC3E}">
        <p14:creationId xmlns:p14="http://schemas.microsoft.com/office/powerpoint/2010/main" val="634653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9FFC1-ECF4-4062-97BF-74AD651E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" y="2548467"/>
            <a:ext cx="2540328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/>
            <a:endParaRPr lang="en-US" sz="16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3806" y="0"/>
            <a:ext cx="5740194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321732"/>
            <a:ext cx="3083291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Image result for but">
            <a:extLst>
              <a:ext uri="{FF2B5EF4-FFF2-40B4-BE49-F238E27FC236}">
                <a16:creationId xmlns:a16="http://schemas.microsoft.com/office/drawing/2014/main" id="{AA19D599-AAF8-401C-A239-B6F0E88D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39" y="321732"/>
            <a:ext cx="2831924" cy="18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21732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5105" y="4155753"/>
            <a:ext cx="3083291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617" y="3509431"/>
            <a:ext cx="2074512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Image result for meanwhile in the real world sign">
            <a:extLst>
              <a:ext uri="{FF2B5EF4-FFF2-40B4-BE49-F238E27FC236}">
                <a16:creationId xmlns:a16="http://schemas.microsoft.com/office/drawing/2014/main" id="{A55C7BA0-F648-4395-8B87-018177953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9"/>
          <a:stretch/>
        </p:blipFill>
        <p:spPr bwMode="auto">
          <a:xfrm>
            <a:off x="220172" y="4444976"/>
            <a:ext cx="2932458" cy="14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C6ED0A3-CA13-4BF5-8B5E-30366B65EF55}"/>
              </a:ext>
            </a:extLst>
          </p:cNvPr>
          <p:cNvSpPr/>
          <p:nvPr/>
        </p:nvSpPr>
        <p:spPr>
          <a:xfrm>
            <a:off x="478981" y="2566163"/>
            <a:ext cx="2395691" cy="148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194" name="Picture 2" descr="Image result for kitchen disaster">
            <a:extLst>
              <a:ext uri="{FF2B5EF4-FFF2-40B4-BE49-F238E27FC236}">
                <a16:creationId xmlns:a16="http://schemas.microsoft.com/office/drawing/2014/main" id="{5A344F17-B960-4BDB-ACEC-DC3A2E11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t="13384" r="13980"/>
          <a:stretch/>
        </p:blipFill>
        <p:spPr bwMode="auto">
          <a:xfrm>
            <a:off x="4147360" y="2002732"/>
            <a:ext cx="4253086" cy="39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88BAEC3-B6C6-4E11-B0B1-342641C9AF6A}"/>
              </a:ext>
            </a:extLst>
          </p:cNvPr>
          <p:cNvSpPr txBox="1">
            <a:spLocks/>
          </p:cNvSpPr>
          <p:nvPr/>
        </p:nvSpPr>
        <p:spPr>
          <a:xfrm>
            <a:off x="3818394" y="663948"/>
            <a:ext cx="4582051" cy="1034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600" dirty="0">
                <a:solidFill>
                  <a:srgbClr val="FF0000"/>
                </a:solidFill>
              </a:rPr>
              <a:t>I gave it my best shot…</a:t>
            </a:r>
          </a:p>
        </p:txBody>
      </p:sp>
    </p:spTree>
    <p:extLst>
      <p:ext uri="{BB962C8B-B14F-4D97-AF65-F5344CB8AC3E}">
        <p14:creationId xmlns:p14="http://schemas.microsoft.com/office/powerpoint/2010/main" val="352998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645</Words>
  <Application>Microsoft Office PowerPoint</Application>
  <PresentationFormat>On-screen Show (4:3)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Brush Script MT</vt:lpstr>
      <vt:lpstr>Calibri</vt:lpstr>
      <vt:lpstr>Calibri Light</vt:lpstr>
      <vt:lpstr>Office Theme</vt:lpstr>
      <vt:lpstr>PowerPoint Presentation</vt:lpstr>
      <vt:lpstr>“Reaching out through Hospitality.”</vt:lpstr>
      <vt:lpstr>Hospitality— That’s Me…!</vt:lpstr>
      <vt:lpstr>Hospitality— That’s Me…!</vt:lpstr>
      <vt:lpstr>Hospitality— That’s Me…!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Hospitality— Do you mean me…?</vt:lpstr>
      <vt:lpstr>Hospitality— Creating a Christ-filled welcome</vt:lpstr>
      <vt:lpstr>Hospitality— Creating a Christ-filled welcome</vt:lpstr>
      <vt:lpstr>Hospitality— Creating a Christ-filled welcome</vt:lpstr>
      <vt:lpstr>Hospitality— Creating a Christ-filled welcome</vt:lpstr>
      <vt:lpstr>Hospitality— Taking every opportunity</vt:lpstr>
      <vt:lpstr>Hospitality— Taking every opportunity</vt:lpstr>
      <vt:lpstr>Hospitality— Taking every opportunity</vt:lpstr>
      <vt:lpstr>Hospitality— You may want to prepare you heart first</vt:lpstr>
      <vt:lpstr>Hospitality— You may want to prepare your heart 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24</cp:revision>
  <dcterms:created xsi:type="dcterms:W3CDTF">2019-09-14T10:18:53Z</dcterms:created>
  <dcterms:modified xsi:type="dcterms:W3CDTF">2019-09-14T22:40:29Z</dcterms:modified>
</cp:coreProperties>
</file>