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1136" r:id="rId2"/>
    <p:sldId id="1137" r:id="rId3"/>
    <p:sldId id="885" r:id="rId4"/>
    <p:sldId id="1216" r:id="rId5"/>
    <p:sldId id="1217" r:id="rId6"/>
    <p:sldId id="1218" r:id="rId7"/>
    <p:sldId id="1219" r:id="rId8"/>
    <p:sldId id="1220" r:id="rId9"/>
    <p:sldId id="1221" r:id="rId10"/>
    <p:sldId id="1222" r:id="rId11"/>
    <p:sldId id="1223" r:id="rId12"/>
    <p:sldId id="1224" r:id="rId13"/>
    <p:sldId id="1225" r:id="rId14"/>
    <p:sldId id="1226" r:id="rId15"/>
    <p:sldId id="1171" r:id="rId16"/>
    <p:sldId id="1172" r:id="rId17"/>
    <p:sldId id="1173" r:id="rId18"/>
    <p:sldId id="1175" r:id="rId19"/>
    <p:sldId id="1176" r:id="rId20"/>
    <p:sldId id="1177" r:id="rId21"/>
    <p:sldId id="1180" r:id="rId22"/>
    <p:sldId id="1189" r:id="rId23"/>
    <p:sldId id="1190" r:id="rId24"/>
    <p:sldId id="1191" r:id="rId25"/>
    <p:sldId id="1192" r:id="rId26"/>
    <p:sldId id="1193" r:id="rId27"/>
    <p:sldId id="1194" r:id="rId28"/>
    <p:sldId id="1195" r:id="rId29"/>
    <p:sldId id="1197" r:id="rId30"/>
    <p:sldId id="1198" r:id="rId31"/>
    <p:sldId id="1205" r:id="rId32"/>
    <p:sldId id="1206" r:id="rId33"/>
    <p:sldId id="1207" r:id="rId34"/>
    <p:sldId id="1199" r:id="rId35"/>
    <p:sldId id="1200" r:id="rId36"/>
    <p:sldId id="1201" r:id="rId37"/>
    <p:sldId id="1204" r:id="rId38"/>
    <p:sldId id="1208" r:id="rId39"/>
    <p:sldId id="1209" r:id="rId40"/>
    <p:sldId id="1210" r:id="rId41"/>
    <p:sldId id="1202" r:id="rId42"/>
    <p:sldId id="1212" r:id="rId43"/>
    <p:sldId id="1211" r:id="rId44"/>
    <p:sldId id="1203" r:id="rId45"/>
    <p:sldId id="1213" r:id="rId46"/>
    <p:sldId id="1214" r:id="rId47"/>
    <p:sldId id="1227" r:id="rId48"/>
    <p:sldId id="121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54" d="100"/>
          <a:sy n="54"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20/10/2019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20/10/2019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20/10/2019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20/10/2019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20/10/2019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20/10/2019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20/10/2019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20/10/2019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20/10/2019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20/10/2019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EFA3AD1-97FC-4386-9AD0-E5C86CB2054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16473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t>I don’t always have to be right</a:t>
            </a:r>
          </a:p>
          <a:p>
            <a:r>
              <a:rPr lang="en-NZ" dirty="0"/>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135231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t>I don’t always have to be right</a:t>
            </a:r>
          </a:p>
          <a:p>
            <a:r>
              <a:rPr lang="en-NZ" dirty="0"/>
              <a:t>It is a natural part of life</a:t>
            </a:r>
          </a:p>
          <a:p>
            <a:pPr lvl="1"/>
            <a:r>
              <a:rPr lang="en-NZ" dirty="0"/>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3798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t>I don’t always have to be right</a:t>
            </a:r>
          </a:p>
          <a:p>
            <a:r>
              <a:rPr lang="en-NZ" dirty="0"/>
              <a:t>It is a natural part of life</a:t>
            </a:r>
          </a:p>
          <a:p>
            <a:pPr lvl="1"/>
            <a:r>
              <a:rPr lang="en-NZ" dirty="0"/>
              <a:t>One man’s patient endurance is another man’s torture</a:t>
            </a:r>
          </a:p>
          <a:p>
            <a:r>
              <a:rPr lang="en-NZ" dirty="0"/>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375910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t>I don’t always have to be right</a:t>
            </a:r>
          </a:p>
          <a:p>
            <a:r>
              <a:rPr lang="en-NZ" dirty="0"/>
              <a:t>It is a natural part of life</a:t>
            </a:r>
          </a:p>
          <a:p>
            <a:pPr lvl="1"/>
            <a:r>
              <a:rPr lang="en-NZ" dirty="0"/>
              <a:t>One man’s patient endurance is another man’s torture</a:t>
            </a:r>
          </a:p>
          <a:p>
            <a:r>
              <a:rPr lang="en-NZ" dirty="0"/>
              <a:t>Acceptance comes in many forms</a:t>
            </a:r>
          </a:p>
          <a:p>
            <a:r>
              <a:rPr lang="en-NZ" dirty="0"/>
              <a:t>You may have no choice so make the most of </a:t>
            </a:r>
            <a:r>
              <a:rPr lang="en-NZ"/>
              <a:t>the growth</a:t>
            </a:r>
            <a:endParaRPr lang="en-NZ" dirty="0"/>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379603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77B2-3F13-4C1A-AD8B-80BB8C134A3C}"/>
              </a:ext>
            </a:extLst>
          </p:cNvPr>
          <p:cNvSpPr>
            <a:spLocks noGrp="1"/>
          </p:cNvSpPr>
          <p:nvPr>
            <p:ph type="title"/>
          </p:nvPr>
        </p:nvSpPr>
        <p:spPr/>
        <p:txBody>
          <a:bodyPr/>
          <a:lstStyle/>
          <a:p>
            <a:r>
              <a:rPr lang="en-NZ" dirty="0"/>
              <a:t>Tolerance—Part of being Worthy</a:t>
            </a:r>
          </a:p>
        </p:txBody>
      </p:sp>
      <p:sp>
        <p:nvSpPr>
          <p:cNvPr id="3" name="Content Placeholder 2">
            <a:extLst>
              <a:ext uri="{FF2B5EF4-FFF2-40B4-BE49-F238E27FC236}">
                <a16:creationId xmlns:a16="http://schemas.microsoft.com/office/drawing/2014/main" id="{A80AEEB5-A1D9-48E5-8287-555AFECA0607}"/>
              </a:ext>
            </a:extLst>
          </p:cNvPr>
          <p:cNvSpPr>
            <a:spLocks noGrp="1"/>
          </p:cNvSpPr>
          <p:nvPr>
            <p:ph sz="half" idx="1"/>
          </p:nvPr>
        </p:nvSpPr>
        <p:spPr/>
        <p:txBody>
          <a:bodyPr>
            <a:normAutofit fontScale="92500" lnSpcReduction="20000"/>
          </a:bodyPr>
          <a:lstStyle/>
          <a:p>
            <a:r>
              <a:rPr lang="en-NZ" dirty="0"/>
              <a:t>Ephesians 4:1-2—</a:t>
            </a:r>
          </a:p>
          <a:p>
            <a:r>
              <a:rPr lang="en-NZ" b="1" baseline="30000" dirty="0"/>
              <a:t>1</a:t>
            </a:r>
            <a:r>
              <a:rPr lang="en-NZ" dirty="0"/>
              <a:t>Therefore I, the prisoner of the Lord, implore you to walk in a manner worthy of the calling with which you have been called, </a:t>
            </a:r>
            <a:r>
              <a:rPr lang="en-NZ" b="1" baseline="30000" dirty="0"/>
              <a:t>2</a:t>
            </a:r>
            <a:r>
              <a:rPr lang="en-NZ" dirty="0"/>
              <a:t>with all humility and gentleness, with patience, </a:t>
            </a:r>
            <a:r>
              <a:rPr lang="en-NZ" b="1" u="sng" dirty="0"/>
              <a:t>showing tolerance for one another in love</a:t>
            </a:r>
            <a:r>
              <a:rPr lang="en-NZ" dirty="0"/>
              <a:t>, </a:t>
            </a:r>
            <a:r>
              <a:rPr lang="en-NZ" b="1" baseline="30000" dirty="0"/>
              <a:t>3</a:t>
            </a:r>
            <a:r>
              <a:rPr lang="en-NZ" dirty="0"/>
              <a:t>being diligent to preserve the unity of the Spirit in the bond of peace. </a:t>
            </a:r>
            <a:r>
              <a:rPr lang="en-NZ" sz="1700" dirty="0"/>
              <a:t>(NASB95)</a:t>
            </a:r>
          </a:p>
        </p:txBody>
      </p:sp>
      <p:pic>
        <p:nvPicPr>
          <p:cNvPr id="5" name="Picture 2" descr="Image may contain: text">
            <a:extLst>
              <a:ext uri="{FF2B5EF4-FFF2-40B4-BE49-F238E27FC236}">
                <a16:creationId xmlns:a16="http://schemas.microsoft.com/office/drawing/2014/main" id="{539818DE-C97B-4B08-88DE-7DDFF8D27D8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600643"/>
            <a:ext cx="3886200" cy="280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7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8E4B-03AE-4968-9318-FCB4F3D743F2}"/>
              </a:ext>
            </a:extLst>
          </p:cNvPr>
          <p:cNvSpPr>
            <a:spLocks noGrp="1"/>
          </p:cNvSpPr>
          <p:nvPr>
            <p:ph type="title"/>
          </p:nvPr>
        </p:nvSpPr>
        <p:spPr>
          <a:xfrm>
            <a:off x="628650" y="365126"/>
            <a:ext cx="7886700" cy="1325563"/>
          </a:xfrm>
        </p:spPr>
        <p:txBody>
          <a:bodyPr/>
          <a:lstStyle/>
          <a:p>
            <a:endParaRPr lang="en-NZ" dirty="0"/>
          </a:p>
        </p:txBody>
      </p:sp>
      <p:sp>
        <p:nvSpPr>
          <p:cNvPr id="3" name="Content Placeholder 2">
            <a:extLst>
              <a:ext uri="{FF2B5EF4-FFF2-40B4-BE49-F238E27FC236}">
                <a16:creationId xmlns:a16="http://schemas.microsoft.com/office/drawing/2014/main" id="{5E1AF71B-53C6-4494-BBD1-0A9EB0DF6E65}"/>
              </a:ext>
            </a:extLst>
          </p:cNvPr>
          <p:cNvSpPr>
            <a:spLocks noGrp="1"/>
          </p:cNvSpPr>
          <p:nvPr>
            <p:ph sz="half" idx="1"/>
          </p:nvPr>
        </p:nvSpPr>
        <p:spPr/>
        <p:txBody>
          <a:bodyPr>
            <a:normAutofit fontScale="77500" lnSpcReduction="20000"/>
          </a:bodyPr>
          <a:lstStyle/>
          <a:p>
            <a:pPr marL="0" indent="0">
              <a:buNone/>
            </a:pPr>
            <a:r>
              <a:rPr lang="en-NZ" dirty="0"/>
              <a:t>Colossians 3:12-14</a:t>
            </a:r>
          </a:p>
          <a:p>
            <a:pPr marL="0" indent="0">
              <a:buNone/>
            </a:pPr>
            <a:r>
              <a:rPr lang="en-NZ" b="1" baseline="30000" dirty="0"/>
              <a:t>12</a:t>
            </a:r>
            <a:r>
              <a:rPr lang="en-NZ" dirty="0"/>
              <a:t>So, as those who have been chosen of God, holy and beloved, put on a heart of compassion, kindness, humility, gentleness and patience; </a:t>
            </a:r>
          </a:p>
          <a:p>
            <a:pPr marL="0" indent="0">
              <a:buNone/>
            </a:pPr>
            <a:r>
              <a:rPr lang="en-NZ" b="1" baseline="30000" dirty="0"/>
              <a:t>13</a:t>
            </a:r>
            <a:r>
              <a:rPr lang="en-NZ" b="1" u="sng" dirty="0"/>
              <a:t>bearing with one another</a:t>
            </a:r>
            <a:r>
              <a:rPr lang="en-NZ" dirty="0"/>
              <a:t>, and forgiving each other, whoever has a complaint against anyone; just as the Lord forgave you, so also should you. </a:t>
            </a:r>
          </a:p>
          <a:p>
            <a:pPr marL="0" indent="0">
              <a:buNone/>
            </a:pPr>
            <a:r>
              <a:rPr lang="en-NZ" b="1" baseline="30000" dirty="0"/>
              <a:t>14</a:t>
            </a:r>
            <a:r>
              <a:rPr lang="en-NZ" dirty="0"/>
              <a:t>Beyond all these things </a:t>
            </a:r>
            <a:r>
              <a:rPr lang="en-NZ" i="1" dirty="0"/>
              <a:t>put on</a:t>
            </a:r>
            <a:r>
              <a:rPr lang="en-NZ" dirty="0"/>
              <a:t> love, which is the perfect bond of unity. </a:t>
            </a:r>
            <a:r>
              <a:rPr lang="en-NZ" sz="1800" dirty="0"/>
              <a:t>(NASB95)</a:t>
            </a:r>
          </a:p>
        </p:txBody>
      </p:sp>
      <p:pic>
        <p:nvPicPr>
          <p:cNvPr id="5" name="Picture 2" descr="Image may contain: one or more people, text that says &quot;HEALED THE ONE WHO ARRESTED HIM, SERVED THE ONE WHO BETRAYED HIM AND LOVED THE WORLD WHO CRUCIFIED HIM THAT'S MY JESUS -FAITHSTER-&quot;">
            <a:extLst>
              <a:ext uri="{FF2B5EF4-FFF2-40B4-BE49-F238E27FC236}">
                <a16:creationId xmlns:a16="http://schemas.microsoft.com/office/drawing/2014/main" id="{E2E6DF7E-59CB-4B24-940A-1434DD46A0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2118916"/>
            <a:ext cx="3886200" cy="376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1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You might be surprised…</a:t>
            </a:r>
          </a:p>
        </p:txBody>
      </p:sp>
      <p:pic>
        <p:nvPicPr>
          <p:cNvPr id="5" name="Picture 2" descr="Image result for tolerate">
            <a:extLst>
              <a:ext uri="{FF2B5EF4-FFF2-40B4-BE49-F238E27FC236}">
                <a16:creationId xmlns:a16="http://schemas.microsoft.com/office/drawing/2014/main" id="{598DC032-42CB-498F-A826-1F57A59B34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076" r="10094"/>
          <a:stretch/>
        </p:blipFill>
        <p:spPr bwMode="auto">
          <a:xfrm>
            <a:off x="417399" y="2504660"/>
            <a:ext cx="4220999" cy="32907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6864C97-2E8B-4A5F-8AB8-EF16745A2C99}"/>
              </a:ext>
            </a:extLst>
          </p:cNvPr>
          <p:cNvSpPr txBox="1">
            <a:spLocks/>
          </p:cNvSpPr>
          <p:nvPr/>
        </p:nvSpPr>
        <p:spPr>
          <a:xfrm>
            <a:off x="46291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NZ" dirty="0"/>
              <a:t>In our homes:</a:t>
            </a:r>
          </a:p>
          <a:p>
            <a:r>
              <a:rPr lang="en-NZ" dirty="0"/>
              <a:t>Disrespect</a:t>
            </a:r>
          </a:p>
          <a:p>
            <a:r>
              <a:rPr lang="en-NZ" dirty="0"/>
              <a:t>Bad language</a:t>
            </a:r>
          </a:p>
          <a:p>
            <a:r>
              <a:rPr lang="en-NZ" dirty="0"/>
              <a:t>Messiness</a:t>
            </a:r>
          </a:p>
          <a:p>
            <a:r>
              <a:rPr lang="en-NZ" dirty="0"/>
              <a:t>Waste</a:t>
            </a:r>
          </a:p>
          <a:p>
            <a:r>
              <a:rPr lang="en-NZ" dirty="0"/>
              <a:t>Moodiness</a:t>
            </a:r>
          </a:p>
          <a:p>
            <a:endParaRPr lang="en-NZ" dirty="0"/>
          </a:p>
          <a:p>
            <a:endParaRPr lang="en-NZ" dirty="0"/>
          </a:p>
        </p:txBody>
      </p:sp>
      <p:pic>
        <p:nvPicPr>
          <p:cNvPr id="6" name="Picture 2" descr="Image result for tolerate">
            <a:extLst>
              <a:ext uri="{FF2B5EF4-FFF2-40B4-BE49-F238E27FC236}">
                <a16:creationId xmlns:a16="http://schemas.microsoft.com/office/drawing/2014/main" id="{B76C508D-4F06-4311-8119-63EBAD864E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3095" y="3878573"/>
            <a:ext cx="2562727" cy="27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05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You might be surprised…</a:t>
            </a:r>
          </a:p>
        </p:txBody>
      </p:sp>
      <p:pic>
        <p:nvPicPr>
          <p:cNvPr id="5" name="Picture 2" descr="Image result for tolerate">
            <a:extLst>
              <a:ext uri="{FF2B5EF4-FFF2-40B4-BE49-F238E27FC236}">
                <a16:creationId xmlns:a16="http://schemas.microsoft.com/office/drawing/2014/main" id="{598DC032-42CB-498F-A826-1F57A59B34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076" r="10094"/>
          <a:stretch/>
        </p:blipFill>
        <p:spPr bwMode="auto">
          <a:xfrm>
            <a:off x="417399" y="2504660"/>
            <a:ext cx="4220999" cy="32907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6864C97-2E8B-4A5F-8AB8-EF16745A2C99}"/>
              </a:ext>
            </a:extLst>
          </p:cNvPr>
          <p:cNvSpPr txBox="1">
            <a:spLocks/>
          </p:cNvSpPr>
          <p:nvPr/>
        </p:nvSpPr>
        <p:spPr>
          <a:xfrm>
            <a:off x="46291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NZ" dirty="0"/>
              <a:t>On our screens:</a:t>
            </a:r>
          </a:p>
          <a:p>
            <a:r>
              <a:rPr lang="en-NZ" dirty="0"/>
              <a:t>Swearing</a:t>
            </a:r>
          </a:p>
          <a:p>
            <a:r>
              <a:rPr lang="en-NZ" dirty="0"/>
              <a:t>Blaspheme</a:t>
            </a:r>
          </a:p>
          <a:p>
            <a:r>
              <a:rPr lang="en-NZ" dirty="0"/>
              <a:t>Nudity</a:t>
            </a:r>
          </a:p>
          <a:p>
            <a:r>
              <a:rPr lang="en-NZ" dirty="0"/>
              <a:t>Sex scenes</a:t>
            </a:r>
          </a:p>
          <a:p>
            <a:r>
              <a:rPr lang="en-NZ" dirty="0"/>
              <a:t>Lies and misinformation</a:t>
            </a:r>
          </a:p>
          <a:p>
            <a:endParaRPr lang="en-NZ" dirty="0"/>
          </a:p>
        </p:txBody>
      </p:sp>
    </p:spTree>
    <p:extLst>
      <p:ext uri="{BB962C8B-B14F-4D97-AF65-F5344CB8AC3E}">
        <p14:creationId xmlns:p14="http://schemas.microsoft.com/office/powerpoint/2010/main" val="184723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You might be surprised…</a:t>
            </a:r>
          </a:p>
        </p:txBody>
      </p:sp>
      <p:pic>
        <p:nvPicPr>
          <p:cNvPr id="5" name="Picture 2" descr="Image result for tolerate">
            <a:extLst>
              <a:ext uri="{FF2B5EF4-FFF2-40B4-BE49-F238E27FC236}">
                <a16:creationId xmlns:a16="http://schemas.microsoft.com/office/drawing/2014/main" id="{598DC032-42CB-498F-A826-1F57A59B34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076" r="10094"/>
          <a:stretch/>
        </p:blipFill>
        <p:spPr bwMode="auto">
          <a:xfrm>
            <a:off x="417399" y="2504660"/>
            <a:ext cx="4220999" cy="32907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6864C97-2E8B-4A5F-8AB8-EF16745A2C99}"/>
              </a:ext>
            </a:extLst>
          </p:cNvPr>
          <p:cNvSpPr txBox="1">
            <a:spLocks/>
          </p:cNvSpPr>
          <p:nvPr/>
        </p:nvSpPr>
        <p:spPr>
          <a:xfrm>
            <a:off x="46291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NZ" dirty="0"/>
              <a:t>In our relationships:</a:t>
            </a:r>
          </a:p>
          <a:p>
            <a:r>
              <a:rPr lang="en-NZ" dirty="0"/>
              <a:t>Bad manners</a:t>
            </a:r>
          </a:p>
          <a:p>
            <a:r>
              <a:rPr lang="en-NZ" dirty="0"/>
              <a:t>Being taken for granted</a:t>
            </a:r>
          </a:p>
          <a:p>
            <a:r>
              <a:rPr lang="en-NZ" dirty="0"/>
              <a:t>Bullying</a:t>
            </a:r>
          </a:p>
          <a:p>
            <a:r>
              <a:rPr lang="en-NZ" dirty="0"/>
              <a:t>Selfishness</a:t>
            </a:r>
          </a:p>
        </p:txBody>
      </p:sp>
    </p:spTree>
    <p:extLst>
      <p:ext uri="{BB962C8B-B14F-4D97-AF65-F5344CB8AC3E}">
        <p14:creationId xmlns:p14="http://schemas.microsoft.com/office/powerpoint/2010/main" val="231006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64BE5-728B-4C4B-A9A0-C2E5641846B7}"/>
              </a:ext>
            </a:extLst>
          </p:cNvPr>
          <p:cNvSpPr>
            <a:spLocks noGrp="1"/>
          </p:cNvSpPr>
          <p:nvPr>
            <p:ph idx="1"/>
          </p:nvPr>
        </p:nvSpPr>
        <p:spPr/>
        <p:txBody>
          <a:bodyPr>
            <a:normAutofit/>
          </a:bodyPr>
          <a:lstStyle/>
          <a:p>
            <a:pPr marL="0" indent="0" algn="ctr">
              <a:buNone/>
            </a:pPr>
            <a:r>
              <a:rPr lang="en-US" sz="9600" dirty="0"/>
              <a:t>“Tolerance.”</a:t>
            </a:r>
          </a:p>
        </p:txBody>
      </p:sp>
    </p:spTree>
    <p:extLst>
      <p:ext uri="{BB962C8B-B14F-4D97-AF65-F5344CB8AC3E}">
        <p14:creationId xmlns:p14="http://schemas.microsoft.com/office/powerpoint/2010/main" val="42656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rgbClr val="FFFF00"/>
                </a:solidFill>
                <a:latin typeface="+mj-lt"/>
                <a:ea typeface="+mj-ea"/>
                <a:cs typeface="+mj-cs"/>
              </a:rPr>
              <a:t>You might be surprised…</a:t>
            </a:r>
          </a:p>
        </p:txBody>
      </p:sp>
      <p:pic>
        <p:nvPicPr>
          <p:cNvPr id="5" name="Picture 2" descr="Image result for tolerate">
            <a:extLst>
              <a:ext uri="{FF2B5EF4-FFF2-40B4-BE49-F238E27FC236}">
                <a16:creationId xmlns:a16="http://schemas.microsoft.com/office/drawing/2014/main" id="{598DC032-42CB-498F-A826-1F57A59B34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076" r="10094"/>
          <a:stretch/>
        </p:blipFill>
        <p:spPr bwMode="auto">
          <a:xfrm>
            <a:off x="417399" y="2504660"/>
            <a:ext cx="4220999" cy="329077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F6864C97-2E8B-4A5F-8AB8-EF16745A2C99}"/>
              </a:ext>
            </a:extLst>
          </p:cNvPr>
          <p:cNvSpPr txBox="1">
            <a:spLocks/>
          </p:cNvSpPr>
          <p:nvPr/>
        </p:nvSpPr>
        <p:spPr>
          <a:xfrm>
            <a:off x="4629150" y="1825625"/>
            <a:ext cx="3886200" cy="480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NZ" dirty="0"/>
              <a:t>In our churches:</a:t>
            </a:r>
          </a:p>
          <a:p>
            <a:r>
              <a:rPr lang="en-NZ" dirty="0"/>
              <a:t>Gossip</a:t>
            </a:r>
          </a:p>
          <a:p>
            <a:r>
              <a:rPr lang="en-NZ" dirty="0"/>
              <a:t>Being ignored</a:t>
            </a:r>
          </a:p>
          <a:p>
            <a:r>
              <a:rPr lang="en-NZ" dirty="0"/>
              <a:t>Minimum standards</a:t>
            </a:r>
          </a:p>
          <a:p>
            <a:r>
              <a:rPr lang="en-NZ" dirty="0"/>
              <a:t>Negativity</a:t>
            </a:r>
          </a:p>
          <a:p>
            <a:r>
              <a:rPr lang="en-NZ" dirty="0"/>
              <a:t>Opinionated people</a:t>
            </a:r>
          </a:p>
          <a:p>
            <a:r>
              <a:rPr lang="en-NZ" dirty="0"/>
              <a:t>Divisive behaviour</a:t>
            </a:r>
          </a:p>
          <a:p>
            <a:r>
              <a:rPr lang="en-NZ" dirty="0"/>
              <a:t>False teaching</a:t>
            </a:r>
          </a:p>
          <a:p>
            <a:r>
              <a:rPr lang="en-NZ" dirty="0"/>
              <a:t>Anger</a:t>
            </a:r>
          </a:p>
        </p:txBody>
      </p:sp>
    </p:spTree>
    <p:extLst>
      <p:ext uri="{BB962C8B-B14F-4D97-AF65-F5344CB8AC3E}">
        <p14:creationId xmlns:p14="http://schemas.microsoft.com/office/powerpoint/2010/main" val="2148092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Tree>
    <p:extLst>
      <p:ext uri="{BB962C8B-B14F-4D97-AF65-F5344CB8AC3E}">
        <p14:creationId xmlns:p14="http://schemas.microsoft.com/office/powerpoint/2010/main" val="192628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solidFill>
                  <a:schemeClr val="bg1"/>
                </a:solidFill>
              </a:rPr>
              <a:t>This stuff is everywhere</a:t>
            </a:r>
          </a:p>
          <a:p>
            <a:pPr marL="914400" lvl="1" indent="-457200">
              <a:buFont typeface="+mj-lt"/>
              <a:buAutoNum type="alphaUcPeriod"/>
            </a:pPr>
            <a:r>
              <a:rPr lang="en-NZ" dirty="0">
                <a:solidFill>
                  <a:schemeClr val="bg1"/>
                </a:solidFill>
              </a:rPr>
              <a:t>It’s a waste of time trying to fight it</a:t>
            </a:r>
          </a:p>
          <a:p>
            <a:pPr marL="914400" lvl="1" indent="-457200">
              <a:buFont typeface="+mj-lt"/>
              <a:buAutoNum type="alphaUcPeriod"/>
            </a:pPr>
            <a:r>
              <a:rPr lang="en-NZ" dirty="0">
                <a:solidFill>
                  <a:schemeClr val="bg1"/>
                </a:solidFill>
              </a:rPr>
              <a:t>Let’s just do the best we can and hope for the best</a:t>
            </a:r>
          </a:p>
          <a:p>
            <a:pPr lvl="1"/>
            <a:endParaRPr lang="en-NZ" dirty="0">
              <a:solidFill>
                <a:schemeClr val="bg1"/>
              </a:solidFill>
            </a:endParaRPr>
          </a:p>
          <a:p>
            <a:pPr lvl="1"/>
            <a:endParaRPr lang="en-NZ" dirty="0">
              <a:solidFill>
                <a:schemeClr val="bg1"/>
              </a:solidFill>
            </a:endParaRPr>
          </a:p>
          <a:p>
            <a:pPr marL="0" indent="0">
              <a:buNone/>
            </a:pPr>
            <a:r>
              <a:rPr lang="en-NZ" dirty="0">
                <a:solidFill>
                  <a:schemeClr val="bg1"/>
                </a:solidFill>
              </a:rPr>
              <a:t>“Live a life worthy of your calling!” (Eph.4:1)</a:t>
            </a:r>
          </a:p>
          <a:p>
            <a:pPr marL="914400" lvl="1" indent="-457200">
              <a:buFont typeface="+mj-lt"/>
              <a:buAutoNum type="alphaUcPeriod"/>
            </a:pPr>
            <a:r>
              <a:rPr lang="en-NZ" dirty="0">
                <a:solidFill>
                  <a:schemeClr val="bg1"/>
                </a:solidFill>
              </a:rPr>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67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solidFill>
                  <a:schemeClr val="bg1"/>
                </a:solidFill>
              </a:rPr>
              <a:t>It’s a waste of time trying to fight it</a:t>
            </a:r>
          </a:p>
          <a:p>
            <a:pPr marL="914400" lvl="1" indent="-457200">
              <a:buFont typeface="+mj-lt"/>
              <a:buAutoNum type="alphaUcPeriod"/>
            </a:pPr>
            <a:r>
              <a:rPr lang="en-NZ" dirty="0">
                <a:solidFill>
                  <a:schemeClr val="bg1"/>
                </a:solidFill>
              </a:rPr>
              <a:t>Let’s just do the best we can and hope for the best</a:t>
            </a:r>
          </a:p>
          <a:p>
            <a:pPr lvl="1"/>
            <a:endParaRPr lang="en-NZ" dirty="0">
              <a:solidFill>
                <a:schemeClr val="bg1"/>
              </a:solidFill>
            </a:endParaRPr>
          </a:p>
          <a:p>
            <a:pPr lvl="1"/>
            <a:endParaRPr lang="en-NZ" dirty="0">
              <a:solidFill>
                <a:schemeClr val="bg1"/>
              </a:solidFill>
            </a:endParaRPr>
          </a:p>
          <a:p>
            <a:pPr marL="0" indent="0">
              <a:buNone/>
            </a:pPr>
            <a:r>
              <a:rPr lang="en-NZ" dirty="0">
                <a:solidFill>
                  <a:schemeClr val="bg1"/>
                </a:solidFill>
              </a:rPr>
              <a:t>“Live a life worthy of your calling!” (Eph.4:1)</a:t>
            </a:r>
          </a:p>
          <a:p>
            <a:pPr marL="914400" lvl="1" indent="-457200">
              <a:buFont typeface="+mj-lt"/>
              <a:buAutoNum type="alphaUcPeriod"/>
            </a:pPr>
            <a:r>
              <a:rPr lang="en-NZ" dirty="0">
                <a:solidFill>
                  <a:schemeClr val="bg1"/>
                </a:solidFill>
              </a:rPr>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4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solidFill>
                  <a:schemeClr val="bg1"/>
                </a:solidFill>
              </a:rPr>
              <a:t>Let’s just do the best we can and hope for the best</a:t>
            </a:r>
          </a:p>
          <a:p>
            <a:pPr lvl="1"/>
            <a:endParaRPr lang="en-NZ" dirty="0">
              <a:solidFill>
                <a:schemeClr val="bg1"/>
              </a:solidFill>
            </a:endParaRPr>
          </a:p>
          <a:p>
            <a:pPr lvl="1"/>
            <a:endParaRPr lang="en-NZ" dirty="0">
              <a:solidFill>
                <a:schemeClr val="bg1"/>
              </a:solidFill>
            </a:endParaRPr>
          </a:p>
          <a:p>
            <a:pPr marL="0" indent="0">
              <a:buNone/>
            </a:pPr>
            <a:r>
              <a:rPr lang="en-NZ" dirty="0">
                <a:solidFill>
                  <a:schemeClr val="bg1"/>
                </a:solidFill>
              </a:rPr>
              <a:t>“Live a life worthy of your calling!” (Eph.4:1)</a:t>
            </a:r>
          </a:p>
          <a:p>
            <a:pPr marL="914400" lvl="1" indent="-457200">
              <a:buFont typeface="+mj-lt"/>
              <a:buAutoNum type="alphaUcPeriod"/>
            </a:pPr>
            <a:r>
              <a:rPr lang="en-NZ" dirty="0">
                <a:solidFill>
                  <a:schemeClr val="bg1"/>
                </a:solidFill>
              </a:rPr>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96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t>Let’s just do the best we can and hope that someone can fix this world</a:t>
            </a:r>
          </a:p>
          <a:p>
            <a:pPr lvl="1"/>
            <a:endParaRPr lang="en-NZ" dirty="0"/>
          </a:p>
          <a:p>
            <a:pPr lvl="1"/>
            <a:endParaRPr lang="en-NZ" dirty="0"/>
          </a:p>
          <a:p>
            <a:pPr marL="0" indent="0">
              <a:buNone/>
            </a:pPr>
            <a:r>
              <a:rPr lang="en-NZ" dirty="0">
                <a:solidFill>
                  <a:schemeClr val="bg1"/>
                </a:solidFill>
              </a:rPr>
              <a:t>“Live a life worthy of your calling!” (Eph.4:1)</a:t>
            </a:r>
          </a:p>
          <a:p>
            <a:pPr marL="914400" lvl="1" indent="-457200">
              <a:buFont typeface="+mj-lt"/>
              <a:buAutoNum type="alphaUcPeriod"/>
            </a:pPr>
            <a:r>
              <a:rPr lang="en-NZ" dirty="0">
                <a:solidFill>
                  <a:schemeClr val="bg1"/>
                </a:solidFill>
              </a:rPr>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49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t>Let’s just do the best we can and hope that someone can fix this world</a:t>
            </a:r>
          </a:p>
          <a:p>
            <a:pPr lvl="1"/>
            <a:endParaRPr lang="en-NZ" dirty="0"/>
          </a:p>
          <a:p>
            <a:pPr lvl="1"/>
            <a:endParaRPr lang="en-NZ" dirty="0"/>
          </a:p>
          <a:p>
            <a:pPr marL="0" indent="0">
              <a:buNone/>
            </a:pPr>
            <a:r>
              <a:rPr lang="en-NZ" dirty="0"/>
              <a:t>“Live a life worthy of your calling!” (Eph.4:1)</a:t>
            </a:r>
          </a:p>
          <a:p>
            <a:pPr marL="914400" lvl="1" indent="-457200">
              <a:buFont typeface="+mj-lt"/>
              <a:buAutoNum type="alphaUcPeriod"/>
            </a:pPr>
            <a:r>
              <a:rPr lang="en-NZ" dirty="0">
                <a:solidFill>
                  <a:schemeClr val="bg1"/>
                </a:solidFill>
              </a:rPr>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0" y="4280406"/>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t>Let’s just do the best we can and hope that someone can fix this world</a:t>
            </a:r>
          </a:p>
          <a:p>
            <a:pPr lvl="1"/>
            <a:endParaRPr lang="en-NZ" dirty="0"/>
          </a:p>
          <a:p>
            <a:pPr lvl="1"/>
            <a:endParaRPr lang="en-NZ" dirty="0"/>
          </a:p>
          <a:p>
            <a:pPr marL="0" indent="0">
              <a:buNone/>
            </a:pPr>
            <a:r>
              <a:rPr lang="en-NZ" dirty="0"/>
              <a:t>“Live a life worthy of your calling!” (Eph.4:1)</a:t>
            </a:r>
          </a:p>
          <a:p>
            <a:pPr marL="914400" lvl="1" indent="-457200">
              <a:buFont typeface="+mj-lt"/>
              <a:buAutoNum type="alphaUcPeriod"/>
            </a:pPr>
            <a:r>
              <a:rPr lang="en-NZ" dirty="0"/>
              <a:t>Learn what the changes are that Jesus expects of you</a:t>
            </a:r>
          </a:p>
          <a:p>
            <a:pPr marL="914400" lvl="1" indent="-457200">
              <a:buFont typeface="+mj-lt"/>
              <a:buAutoNum type="alphaUcPeriod"/>
            </a:pPr>
            <a:r>
              <a:rPr lang="en-NZ" dirty="0">
                <a:solidFill>
                  <a:schemeClr val="bg1"/>
                </a:solidFill>
              </a:rPr>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0" y="4280406"/>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08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t>Let’s just do the best we can and hope that someone can fix this world</a:t>
            </a:r>
          </a:p>
          <a:p>
            <a:pPr lvl="1"/>
            <a:endParaRPr lang="en-NZ" dirty="0"/>
          </a:p>
          <a:p>
            <a:pPr lvl="1"/>
            <a:endParaRPr lang="en-NZ" dirty="0"/>
          </a:p>
          <a:p>
            <a:pPr marL="0" indent="0">
              <a:buNone/>
            </a:pPr>
            <a:r>
              <a:rPr lang="en-NZ" dirty="0"/>
              <a:t>“Live a life worthy of your calling!” (Eph.4:1)</a:t>
            </a:r>
          </a:p>
          <a:p>
            <a:pPr marL="914400" lvl="1" indent="-457200">
              <a:buFont typeface="+mj-lt"/>
              <a:buAutoNum type="alphaUcPeriod"/>
            </a:pPr>
            <a:r>
              <a:rPr lang="en-NZ" dirty="0"/>
              <a:t>Learn what the changes are that Jesus expects of you</a:t>
            </a:r>
          </a:p>
          <a:p>
            <a:pPr marL="914400" lvl="1" indent="-457200">
              <a:buFont typeface="+mj-lt"/>
              <a:buAutoNum type="alphaUcPeriod"/>
            </a:pPr>
            <a:r>
              <a:rPr lang="en-NZ" dirty="0"/>
              <a:t>Learn how to live in the world without being of it</a:t>
            </a:r>
          </a:p>
          <a:p>
            <a:pPr marL="914400" lvl="1" indent="-457200">
              <a:buFont typeface="+mj-lt"/>
              <a:buAutoNum type="alphaUcPeriod"/>
            </a:pPr>
            <a:r>
              <a:rPr lang="en-NZ" dirty="0">
                <a:solidFill>
                  <a:schemeClr val="bg1"/>
                </a:solidFill>
              </a:rPr>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0" y="4280406"/>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93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Two Responses…</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fontScale="92500" lnSpcReduction="10000"/>
          </a:bodyPr>
          <a:lstStyle/>
          <a:p>
            <a:pPr marL="0" indent="0">
              <a:buNone/>
            </a:pPr>
            <a:r>
              <a:rPr lang="en-NZ" dirty="0"/>
              <a:t>Get real, John! </a:t>
            </a:r>
          </a:p>
          <a:p>
            <a:pPr marL="914400" lvl="1" indent="-457200">
              <a:buFont typeface="+mj-lt"/>
              <a:buAutoNum type="alphaUcPeriod"/>
            </a:pPr>
            <a:r>
              <a:rPr lang="en-NZ" dirty="0"/>
              <a:t>This stuff is everywhere</a:t>
            </a:r>
          </a:p>
          <a:p>
            <a:pPr marL="914400" lvl="1" indent="-457200">
              <a:buFont typeface="+mj-lt"/>
              <a:buAutoNum type="alphaUcPeriod"/>
            </a:pPr>
            <a:r>
              <a:rPr lang="en-NZ" dirty="0"/>
              <a:t>It’s a waste of time trying to fight it</a:t>
            </a:r>
          </a:p>
          <a:p>
            <a:pPr marL="914400" lvl="1" indent="-457200">
              <a:buFont typeface="+mj-lt"/>
              <a:buAutoNum type="alphaUcPeriod"/>
            </a:pPr>
            <a:r>
              <a:rPr lang="en-NZ" dirty="0"/>
              <a:t>Let’s just do the best we can and hope that someone can fix this world</a:t>
            </a:r>
          </a:p>
          <a:p>
            <a:pPr lvl="1"/>
            <a:endParaRPr lang="en-NZ" dirty="0"/>
          </a:p>
          <a:p>
            <a:pPr lvl="1"/>
            <a:endParaRPr lang="en-NZ" dirty="0"/>
          </a:p>
          <a:p>
            <a:pPr marL="0" indent="0">
              <a:buNone/>
            </a:pPr>
            <a:r>
              <a:rPr lang="en-NZ" dirty="0"/>
              <a:t>“Live a life worthy of your calling!” (Eph.4:1)</a:t>
            </a:r>
          </a:p>
          <a:p>
            <a:pPr marL="914400" lvl="1" indent="-457200">
              <a:buFont typeface="+mj-lt"/>
              <a:buAutoNum type="alphaUcPeriod"/>
            </a:pPr>
            <a:r>
              <a:rPr lang="en-NZ" dirty="0"/>
              <a:t>Learn what the changes are that Jesus expects of you</a:t>
            </a:r>
          </a:p>
          <a:p>
            <a:pPr marL="914400" lvl="1" indent="-457200">
              <a:buFont typeface="+mj-lt"/>
              <a:buAutoNum type="alphaUcPeriod"/>
            </a:pPr>
            <a:r>
              <a:rPr lang="en-NZ" dirty="0"/>
              <a:t>Learn how to live in the world without being of it</a:t>
            </a:r>
          </a:p>
          <a:p>
            <a:pPr marL="914400" lvl="1" indent="-457200">
              <a:buFont typeface="+mj-lt"/>
              <a:buAutoNum type="alphaUcPeriod"/>
            </a:pPr>
            <a:r>
              <a:rPr lang="en-NZ" dirty="0"/>
              <a:t>This will mean learning what God expects you to tolerate and what you are not to tolerate</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0" y="4280406"/>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8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bg1"/>
                </a:solidFill>
              </a:rPr>
              <a:t>Every relationship needs it</a:t>
            </a:r>
          </a:p>
          <a:p>
            <a:r>
              <a:rPr lang="en-NZ" dirty="0">
                <a:solidFill>
                  <a:schemeClr val="bg1"/>
                </a:solidFill>
              </a:rPr>
              <a:t>If you think that no one ever has to tolerate you, you might want to ask the Lord for clarification on that point—but be prepared for disappointment</a:t>
            </a:r>
          </a:p>
          <a:p>
            <a:r>
              <a:rPr lang="en-NZ" dirty="0">
                <a:solidFill>
                  <a:schemeClr val="bg1"/>
                </a:solidFill>
              </a:rPr>
              <a:t>With a scoffing tone we ask, “How do you put up with that?”</a:t>
            </a:r>
          </a:p>
          <a:p>
            <a:r>
              <a:rPr lang="en-NZ" dirty="0">
                <a:solidFill>
                  <a:schemeClr val="bg1"/>
                </a:solidFill>
              </a:rPr>
              <a:t>Sanctification takes time</a:t>
            </a:r>
          </a:p>
          <a:p>
            <a:r>
              <a:rPr lang="en-NZ" dirty="0">
                <a:solidFill>
                  <a:schemeClr val="bg1"/>
                </a:solidFill>
              </a:rPr>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77199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03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Get real, John! </a:t>
            </a:r>
          </a:p>
          <a:p>
            <a:pPr marL="914400" lvl="1" indent="-457200">
              <a:buFont typeface="+mj-lt"/>
              <a:buAutoNum type="alphaUcPeriod"/>
            </a:pPr>
            <a:r>
              <a:rPr lang="en-NZ" b="1" dirty="0"/>
              <a:t>This stuff is everywhere</a:t>
            </a:r>
          </a:p>
          <a:p>
            <a:pPr marL="457200" lvl="1" indent="0">
              <a:buNone/>
            </a:pPr>
            <a:endParaRPr lang="en-NZ" dirty="0"/>
          </a:p>
          <a:p>
            <a:pPr lvl="1"/>
            <a:r>
              <a:rPr lang="en-NZ" dirty="0">
                <a:solidFill>
                  <a:schemeClr val="bg1"/>
                </a:solidFill>
              </a:rPr>
              <a:t>No, it is not everywhere!</a:t>
            </a:r>
          </a:p>
          <a:p>
            <a:pPr marL="914400" lvl="2" indent="0">
              <a:buNone/>
            </a:pPr>
            <a:r>
              <a:rPr lang="en-NZ" sz="2400" dirty="0">
                <a:solidFill>
                  <a:schemeClr val="bg1"/>
                </a:solidFill>
              </a:rPr>
              <a:t>The </a:t>
            </a:r>
          </a:p>
          <a:p>
            <a:pPr marL="1371600" lvl="3" indent="0">
              <a:buNone/>
            </a:pPr>
            <a:r>
              <a:rPr lang="en-NZ" sz="2400" dirty="0">
                <a:solidFill>
                  <a:schemeClr val="bg1"/>
                </a:solidFill>
              </a:rPr>
              <a:t>Hearts, </a:t>
            </a:r>
          </a:p>
          <a:p>
            <a:pPr marL="1371600" lvl="3" indent="0">
              <a:buNone/>
            </a:pPr>
            <a:r>
              <a:rPr lang="en-NZ" sz="2400" dirty="0">
                <a:solidFill>
                  <a:schemeClr val="bg1"/>
                </a:solidFill>
              </a:rPr>
              <a:t>Habits </a:t>
            </a:r>
          </a:p>
          <a:p>
            <a:pPr marL="1371600" lvl="3" indent="0">
              <a:buNone/>
            </a:pPr>
            <a:r>
              <a:rPr lang="en-NZ" sz="2400" dirty="0">
                <a:solidFill>
                  <a:schemeClr val="bg1"/>
                </a:solidFill>
              </a:rPr>
              <a:t>and Homes </a:t>
            </a:r>
          </a:p>
          <a:p>
            <a:pPr marL="914400" lvl="2" indent="0">
              <a:buNone/>
            </a:pPr>
            <a:r>
              <a:rPr lang="en-NZ" sz="2400" dirty="0">
                <a:solidFill>
                  <a:schemeClr val="bg1"/>
                </a:solidFill>
              </a:rPr>
              <a:t>of Christians have been cleansed by the Holy Spirit for 2000 years </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sin">
            <a:extLst>
              <a:ext uri="{FF2B5EF4-FFF2-40B4-BE49-F238E27FC236}">
                <a16:creationId xmlns:a16="http://schemas.microsoft.com/office/drawing/2014/main" id="{255274A1-BD25-4ABF-BAE0-D84FDA29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695" y="3130296"/>
            <a:ext cx="5423869" cy="307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0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Get real, John! </a:t>
            </a:r>
          </a:p>
          <a:p>
            <a:pPr marL="914400" lvl="1" indent="-457200">
              <a:buFont typeface="+mj-lt"/>
              <a:buAutoNum type="alphaUcPeriod"/>
            </a:pPr>
            <a:r>
              <a:rPr lang="en-NZ" b="1" dirty="0"/>
              <a:t>This stuff is everywhere</a:t>
            </a:r>
          </a:p>
          <a:p>
            <a:pPr marL="457200" lvl="1" indent="0">
              <a:buNone/>
            </a:pPr>
            <a:endParaRPr lang="en-NZ" dirty="0"/>
          </a:p>
          <a:p>
            <a:pPr lvl="1"/>
            <a:r>
              <a:rPr lang="en-NZ" dirty="0"/>
              <a:t>No, it is not everywhere!</a:t>
            </a:r>
          </a:p>
          <a:p>
            <a:pPr marL="914400" lvl="2" indent="0">
              <a:buNone/>
            </a:pPr>
            <a:r>
              <a:rPr lang="en-NZ" sz="2400" dirty="0"/>
              <a:t>The </a:t>
            </a:r>
          </a:p>
          <a:p>
            <a:pPr marL="1371600" lvl="3" indent="0">
              <a:buNone/>
            </a:pPr>
            <a:r>
              <a:rPr lang="en-NZ" sz="2400" dirty="0"/>
              <a:t>Hearts, </a:t>
            </a:r>
          </a:p>
          <a:p>
            <a:pPr marL="1371600" lvl="3" indent="0">
              <a:buNone/>
            </a:pPr>
            <a:r>
              <a:rPr lang="en-NZ" sz="2400" dirty="0"/>
              <a:t>Habits </a:t>
            </a:r>
          </a:p>
          <a:p>
            <a:pPr marL="1371600" lvl="3" indent="0">
              <a:buNone/>
            </a:pPr>
            <a:r>
              <a:rPr lang="en-NZ" sz="2400" dirty="0"/>
              <a:t>and Homes </a:t>
            </a:r>
          </a:p>
          <a:p>
            <a:pPr marL="914400" lvl="2" indent="0">
              <a:buNone/>
            </a:pPr>
            <a:r>
              <a:rPr lang="en-NZ" sz="2400" dirty="0"/>
              <a:t>of Christians have been cleansed by the Holy Spirit for 2000 years </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the churches of christ salute you sign">
            <a:extLst>
              <a:ext uri="{FF2B5EF4-FFF2-40B4-BE49-F238E27FC236}">
                <a16:creationId xmlns:a16="http://schemas.microsoft.com/office/drawing/2014/main" id="{1E38D965-D36D-471F-B414-B016FCFD82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69" t="45684" r="5684" b="37053"/>
          <a:stretch/>
        </p:blipFill>
        <p:spPr bwMode="auto">
          <a:xfrm>
            <a:off x="3101009" y="5840896"/>
            <a:ext cx="4585252" cy="88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79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7262191" cy="4773958"/>
          </a:xfrm>
        </p:spPr>
        <p:txBody>
          <a:bodyPr>
            <a:normAutofit lnSpcReduction="10000"/>
          </a:bodyPr>
          <a:lstStyle/>
          <a:p>
            <a:pPr marL="0" indent="0">
              <a:buNone/>
            </a:pPr>
            <a:r>
              <a:rPr lang="en-NZ" dirty="0"/>
              <a:t>Get real, John! </a:t>
            </a:r>
            <a:endParaRPr lang="en-NZ" sz="2600" dirty="0"/>
          </a:p>
          <a:p>
            <a:pPr marL="914400" lvl="1" indent="-457200">
              <a:buFont typeface="+mj-lt"/>
              <a:buAutoNum type="alphaUcPeriod"/>
            </a:pPr>
            <a:r>
              <a:rPr lang="en-NZ" sz="2600" b="1" dirty="0"/>
              <a:t>This stuff is everywhere</a:t>
            </a:r>
          </a:p>
          <a:p>
            <a:pPr marL="457200" lvl="1" indent="0">
              <a:buNone/>
            </a:pPr>
            <a:endParaRPr lang="en-NZ" sz="2600" dirty="0"/>
          </a:p>
          <a:p>
            <a:pPr lvl="1"/>
            <a:r>
              <a:rPr lang="en-NZ" sz="2600" dirty="0"/>
              <a:t>No, it is not everywhere!</a:t>
            </a:r>
          </a:p>
          <a:p>
            <a:pPr lvl="1"/>
            <a:r>
              <a:rPr lang="en-NZ" dirty="0"/>
              <a:t>1 Corinthians 6:9-11—</a:t>
            </a:r>
            <a:r>
              <a:rPr lang="en-NZ" b="1" baseline="30000" dirty="0"/>
              <a:t>9</a:t>
            </a:r>
            <a:r>
              <a:rPr lang="en-NZ" dirty="0"/>
              <a:t>Or do you not know that the unrighteous will not inherit the kingdom of God? Do not be deceived; neither fornicators, nor idolaters, nor adulterers, nor effeminate, nor homosexuals, </a:t>
            </a:r>
            <a:r>
              <a:rPr lang="en-NZ" b="1" baseline="30000" dirty="0"/>
              <a:t>10</a:t>
            </a:r>
            <a:r>
              <a:rPr lang="en-NZ" dirty="0"/>
              <a:t>nor thieves, nor </a:t>
            </a:r>
            <a:r>
              <a:rPr lang="en-NZ" i="1" dirty="0"/>
              <a:t>the</a:t>
            </a:r>
            <a:r>
              <a:rPr lang="en-NZ" dirty="0"/>
              <a:t> covetous, nor drunkards, nor </a:t>
            </a:r>
            <a:r>
              <a:rPr lang="en-NZ" dirty="0" err="1"/>
              <a:t>revilers</a:t>
            </a:r>
            <a:r>
              <a:rPr lang="en-NZ" dirty="0"/>
              <a:t>, nor swindlers, will inherit the kingdom of God. </a:t>
            </a:r>
            <a:r>
              <a:rPr lang="en-NZ" b="1" baseline="30000" dirty="0"/>
              <a:t>11</a:t>
            </a:r>
            <a:r>
              <a:rPr lang="en-NZ" dirty="0"/>
              <a:t>Such were some of you; but you were </a:t>
            </a:r>
            <a:r>
              <a:rPr lang="en-NZ" b="1" dirty="0"/>
              <a:t>washed</a:t>
            </a:r>
            <a:r>
              <a:rPr lang="en-NZ" dirty="0"/>
              <a:t>, but you were </a:t>
            </a:r>
            <a:r>
              <a:rPr lang="en-NZ" b="1" dirty="0"/>
              <a:t>sanctified</a:t>
            </a:r>
            <a:r>
              <a:rPr lang="en-NZ" dirty="0"/>
              <a:t>, but you were </a:t>
            </a:r>
            <a:r>
              <a:rPr lang="en-NZ" b="1" dirty="0"/>
              <a:t>justified</a:t>
            </a:r>
            <a:r>
              <a:rPr lang="en-NZ" dirty="0"/>
              <a:t> in the name of the Lord Jesus Christ and in the Spirit of our God. </a:t>
            </a:r>
            <a:r>
              <a:rPr lang="en-NZ" sz="900" dirty="0"/>
              <a:t>(NASB95)</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baptism">
            <a:extLst>
              <a:ext uri="{FF2B5EF4-FFF2-40B4-BE49-F238E27FC236}">
                <a16:creationId xmlns:a16="http://schemas.microsoft.com/office/drawing/2014/main" id="{C726FD80-4AFE-41E8-A816-4A54F71A70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75" r="40145"/>
          <a:stretch/>
        </p:blipFill>
        <p:spPr bwMode="auto">
          <a:xfrm>
            <a:off x="0" y="4386470"/>
            <a:ext cx="2439993" cy="25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79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Get real, John! </a:t>
            </a:r>
          </a:p>
          <a:p>
            <a:pPr marL="914400" lvl="1" indent="-457200">
              <a:buFont typeface="+mj-lt"/>
              <a:buAutoNum type="alphaUcPeriod" startAt="2"/>
            </a:pPr>
            <a:r>
              <a:rPr lang="en-NZ" b="1" dirty="0"/>
              <a:t>It’s a waste of time trying to fight it</a:t>
            </a:r>
          </a:p>
          <a:p>
            <a:pPr marL="914400" lvl="1" indent="-457200">
              <a:buFont typeface="+mj-lt"/>
              <a:buAutoNum type="alphaUcPeriod" startAt="2"/>
            </a:pPr>
            <a:endParaRPr lang="en-NZ" dirty="0"/>
          </a:p>
          <a:p>
            <a:pPr lvl="1"/>
            <a:r>
              <a:rPr lang="en-NZ" dirty="0"/>
              <a:t>No its not!</a:t>
            </a:r>
          </a:p>
          <a:p>
            <a:pPr lvl="2"/>
            <a:endParaRPr lang="en-NZ" sz="2400" dirty="0"/>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faith is the victory bible">
            <a:extLst>
              <a:ext uri="{FF2B5EF4-FFF2-40B4-BE49-F238E27FC236}">
                <a16:creationId xmlns:a16="http://schemas.microsoft.com/office/drawing/2014/main" id="{82E7458D-5415-402B-9D85-940E69327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430" y="3541679"/>
            <a:ext cx="5493026" cy="31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28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First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Get real, John! </a:t>
            </a:r>
          </a:p>
          <a:p>
            <a:pPr marL="914400" lvl="1" indent="-457200">
              <a:buFont typeface="+mj-lt"/>
              <a:buAutoNum type="alphaUcPeriod" startAt="3"/>
            </a:pPr>
            <a:r>
              <a:rPr lang="en-NZ" b="1" dirty="0"/>
              <a:t>Let’s just do the best we can and hope that someone can fix this world</a:t>
            </a:r>
          </a:p>
          <a:p>
            <a:pPr marL="914400" lvl="1" indent="-457200">
              <a:buFont typeface="+mj-lt"/>
              <a:buAutoNum type="alphaUcPeriod" startAt="3"/>
            </a:pPr>
            <a:endParaRPr lang="en-NZ" dirty="0"/>
          </a:p>
          <a:p>
            <a:pPr lvl="1"/>
            <a:r>
              <a:rPr lang="en-NZ" dirty="0"/>
              <a:t>No, that is the worst we can do—a hopeless road to nowhere </a:t>
            </a:r>
          </a:p>
          <a:p>
            <a:pPr lvl="2"/>
            <a:r>
              <a:rPr lang="en-NZ" sz="2400" dirty="0"/>
              <a:t>Jeremiah 17:5—</a:t>
            </a:r>
            <a:r>
              <a:rPr lang="en-NZ" sz="2400" b="1" baseline="30000" dirty="0"/>
              <a:t>5 </a:t>
            </a:r>
            <a:r>
              <a:rPr lang="en-NZ" sz="2400" dirty="0"/>
              <a:t>Thus says the </a:t>
            </a:r>
            <a:r>
              <a:rPr lang="en-NZ" sz="2400" cap="small" dirty="0"/>
              <a:t>Lord</a:t>
            </a:r>
            <a:r>
              <a:rPr lang="en-NZ" sz="2400" dirty="0"/>
              <a:t>,</a:t>
            </a:r>
            <a:br>
              <a:rPr lang="en-NZ" sz="2400" dirty="0"/>
            </a:br>
            <a:r>
              <a:rPr lang="en-NZ" sz="2400" dirty="0"/>
              <a:t>“Cursed is the man who trusts in mankind</a:t>
            </a:r>
            <a:br>
              <a:rPr lang="en-NZ" sz="2400" dirty="0"/>
            </a:br>
            <a:r>
              <a:rPr lang="en-NZ" sz="2400" dirty="0"/>
              <a:t>And makes flesh his strength,</a:t>
            </a:r>
            <a:br>
              <a:rPr lang="en-NZ" sz="2400" dirty="0"/>
            </a:br>
            <a:r>
              <a:rPr lang="en-NZ" sz="2400" dirty="0"/>
              <a:t>And whose heart turns away from the </a:t>
            </a:r>
            <a:r>
              <a:rPr lang="en-NZ" sz="2400" cap="small" dirty="0"/>
              <a:t>Lord</a:t>
            </a:r>
            <a:r>
              <a:rPr lang="en-NZ" sz="2400" dirty="0"/>
              <a:t>.</a:t>
            </a:r>
            <a:r>
              <a:rPr lang="en-NZ" dirty="0"/>
              <a:t> (NASB95)</a:t>
            </a:r>
          </a:p>
        </p:txBody>
      </p:sp>
      <p:pic>
        <p:nvPicPr>
          <p:cNvPr id="6146" name="Picture 2" descr="Image result for 1 and 2">
            <a:extLst>
              <a:ext uri="{FF2B5EF4-FFF2-40B4-BE49-F238E27FC236}">
                <a16:creationId xmlns:a16="http://schemas.microsoft.com/office/drawing/2014/main" id="{0BC9F578-F2CA-469D-A2A4-6E40B8F7A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86"/>
          <a:stretch/>
        </p:blipFill>
        <p:spPr bwMode="auto">
          <a:xfrm>
            <a:off x="0" y="1736725"/>
            <a:ext cx="1762539" cy="1934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aiah 2:22">
            <a:extLst>
              <a:ext uri="{FF2B5EF4-FFF2-40B4-BE49-F238E27FC236}">
                <a16:creationId xmlns:a16="http://schemas.microsoft.com/office/drawing/2014/main" id="{EF480CF7-6740-4704-8A22-B347CC2DA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0836"/>
            <a:ext cx="2226365" cy="333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3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8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a:pPr>
            <a:r>
              <a:rPr lang="en-NZ" b="1" dirty="0"/>
              <a:t>Learn what the changes are that Jesus expects of you</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19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a:pPr>
            <a:r>
              <a:rPr lang="en-NZ" b="1" dirty="0"/>
              <a:t>Learn what the changes are that Jesus expects of you</a:t>
            </a:r>
          </a:p>
          <a:p>
            <a:pPr marL="1428750" lvl="2" indent="-514350">
              <a:buFont typeface="+mj-lt"/>
              <a:buAutoNum type="romanLcPeriod"/>
            </a:pPr>
            <a:r>
              <a:rPr lang="en-NZ" sz="2400" b="1" dirty="0"/>
              <a:t>Mirroring Jesus</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1 John 3:16">
            <a:extLst>
              <a:ext uri="{FF2B5EF4-FFF2-40B4-BE49-F238E27FC236}">
                <a16:creationId xmlns:a16="http://schemas.microsoft.com/office/drawing/2014/main" id="{85298C24-30B5-4AF3-8529-94E92D11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08" y="3583538"/>
            <a:ext cx="5552662" cy="311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a:pPr>
            <a:r>
              <a:rPr lang="en-NZ" b="1" dirty="0"/>
              <a:t>Learn what the changes are that Jesus expects of you</a:t>
            </a:r>
          </a:p>
          <a:p>
            <a:pPr marL="1428750" lvl="2" indent="-514350">
              <a:buFont typeface="+mj-lt"/>
              <a:buAutoNum type="romanLcPeriod" startAt="2"/>
            </a:pPr>
            <a:r>
              <a:rPr lang="en-NZ" sz="2400" b="1" dirty="0"/>
              <a:t>Repentance</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011102-B265-4D91-B027-F1DEAA5BBA82}"/>
              </a:ext>
            </a:extLst>
          </p:cNvPr>
          <p:cNvSpPr/>
          <p:nvPr/>
        </p:nvSpPr>
        <p:spPr>
          <a:xfrm>
            <a:off x="523025" y="6282395"/>
            <a:ext cx="8097949" cy="369332"/>
          </a:xfrm>
          <a:prstGeom prst="rect">
            <a:avLst/>
          </a:prstGeom>
        </p:spPr>
        <p:txBody>
          <a:bodyPr wrap="square">
            <a:spAutoFit/>
          </a:bodyPr>
          <a:lstStyle/>
          <a:p>
            <a:r>
              <a:rPr lang="en-NZ" b="1" dirty="0">
                <a:solidFill>
                  <a:srgbClr val="B23526"/>
                </a:solidFill>
                <a:latin typeface="Helvetica Neue"/>
              </a:rPr>
              <a:t>Matthew 3:8—</a:t>
            </a:r>
            <a:r>
              <a:rPr lang="en-NZ" b="1" dirty="0">
                <a:solidFill>
                  <a:srgbClr val="000000"/>
                </a:solidFill>
                <a:latin typeface="Helvetica Neue"/>
              </a:rPr>
              <a:t>Therefore bear fruit in keeping with repentance;</a:t>
            </a:r>
            <a:endParaRPr lang="en-NZ" b="1" i="0" dirty="0">
              <a:solidFill>
                <a:srgbClr val="000000"/>
              </a:solidFill>
              <a:effectLst/>
              <a:latin typeface="Helvetica Neue"/>
            </a:endParaRPr>
          </a:p>
        </p:txBody>
      </p:sp>
      <p:pic>
        <p:nvPicPr>
          <p:cNvPr id="6146" name="Picture 2" descr="Image result for deeds of repentance bible">
            <a:extLst>
              <a:ext uri="{FF2B5EF4-FFF2-40B4-BE49-F238E27FC236}">
                <a16:creationId xmlns:a16="http://schemas.microsoft.com/office/drawing/2014/main" id="{1B5A7736-D7AE-4CF0-8CFC-D7934B88D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27" y="3508639"/>
            <a:ext cx="3328433" cy="249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7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solidFill>
                  <a:schemeClr val="bg1"/>
                </a:solidFill>
              </a:rPr>
              <a:t>If you think that no one ever has to tolerate you, you might want to ask the Lord for clarification on that point—but be prepared for disappointment</a:t>
            </a:r>
          </a:p>
          <a:p>
            <a:r>
              <a:rPr lang="en-NZ" dirty="0">
                <a:solidFill>
                  <a:schemeClr val="bg1"/>
                </a:solidFill>
              </a:rPr>
              <a:t>With a scoffing tone we ask, “How do you put up with that?”</a:t>
            </a:r>
          </a:p>
          <a:p>
            <a:r>
              <a:rPr lang="en-NZ" dirty="0">
                <a:solidFill>
                  <a:schemeClr val="bg1"/>
                </a:solidFill>
              </a:rPr>
              <a:t>Sanctification takes time</a:t>
            </a:r>
          </a:p>
          <a:p>
            <a:r>
              <a:rPr lang="en-NZ" dirty="0">
                <a:solidFill>
                  <a:schemeClr val="bg1"/>
                </a:solidFill>
              </a:rPr>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2764484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a:pPr>
            <a:r>
              <a:rPr lang="en-NZ" b="1" dirty="0"/>
              <a:t>Learn what the changes are that Jesus expects of you</a:t>
            </a:r>
          </a:p>
          <a:p>
            <a:pPr marL="1428750" lvl="2" indent="-514350">
              <a:buFont typeface="+mj-lt"/>
              <a:buAutoNum type="romanLcPeriod" startAt="2"/>
            </a:pPr>
            <a:r>
              <a:rPr lang="en-NZ" sz="2400" b="1" dirty="0"/>
              <a:t>Washed and Raise to Walk in Newness of Life</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011102-B265-4D91-B027-F1DEAA5BBA82}"/>
              </a:ext>
            </a:extLst>
          </p:cNvPr>
          <p:cNvSpPr/>
          <p:nvPr/>
        </p:nvSpPr>
        <p:spPr>
          <a:xfrm>
            <a:off x="417399" y="5752868"/>
            <a:ext cx="8097949" cy="1015663"/>
          </a:xfrm>
          <a:prstGeom prst="rect">
            <a:avLst/>
          </a:prstGeom>
        </p:spPr>
        <p:txBody>
          <a:bodyPr wrap="square">
            <a:spAutoFit/>
          </a:bodyPr>
          <a:lstStyle/>
          <a:p>
            <a:r>
              <a:rPr lang="en-NZ" sz="2000" b="1" dirty="0"/>
              <a:t>Romans 6:4—</a:t>
            </a:r>
            <a:r>
              <a:rPr lang="en-NZ" sz="2000" b="1" baseline="30000" dirty="0"/>
              <a:t>4</a:t>
            </a:r>
            <a:r>
              <a:rPr lang="en-NZ" sz="2000" b="1" dirty="0"/>
              <a:t>Therefore we have been buried with Him through baptism into death, so that as Christ was raised from the dead through the glory of the Father, so we too might walk in newness of life. (NASB95)</a:t>
            </a:r>
          </a:p>
        </p:txBody>
      </p:sp>
      <p:pic>
        <p:nvPicPr>
          <p:cNvPr id="7170" name="Picture 2" descr="Image result for Walk in Newness of Life">
            <a:extLst>
              <a:ext uri="{FF2B5EF4-FFF2-40B4-BE49-F238E27FC236}">
                <a16:creationId xmlns:a16="http://schemas.microsoft.com/office/drawing/2014/main" id="{3436E759-120E-4F23-9593-DB9AF8683B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52"/>
          <a:stretch/>
        </p:blipFill>
        <p:spPr bwMode="auto">
          <a:xfrm>
            <a:off x="3107679" y="3645009"/>
            <a:ext cx="3823207" cy="204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22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2"/>
            </a:pPr>
            <a:r>
              <a:rPr lang="en-NZ" b="1" dirty="0"/>
              <a:t>Learn how to live in the world without being of it</a:t>
            </a:r>
          </a:p>
          <a:p>
            <a:pPr marL="1428750" lvl="2" indent="-514350">
              <a:buFont typeface="+mj-lt"/>
              <a:buAutoNum type="romanLcPeriod"/>
            </a:pPr>
            <a:r>
              <a:rPr lang="en-NZ" sz="2400" b="1" dirty="0"/>
              <a:t>Your “Heart – Possessions – Life” now belong to God.</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john 17:16">
            <a:extLst>
              <a:ext uri="{FF2B5EF4-FFF2-40B4-BE49-F238E27FC236}">
                <a16:creationId xmlns:a16="http://schemas.microsoft.com/office/drawing/2014/main" id="{2FB355EC-1212-4786-BC4E-A04DD5E768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84" b="34038"/>
          <a:stretch/>
        </p:blipFill>
        <p:spPr bwMode="auto">
          <a:xfrm>
            <a:off x="53008" y="3666987"/>
            <a:ext cx="4401447" cy="3144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96428F-53D3-4548-8221-D402A10C5586}"/>
              </a:ext>
            </a:extLst>
          </p:cNvPr>
          <p:cNvSpPr/>
          <p:nvPr/>
        </p:nvSpPr>
        <p:spPr>
          <a:xfrm>
            <a:off x="4533969" y="3666987"/>
            <a:ext cx="4306600" cy="3170099"/>
          </a:xfrm>
          <a:prstGeom prst="rect">
            <a:avLst/>
          </a:prstGeom>
        </p:spPr>
        <p:txBody>
          <a:bodyPr wrap="square">
            <a:spAutoFit/>
          </a:bodyPr>
          <a:lstStyle/>
          <a:p>
            <a:pPr marL="285750" indent="-285750">
              <a:buFont typeface="Arial" panose="020B0604020202020204" pitchFamily="34" charset="0"/>
              <a:buChar char="•"/>
            </a:pPr>
            <a:r>
              <a:rPr lang="en-NZ" sz="2000" b="1" dirty="0">
                <a:solidFill>
                  <a:schemeClr val="bg1"/>
                </a:solidFill>
                <a:latin typeface="Helvetica Neue"/>
              </a:rPr>
              <a:t>Our everyday life is lived for God while still being surrounded by worldliness—we are Salt and Light!</a:t>
            </a:r>
          </a:p>
          <a:p>
            <a:pPr marL="285750" indent="-285750">
              <a:buFont typeface="Arial" panose="020B0604020202020204" pitchFamily="34" charset="0"/>
              <a:buChar char="•"/>
            </a:pPr>
            <a:endParaRPr lang="en-NZ" sz="2000" b="1" dirty="0">
              <a:solidFill>
                <a:srgbClr val="000000"/>
              </a:solidFill>
              <a:latin typeface="Helvetica Neue"/>
            </a:endParaRPr>
          </a:p>
          <a:p>
            <a:r>
              <a:rPr lang="en-NZ" sz="2000" b="1" dirty="0">
                <a:solidFill>
                  <a:schemeClr val="bg1"/>
                </a:solidFill>
                <a:latin typeface="Helvetica Neue"/>
              </a:rPr>
              <a:t>1 John 2:15—</a:t>
            </a:r>
            <a:r>
              <a:rPr lang="en-NZ" sz="2000" b="1" baseline="30000" dirty="0">
                <a:solidFill>
                  <a:schemeClr val="bg1"/>
                </a:solidFill>
                <a:latin typeface="Arial" panose="020B0604020202020204" pitchFamily="34" charset="0"/>
              </a:rPr>
              <a:t>15 </a:t>
            </a:r>
            <a:r>
              <a:rPr lang="en-NZ" sz="2000" b="1" dirty="0">
                <a:solidFill>
                  <a:schemeClr val="bg1"/>
                </a:solidFill>
                <a:latin typeface="Helvetica Neue"/>
              </a:rPr>
              <a:t>Do not love the world nor the things in the world. If anyone loves the world, the love of the Father is not in him. </a:t>
            </a:r>
            <a:r>
              <a:rPr lang="en-NZ" b="1" dirty="0">
                <a:solidFill>
                  <a:schemeClr val="bg1"/>
                </a:solidFill>
                <a:latin typeface="Helvetica Neue"/>
              </a:rPr>
              <a:t>(NASB95)</a:t>
            </a:r>
            <a:endParaRPr lang="en-NZ" b="1" i="0" dirty="0">
              <a:solidFill>
                <a:schemeClr val="bg1"/>
              </a:solidFill>
              <a:effectLst/>
              <a:latin typeface="Helvetica Neue"/>
            </a:endParaRPr>
          </a:p>
        </p:txBody>
      </p:sp>
    </p:spTree>
    <p:extLst>
      <p:ext uri="{BB962C8B-B14F-4D97-AF65-F5344CB8AC3E}">
        <p14:creationId xmlns:p14="http://schemas.microsoft.com/office/powerpoint/2010/main" val="327679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2"/>
            </a:pPr>
            <a:r>
              <a:rPr lang="en-NZ" b="1" dirty="0"/>
              <a:t>Learn how to live in the world without being of it</a:t>
            </a:r>
          </a:p>
          <a:p>
            <a:pPr marL="1428750" lvl="2" indent="-514350">
              <a:buFont typeface="+mj-lt"/>
              <a:buAutoNum type="romanLcPeriod"/>
            </a:pPr>
            <a:r>
              <a:rPr lang="en-NZ" sz="2400" b="1" dirty="0"/>
              <a:t>Your “Heart – Possessions – Life” now belong to God.</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john 17:16">
            <a:extLst>
              <a:ext uri="{FF2B5EF4-FFF2-40B4-BE49-F238E27FC236}">
                <a16:creationId xmlns:a16="http://schemas.microsoft.com/office/drawing/2014/main" id="{2FB355EC-1212-4786-BC4E-A04DD5E768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84" b="34038"/>
          <a:stretch/>
        </p:blipFill>
        <p:spPr bwMode="auto">
          <a:xfrm>
            <a:off x="53008" y="3666987"/>
            <a:ext cx="4401447" cy="3144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96428F-53D3-4548-8221-D402A10C5586}"/>
              </a:ext>
            </a:extLst>
          </p:cNvPr>
          <p:cNvSpPr/>
          <p:nvPr/>
        </p:nvSpPr>
        <p:spPr>
          <a:xfrm>
            <a:off x="4533969" y="3666987"/>
            <a:ext cx="4306600" cy="3170099"/>
          </a:xfrm>
          <a:prstGeom prst="rect">
            <a:avLst/>
          </a:prstGeom>
        </p:spPr>
        <p:txBody>
          <a:bodyPr wrap="square">
            <a:spAutoFit/>
          </a:bodyPr>
          <a:lstStyle/>
          <a:p>
            <a:pPr marL="285750" indent="-285750">
              <a:buFont typeface="Arial" panose="020B0604020202020204" pitchFamily="34" charset="0"/>
              <a:buChar char="•"/>
            </a:pPr>
            <a:r>
              <a:rPr lang="en-NZ" sz="2000" b="1" dirty="0">
                <a:solidFill>
                  <a:srgbClr val="000000"/>
                </a:solidFill>
                <a:latin typeface="Helvetica Neue"/>
              </a:rPr>
              <a:t>Your everyday life is lived for God while still being surrounded by worldliness—we are Salt and Light!</a:t>
            </a:r>
          </a:p>
          <a:p>
            <a:pPr marL="285750" indent="-285750">
              <a:buFont typeface="Arial" panose="020B0604020202020204" pitchFamily="34" charset="0"/>
              <a:buChar char="•"/>
            </a:pPr>
            <a:endParaRPr lang="en-NZ" sz="2000" b="1" dirty="0">
              <a:solidFill>
                <a:srgbClr val="000000"/>
              </a:solidFill>
              <a:latin typeface="Helvetica Neue"/>
            </a:endParaRPr>
          </a:p>
          <a:p>
            <a:r>
              <a:rPr lang="en-NZ" sz="2000" b="1" dirty="0">
                <a:solidFill>
                  <a:schemeClr val="bg1"/>
                </a:solidFill>
                <a:latin typeface="Helvetica Neue"/>
              </a:rPr>
              <a:t>1 John 2:15—</a:t>
            </a:r>
            <a:r>
              <a:rPr lang="en-NZ" sz="2000" b="1" baseline="30000" dirty="0">
                <a:solidFill>
                  <a:schemeClr val="bg1"/>
                </a:solidFill>
                <a:latin typeface="Arial" panose="020B0604020202020204" pitchFamily="34" charset="0"/>
              </a:rPr>
              <a:t>15 </a:t>
            </a:r>
            <a:r>
              <a:rPr lang="en-NZ" sz="2000" b="1" dirty="0">
                <a:solidFill>
                  <a:schemeClr val="bg1"/>
                </a:solidFill>
                <a:latin typeface="Helvetica Neue"/>
              </a:rPr>
              <a:t>Do not love the world nor the things in the world. If anyone loves the world, the love of the Father is not in him. </a:t>
            </a:r>
            <a:r>
              <a:rPr lang="en-NZ" b="1" dirty="0">
                <a:solidFill>
                  <a:schemeClr val="bg1"/>
                </a:solidFill>
                <a:latin typeface="Helvetica Neue"/>
              </a:rPr>
              <a:t>(NASB95)</a:t>
            </a:r>
            <a:endParaRPr lang="en-NZ" b="1" i="0" dirty="0">
              <a:solidFill>
                <a:schemeClr val="bg1"/>
              </a:solidFill>
              <a:effectLst/>
              <a:latin typeface="Helvetica Neue"/>
            </a:endParaRPr>
          </a:p>
        </p:txBody>
      </p:sp>
    </p:spTree>
    <p:extLst>
      <p:ext uri="{BB962C8B-B14F-4D97-AF65-F5344CB8AC3E}">
        <p14:creationId xmlns:p14="http://schemas.microsoft.com/office/powerpoint/2010/main" val="1945683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2"/>
            </a:pPr>
            <a:r>
              <a:rPr lang="en-NZ" b="1" dirty="0"/>
              <a:t>Learn how to live in the world without being of it</a:t>
            </a:r>
          </a:p>
          <a:p>
            <a:pPr marL="1428750" lvl="2" indent="-514350">
              <a:buFont typeface="+mj-lt"/>
              <a:buAutoNum type="romanLcPeriod"/>
            </a:pPr>
            <a:r>
              <a:rPr lang="en-NZ" sz="2400" b="1" dirty="0"/>
              <a:t>Your “Heart – Possessions – Life” now belong to God.</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john 17:16">
            <a:extLst>
              <a:ext uri="{FF2B5EF4-FFF2-40B4-BE49-F238E27FC236}">
                <a16:creationId xmlns:a16="http://schemas.microsoft.com/office/drawing/2014/main" id="{2FB355EC-1212-4786-BC4E-A04DD5E768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84" b="34038"/>
          <a:stretch/>
        </p:blipFill>
        <p:spPr bwMode="auto">
          <a:xfrm>
            <a:off x="53008" y="3666987"/>
            <a:ext cx="4401447" cy="3144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96428F-53D3-4548-8221-D402A10C5586}"/>
              </a:ext>
            </a:extLst>
          </p:cNvPr>
          <p:cNvSpPr/>
          <p:nvPr/>
        </p:nvSpPr>
        <p:spPr>
          <a:xfrm>
            <a:off x="4533969" y="3666987"/>
            <a:ext cx="4306600" cy="3170099"/>
          </a:xfrm>
          <a:prstGeom prst="rect">
            <a:avLst/>
          </a:prstGeom>
        </p:spPr>
        <p:txBody>
          <a:bodyPr wrap="square">
            <a:spAutoFit/>
          </a:bodyPr>
          <a:lstStyle/>
          <a:p>
            <a:pPr marL="285750" indent="-285750">
              <a:buFont typeface="Arial" panose="020B0604020202020204" pitchFamily="34" charset="0"/>
              <a:buChar char="•"/>
            </a:pPr>
            <a:r>
              <a:rPr lang="en-NZ" sz="2000" b="1" dirty="0">
                <a:solidFill>
                  <a:srgbClr val="000000"/>
                </a:solidFill>
                <a:latin typeface="Helvetica Neue"/>
              </a:rPr>
              <a:t>Your everyday life is lived for God while still being surrounded by worldliness—we are Salt and Light!</a:t>
            </a:r>
          </a:p>
          <a:p>
            <a:pPr marL="285750" indent="-285750">
              <a:buFont typeface="Arial" panose="020B0604020202020204" pitchFamily="34" charset="0"/>
              <a:buChar char="•"/>
            </a:pPr>
            <a:endParaRPr lang="en-NZ" sz="2000" b="1" dirty="0">
              <a:solidFill>
                <a:srgbClr val="000000"/>
              </a:solidFill>
              <a:latin typeface="Helvetica Neue"/>
            </a:endParaRPr>
          </a:p>
          <a:p>
            <a:r>
              <a:rPr lang="en-NZ" sz="2000" b="1" dirty="0">
                <a:solidFill>
                  <a:srgbClr val="000000"/>
                </a:solidFill>
                <a:highlight>
                  <a:srgbClr val="FF00FF"/>
                </a:highlight>
                <a:latin typeface="Helvetica Neue"/>
              </a:rPr>
              <a:t>1 John 2:15—</a:t>
            </a:r>
            <a:r>
              <a:rPr lang="en-NZ" sz="2000" b="1" baseline="30000" dirty="0">
                <a:solidFill>
                  <a:srgbClr val="000000"/>
                </a:solidFill>
                <a:highlight>
                  <a:srgbClr val="FF00FF"/>
                </a:highlight>
                <a:latin typeface="Arial" panose="020B0604020202020204" pitchFamily="34" charset="0"/>
              </a:rPr>
              <a:t>15 </a:t>
            </a:r>
            <a:r>
              <a:rPr lang="en-NZ" sz="2000" b="1" dirty="0">
                <a:solidFill>
                  <a:srgbClr val="000000"/>
                </a:solidFill>
                <a:highlight>
                  <a:srgbClr val="FF00FF"/>
                </a:highlight>
                <a:latin typeface="Helvetica Neue"/>
              </a:rPr>
              <a:t>Do not love the world nor the things in the world. If anyone loves the world, the love of the Father is not in him. </a:t>
            </a:r>
            <a:r>
              <a:rPr lang="en-NZ" b="1" dirty="0">
                <a:solidFill>
                  <a:srgbClr val="000000"/>
                </a:solidFill>
                <a:highlight>
                  <a:srgbClr val="FF00FF"/>
                </a:highlight>
                <a:latin typeface="Helvetica Neue"/>
              </a:rPr>
              <a:t>(NASB95)</a:t>
            </a:r>
            <a:endParaRPr lang="en-NZ" b="1" i="0" dirty="0">
              <a:solidFill>
                <a:srgbClr val="000000"/>
              </a:solidFill>
              <a:effectLst/>
              <a:highlight>
                <a:srgbClr val="FF00FF"/>
              </a:highlight>
              <a:latin typeface="Helvetica Neue"/>
            </a:endParaRPr>
          </a:p>
        </p:txBody>
      </p:sp>
    </p:spTree>
    <p:extLst>
      <p:ext uri="{BB962C8B-B14F-4D97-AF65-F5344CB8AC3E}">
        <p14:creationId xmlns:p14="http://schemas.microsoft.com/office/powerpoint/2010/main" val="418337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3"/>
            </a:pPr>
            <a:r>
              <a:rPr lang="en-NZ" b="1" dirty="0"/>
              <a:t>This will mean learning what God expects you to tolerate and what you are not to tolerate</a:t>
            </a:r>
          </a:p>
          <a:p>
            <a:pPr marL="1428750" lvl="2" indent="-514350">
              <a:buFont typeface="+mj-lt"/>
              <a:buAutoNum type="romanLcPeriod"/>
            </a:pPr>
            <a:r>
              <a:rPr lang="en-NZ" sz="2400" b="1" dirty="0"/>
              <a:t>(DO NOT) Tolerating evil spreads in a spirit of arrogance</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olerate">
            <a:extLst>
              <a:ext uri="{FF2B5EF4-FFF2-40B4-BE49-F238E27FC236}">
                <a16:creationId xmlns:a16="http://schemas.microsoft.com/office/drawing/2014/main" id="{EFB73D05-527C-46F2-8060-F4005520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08" y="4011544"/>
            <a:ext cx="3733431" cy="28000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0D2AF19-0F32-49FA-9DBA-5F2E461F6F8F}"/>
              </a:ext>
            </a:extLst>
          </p:cNvPr>
          <p:cNvSpPr/>
          <p:nvPr/>
        </p:nvSpPr>
        <p:spPr>
          <a:xfrm>
            <a:off x="4691272" y="4099960"/>
            <a:ext cx="413432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NZ" dirty="0">
                <a:solidFill>
                  <a:srgbClr val="000000"/>
                </a:solidFill>
                <a:latin typeface="Helvetica Neue"/>
              </a:rPr>
              <a:t>1 Corinthians 5:6—</a:t>
            </a:r>
            <a:r>
              <a:rPr lang="en-NZ" b="1" baseline="30000" dirty="0">
                <a:solidFill>
                  <a:srgbClr val="000000"/>
                </a:solidFill>
                <a:latin typeface="Arial" panose="020B0604020202020204" pitchFamily="34" charset="0"/>
              </a:rPr>
              <a:t>6</a:t>
            </a:r>
            <a:r>
              <a:rPr lang="en-NZ" dirty="0">
                <a:solidFill>
                  <a:srgbClr val="000000"/>
                </a:solidFill>
                <a:latin typeface="Helvetica Neue"/>
              </a:rPr>
              <a:t>Your boasting is not good. Do you not know that a little leaven leavens the whole lump </a:t>
            </a:r>
            <a:r>
              <a:rPr lang="en-NZ" i="1" dirty="0">
                <a:solidFill>
                  <a:srgbClr val="000000"/>
                </a:solidFill>
                <a:latin typeface="Helvetica Neue"/>
              </a:rPr>
              <a:t>of dough</a:t>
            </a:r>
            <a:r>
              <a:rPr lang="en-NZ" dirty="0">
                <a:solidFill>
                  <a:srgbClr val="000000"/>
                </a:solidFill>
                <a:latin typeface="Helvetica Neue"/>
              </a:rPr>
              <a:t>? </a:t>
            </a:r>
            <a:r>
              <a:rPr lang="en-NZ" sz="1200" dirty="0">
                <a:solidFill>
                  <a:srgbClr val="000000"/>
                </a:solidFill>
                <a:latin typeface="Helvetica Neue"/>
              </a:rPr>
              <a:t>(NASB95)</a:t>
            </a:r>
            <a:endParaRPr lang="en-NZ" sz="1200" b="0" i="0" dirty="0">
              <a:solidFill>
                <a:srgbClr val="000000"/>
              </a:solidFill>
              <a:effectLst/>
              <a:latin typeface="Helvetica Neue"/>
            </a:endParaRPr>
          </a:p>
        </p:txBody>
      </p:sp>
    </p:spTree>
    <p:extLst>
      <p:ext uri="{BB962C8B-B14F-4D97-AF65-F5344CB8AC3E}">
        <p14:creationId xmlns:p14="http://schemas.microsoft.com/office/powerpoint/2010/main" val="4246162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3"/>
            </a:pPr>
            <a:r>
              <a:rPr lang="en-NZ" b="1" dirty="0"/>
              <a:t>This will mean learning what God expects you to tolerate and what you are not to tolerate</a:t>
            </a:r>
          </a:p>
          <a:p>
            <a:pPr marL="1428750" lvl="2" indent="-514350">
              <a:buFont typeface="+mj-lt"/>
              <a:buAutoNum type="romanLcPeriod" startAt="2"/>
            </a:pPr>
            <a:r>
              <a:rPr lang="en-NZ" sz="2400" b="1" dirty="0"/>
              <a:t>(DO NOT) Tolerating evil will give false teachers power to destroy the church </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olerate">
            <a:extLst>
              <a:ext uri="{FF2B5EF4-FFF2-40B4-BE49-F238E27FC236}">
                <a16:creationId xmlns:a16="http://schemas.microsoft.com/office/drawing/2014/main" id="{EFB73D05-527C-46F2-8060-F4005520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08" y="4011544"/>
            <a:ext cx="3733431" cy="28000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0D2AF19-0F32-49FA-9DBA-5F2E461F6F8F}"/>
              </a:ext>
            </a:extLst>
          </p:cNvPr>
          <p:cNvSpPr/>
          <p:nvPr/>
        </p:nvSpPr>
        <p:spPr>
          <a:xfrm>
            <a:off x="4691272" y="4099960"/>
            <a:ext cx="4134320" cy="19389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NZ" sz="2000" b="1" dirty="0">
                <a:solidFill>
                  <a:schemeClr val="tx1"/>
                </a:solidFill>
              </a:rPr>
              <a:t>Romans 16:17</a:t>
            </a:r>
          </a:p>
          <a:p>
            <a:r>
              <a:rPr lang="en-NZ" sz="2000" b="1" baseline="30000" dirty="0">
                <a:solidFill>
                  <a:schemeClr val="tx1"/>
                </a:solidFill>
              </a:rPr>
              <a:t>17</a:t>
            </a:r>
            <a:r>
              <a:rPr lang="en-NZ" sz="2000" b="1" dirty="0">
                <a:solidFill>
                  <a:schemeClr val="tx1"/>
                </a:solidFill>
              </a:rPr>
              <a:t>Now I urge you, brethren,                 note those who cause divisions and offenses, contrary to the doctrine which you learned, and avoid them. (NKJV)</a:t>
            </a:r>
          </a:p>
        </p:txBody>
      </p:sp>
    </p:spTree>
    <p:extLst>
      <p:ext uri="{BB962C8B-B14F-4D97-AF65-F5344CB8AC3E}">
        <p14:creationId xmlns:p14="http://schemas.microsoft.com/office/powerpoint/2010/main" val="1250959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NZ" sz="2800" dirty="0">
                <a:solidFill>
                  <a:srgbClr val="FFFF00"/>
                </a:solidFill>
              </a:rPr>
              <a:t>Looking at the Second Response…</a:t>
            </a:r>
            <a:endParaRPr lang="en-US" sz="2800" kern="1200" dirty="0">
              <a:solidFill>
                <a:srgbClr val="FFFF00"/>
              </a:solidFill>
            </a:endParaRPr>
          </a:p>
        </p:txBody>
      </p:sp>
      <p:sp>
        <p:nvSpPr>
          <p:cNvPr id="8" name="Content Placeholder 2">
            <a:extLst>
              <a:ext uri="{FF2B5EF4-FFF2-40B4-BE49-F238E27FC236}">
                <a16:creationId xmlns:a16="http://schemas.microsoft.com/office/drawing/2014/main" id="{831DC246-26D4-4C17-BEDF-C9CBA229F6AB}"/>
              </a:ext>
            </a:extLst>
          </p:cNvPr>
          <p:cNvSpPr>
            <a:spLocks noGrp="1"/>
          </p:cNvSpPr>
          <p:nvPr>
            <p:ph sz="half" idx="1"/>
          </p:nvPr>
        </p:nvSpPr>
        <p:spPr>
          <a:xfrm>
            <a:off x="1762539" y="1825625"/>
            <a:ext cx="6752809" cy="4548671"/>
          </a:xfrm>
        </p:spPr>
        <p:txBody>
          <a:bodyPr>
            <a:normAutofit/>
          </a:bodyPr>
          <a:lstStyle/>
          <a:p>
            <a:pPr marL="0" indent="0">
              <a:buNone/>
            </a:pPr>
            <a:r>
              <a:rPr lang="en-NZ" dirty="0"/>
              <a:t>“Live a life worthy of your calling!” (Eph.4:1)</a:t>
            </a:r>
          </a:p>
          <a:p>
            <a:pPr marL="914400" lvl="1" indent="-457200">
              <a:buFont typeface="+mj-lt"/>
              <a:buAutoNum type="alphaUcPeriod" startAt="3"/>
            </a:pPr>
            <a:r>
              <a:rPr lang="en-NZ" b="1" dirty="0"/>
              <a:t>This will mean learning what God expects you to tolerate and what you are not to tolerate</a:t>
            </a:r>
          </a:p>
          <a:p>
            <a:pPr marL="1428750" lvl="2" indent="-514350">
              <a:buFont typeface="+mj-lt"/>
              <a:buAutoNum type="romanLcPeriod" startAt="3"/>
            </a:pPr>
            <a:r>
              <a:rPr lang="en-NZ" sz="2400" b="1" dirty="0"/>
              <a:t>(DO NOT) Tolerating evil will keep you out of heaven</a:t>
            </a:r>
          </a:p>
        </p:txBody>
      </p:sp>
      <p:pic>
        <p:nvPicPr>
          <p:cNvPr id="9" name="Picture 2" descr="Image result for 1 and 2">
            <a:extLst>
              <a:ext uri="{FF2B5EF4-FFF2-40B4-BE49-F238E27FC236}">
                <a16:creationId xmlns:a16="http://schemas.microsoft.com/office/drawing/2014/main" id="{ABB0F677-3CF4-4483-ACBF-B44A904FE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r="33585"/>
          <a:stretch/>
        </p:blipFill>
        <p:spPr bwMode="auto">
          <a:xfrm>
            <a:off x="53008" y="1732860"/>
            <a:ext cx="1709531" cy="1934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olerate">
            <a:extLst>
              <a:ext uri="{FF2B5EF4-FFF2-40B4-BE49-F238E27FC236}">
                <a16:creationId xmlns:a16="http://schemas.microsoft.com/office/drawing/2014/main" id="{EFB73D05-527C-46F2-8060-F4005520F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08" y="4011544"/>
            <a:ext cx="3733431" cy="28000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0D2AF19-0F32-49FA-9DBA-5F2E461F6F8F}"/>
              </a:ext>
            </a:extLst>
          </p:cNvPr>
          <p:cNvSpPr/>
          <p:nvPr/>
        </p:nvSpPr>
        <p:spPr>
          <a:xfrm>
            <a:off x="4691272" y="4099960"/>
            <a:ext cx="4134320" cy="27392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NZ" sz="2000" b="1" dirty="0">
                <a:solidFill>
                  <a:schemeClr val="tx1"/>
                </a:solidFill>
              </a:rPr>
              <a:t>John 14:6 </a:t>
            </a:r>
          </a:p>
          <a:p>
            <a:pPr algn="ctr"/>
            <a:r>
              <a:rPr lang="en-NZ" sz="2000" b="1" baseline="30000" dirty="0">
                <a:solidFill>
                  <a:schemeClr val="tx1"/>
                </a:solidFill>
              </a:rPr>
              <a:t>6</a:t>
            </a:r>
            <a:r>
              <a:rPr lang="en-NZ" sz="2000" b="1" dirty="0">
                <a:solidFill>
                  <a:schemeClr val="tx1"/>
                </a:solidFill>
              </a:rPr>
              <a:t>Jesus said to him,</a:t>
            </a:r>
          </a:p>
          <a:p>
            <a:pPr algn="ctr"/>
            <a:r>
              <a:rPr lang="en-NZ" sz="2000" b="1" dirty="0">
                <a:solidFill>
                  <a:schemeClr val="tx1"/>
                </a:solidFill>
              </a:rPr>
              <a:t>“I am the way, </a:t>
            </a:r>
          </a:p>
          <a:p>
            <a:pPr algn="ctr"/>
            <a:r>
              <a:rPr lang="en-NZ" sz="2000" b="1" dirty="0">
                <a:solidFill>
                  <a:schemeClr val="tx1"/>
                </a:solidFill>
              </a:rPr>
              <a:t>the truth, </a:t>
            </a:r>
          </a:p>
          <a:p>
            <a:pPr algn="ctr"/>
            <a:r>
              <a:rPr lang="en-NZ" sz="2000" b="1" dirty="0">
                <a:solidFill>
                  <a:schemeClr val="tx1"/>
                </a:solidFill>
              </a:rPr>
              <a:t>and the life. </a:t>
            </a:r>
          </a:p>
          <a:p>
            <a:pPr algn="ctr"/>
            <a:r>
              <a:rPr lang="en-NZ" sz="2000" b="1" dirty="0">
                <a:solidFill>
                  <a:schemeClr val="tx1"/>
                </a:solidFill>
              </a:rPr>
              <a:t>No one comes </a:t>
            </a:r>
          </a:p>
          <a:p>
            <a:pPr algn="ctr"/>
            <a:r>
              <a:rPr lang="en-NZ" sz="2000" b="1" dirty="0">
                <a:solidFill>
                  <a:schemeClr val="tx1"/>
                </a:solidFill>
              </a:rPr>
              <a:t>to the Father </a:t>
            </a:r>
          </a:p>
          <a:p>
            <a:pPr algn="ctr"/>
            <a:r>
              <a:rPr lang="en-NZ" sz="2000" b="1" dirty="0">
                <a:solidFill>
                  <a:schemeClr val="tx1"/>
                </a:solidFill>
              </a:rPr>
              <a:t>except through Me. </a:t>
            </a:r>
          </a:p>
          <a:p>
            <a:pPr algn="ctr"/>
            <a:r>
              <a:rPr lang="en-NZ" sz="1200" b="1" dirty="0">
                <a:solidFill>
                  <a:schemeClr val="tx1"/>
                </a:solidFill>
              </a:rPr>
              <a:t>(NKJV)</a:t>
            </a:r>
          </a:p>
        </p:txBody>
      </p:sp>
    </p:spTree>
    <p:extLst>
      <p:ext uri="{BB962C8B-B14F-4D97-AF65-F5344CB8AC3E}">
        <p14:creationId xmlns:p14="http://schemas.microsoft.com/office/powerpoint/2010/main" val="1819333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21C95-572D-476A-8141-C24FBBB558F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dirty="0">
                <a:solidFill>
                  <a:srgbClr val="FFFF00"/>
                </a:solidFill>
                <a:latin typeface="+mj-lt"/>
                <a:ea typeface="+mj-ea"/>
                <a:cs typeface="+mj-cs"/>
              </a:rPr>
              <a:t>Ultimately, it is about spreading the Gospel…</a:t>
            </a:r>
          </a:p>
        </p:txBody>
      </p:sp>
      <p:pic>
        <p:nvPicPr>
          <p:cNvPr id="11" name="Picture 2" descr="Image result for tolerate bible">
            <a:extLst>
              <a:ext uri="{FF2B5EF4-FFF2-40B4-BE49-F238E27FC236}">
                <a16:creationId xmlns:a16="http://schemas.microsoft.com/office/drawing/2014/main" id="{4EECDC65-1536-4996-84DB-20FE5E7F8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24"/>
          <a:stretch/>
        </p:blipFill>
        <p:spPr bwMode="auto">
          <a:xfrm>
            <a:off x="1795559" y="1675228"/>
            <a:ext cx="5651871" cy="4013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E71AA6-520D-40D5-906F-2A338A9EA3A3}"/>
              </a:ext>
            </a:extLst>
          </p:cNvPr>
          <p:cNvSpPr/>
          <p:nvPr/>
        </p:nvSpPr>
        <p:spPr>
          <a:xfrm>
            <a:off x="367902" y="5975377"/>
            <a:ext cx="8408193" cy="830997"/>
          </a:xfrm>
          <a:prstGeom prst="rect">
            <a:avLst/>
          </a:prstGeom>
        </p:spPr>
        <p:txBody>
          <a:bodyPr wrap="square">
            <a:spAutoFit/>
          </a:bodyPr>
          <a:lstStyle/>
          <a:p>
            <a:r>
              <a:rPr lang="en-NZ" sz="2400" b="1" dirty="0"/>
              <a:t>Paul was willing to TOLERATE those who didn’t think much of him as long as it didn’t hinder the spread of the Gospel.</a:t>
            </a:r>
          </a:p>
        </p:txBody>
      </p:sp>
    </p:spTree>
    <p:extLst>
      <p:ext uri="{BB962C8B-B14F-4D97-AF65-F5344CB8AC3E}">
        <p14:creationId xmlns:p14="http://schemas.microsoft.com/office/powerpoint/2010/main" val="914424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baptism">
            <a:extLst>
              <a:ext uri="{FF2B5EF4-FFF2-40B4-BE49-F238E27FC236}">
                <a16:creationId xmlns:a16="http://schemas.microsoft.com/office/drawing/2014/main" id="{B3F3AB6B-65C5-4DB5-B3C7-00D0520B75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200" b="1"/>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003F6A-5E20-4D98-BB03-6A6C8FC5DDAE}"/>
              </a:ext>
            </a:extLst>
          </p:cNvPr>
          <p:cNvSpPr>
            <a:spLocks noGrp="1"/>
          </p:cNvSpPr>
          <p:nvPr>
            <p:ph idx="1"/>
          </p:nvPr>
        </p:nvSpPr>
        <p:spPr>
          <a:xfrm>
            <a:off x="609600" y="4551037"/>
            <a:ext cx="7937893" cy="1509935"/>
          </a:xfrm>
        </p:spPr>
        <p:txBody>
          <a:bodyPr anchor="ctr">
            <a:normAutofit fontScale="92500" lnSpcReduction="10000"/>
          </a:bodyPr>
          <a:lstStyle/>
          <a:p>
            <a:r>
              <a:rPr lang="en-NZ" dirty="0"/>
              <a:t>1 Peter 3:21—</a:t>
            </a:r>
            <a:r>
              <a:rPr lang="en-NZ" b="1" baseline="30000" dirty="0"/>
              <a:t>21 </a:t>
            </a:r>
            <a:r>
              <a:rPr lang="en-NZ" dirty="0"/>
              <a:t>Corresponding to that, baptism now saves you—not the removal of dirt from the flesh, but an appeal to God for a good conscience—through the resurrection of Jesus Christ,</a:t>
            </a:r>
            <a:r>
              <a:rPr lang="en-NZ" sz="1600" dirty="0">
                <a:solidFill>
                  <a:srgbClr val="000000"/>
                </a:solidFill>
              </a:rPr>
              <a:t> (NASB95)</a:t>
            </a:r>
            <a:endParaRPr lang="en-NZ" dirty="0"/>
          </a:p>
        </p:txBody>
      </p:sp>
    </p:spTree>
    <p:extLst>
      <p:ext uri="{BB962C8B-B14F-4D97-AF65-F5344CB8AC3E}">
        <p14:creationId xmlns:p14="http://schemas.microsoft.com/office/powerpoint/2010/main" val="256848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solidFill>
                  <a:schemeClr val="bg1"/>
                </a:solidFill>
              </a:rPr>
              <a:t>With a scoffing tone we ask, “How do you put up with that?”</a:t>
            </a:r>
          </a:p>
          <a:p>
            <a:r>
              <a:rPr lang="en-NZ" dirty="0">
                <a:solidFill>
                  <a:schemeClr val="bg1"/>
                </a:solidFill>
              </a:rPr>
              <a:t>Sanctification takes time</a:t>
            </a:r>
          </a:p>
          <a:p>
            <a:r>
              <a:rPr lang="en-NZ" dirty="0">
                <a:solidFill>
                  <a:schemeClr val="bg1"/>
                </a:solidFill>
              </a:rPr>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360461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solidFill>
                  <a:schemeClr val="bg1"/>
                </a:solidFill>
              </a:rPr>
              <a:t>Sanctification takes time</a:t>
            </a:r>
          </a:p>
          <a:p>
            <a:r>
              <a:rPr lang="en-NZ" dirty="0">
                <a:solidFill>
                  <a:schemeClr val="bg1"/>
                </a:solidFill>
              </a:rPr>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381864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solidFill>
                  <a:schemeClr val="bg1"/>
                </a:solidFill>
              </a:rPr>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73347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solidFill>
                  <a:schemeClr val="bg1"/>
                </a:solidFill>
              </a:rPr>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137056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0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EB31050-4358-402B-B32D-6473977BB4A0}"/>
              </a:ext>
            </a:extLst>
          </p:cNvPr>
          <p:cNvSpPr txBox="1">
            <a:spLocks/>
          </p:cNvSpPr>
          <p:nvPr/>
        </p:nvSpPr>
        <p:spPr>
          <a:xfrm>
            <a:off x="628650" y="1658716"/>
            <a:ext cx="7886700" cy="451824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Every relationship needs it</a:t>
            </a:r>
          </a:p>
          <a:p>
            <a:r>
              <a:rPr lang="en-NZ" dirty="0"/>
              <a:t>If you think that no one ever has to tolerate you, you might want to ask the Lord for clarification on that point—but be prepared for disappointment</a:t>
            </a:r>
          </a:p>
          <a:p>
            <a:r>
              <a:rPr lang="en-NZ" dirty="0"/>
              <a:t>With a scoffing tone we ask, “How do you put up with that?”</a:t>
            </a:r>
          </a:p>
          <a:p>
            <a:r>
              <a:rPr lang="en-NZ" dirty="0"/>
              <a:t>Sanctification takes time</a:t>
            </a:r>
          </a:p>
          <a:p>
            <a:r>
              <a:rPr lang="en-NZ" dirty="0"/>
              <a:t>No one changes over night</a:t>
            </a:r>
          </a:p>
          <a:p>
            <a:r>
              <a:rPr lang="en-NZ" dirty="0"/>
              <a:t>We have to accept matters of opinion</a:t>
            </a:r>
          </a:p>
          <a:p>
            <a:r>
              <a:rPr lang="en-NZ" dirty="0">
                <a:solidFill>
                  <a:schemeClr val="bg1"/>
                </a:solidFill>
              </a:rPr>
              <a:t>I don’t always have to be right</a:t>
            </a:r>
          </a:p>
          <a:p>
            <a:r>
              <a:rPr lang="en-NZ" dirty="0">
                <a:solidFill>
                  <a:schemeClr val="bg1"/>
                </a:solidFill>
              </a:rPr>
              <a:t>It is a natural part of life</a:t>
            </a:r>
          </a:p>
          <a:p>
            <a:pPr lvl="1"/>
            <a:r>
              <a:rPr lang="en-NZ" dirty="0">
                <a:solidFill>
                  <a:schemeClr val="bg1"/>
                </a:solidFill>
              </a:rPr>
              <a:t>One man’s patient endurance is another man’s torture</a:t>
            </a:r>
          </a:p>
          <a:p>
            <a:r>
              <a:rPr lang="en-NZ" dirty="0">
                <a:solidFill>
                  <a:schemeClr val="bg1"/>
                </a:solidFill>
              </a:rPr>
              <a:t>Acceptance comes in many forms</a:t>
            </a:r>
          </a:p>
          <a:p>
            <a:r>
              <a:rPr lang="en-NZ" dirty="0">
                <a:solidFill>
                  <a:schemeClr val="bg1"/>
                </a:solidFill>
              </a:rPr>
              <a:t>You may have no choice so make the most of the growth</a:t>
            </a:r>
          </a:p>
        </p:txBody>
      </p:sp>
      <p:sp>
        <p:nvSpPr>
          <p:cNvPr id="6" name="Title 1">
            <a:extLst>
              <a:ext uri="{FF2B5EF4-FFF2-40B4-BE49-F238E27FC236}">
                <a16:creationId xmlns:a16="http://schemas.microsoft.com/office/drawing/2014/main" id="{F98FB474-E3DA-48B1-BCCA-9974538832AD}"/>
              </a:ext>
            </a:extLst>
          </p:cNvPr>
          <p:cNvSpPr txBox="1">
            <a:spLocks/>
          </p:cNvSpPr>
          <p:nvPr/>
        </p:nvSpPr>
        <p:spPr>
          <a:xfrm>
            <a:off x="628650" y="681037"/>
            <a:ext cx="7886700" cy="7767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dirty="0"/>
              <a:t>Tolerance—In the name of love:</a:t>
            </a:r>
          </a:p>
        </p:txBody>
      </p:sp>
    </p:spTree>
    <p:extLst>
      <p:ext uri="{BB962C8B-B14F-4D97-AF65-F5344CB8AC3E}">
        <p14:creationId xmlns:p14="http://schemas.microsoft.com/office/powerpoint/2010/main" val="2707698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2919</Words>
  <Application>Microsoft Office PowerPoint</Application>
  <PresentationFormat>On-screen Show (4:3)</PresentationFormat>
  <Paragraphs>375</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Tolerance—Part of being Worthy</vt:lpstr>
      <vt:lpstr>PowerPoint Presentation</vt:lpstr>
      <vt:lpstr>You might be surprised…</vt:lpstr>
      <vt:lpstr>You might be surprised…</vt:lpstr>
      <vt:lpstr>You might be surprised…</vt:lpstr>
      <vt:lpstr>You might be surprised…</vt:lpstr>
      <vt:lpstr>Two Responses…</vt:lpstr>
      <vt:lpstr>Two Responses…</vt:lpstr>
      <vt:lpstr>Two Responses…</vt:lpstr>
      <vt:lpstr>Two Responses…</vt:lpstr>
      <vt:lpstr>Two Responses…</vt:lpstr>
      <vt:lpstr>Two Responses…</vt:lpstr>
      <vt:lpstr>Two Responses…</vt:lpstr>
      <vt:lpstr>Two Responses…</vt:lpstr>
      <vt:lpstr>Two Responses…</vt:lpstr>
      <vt:lpstr>Looking at the First Response…</vt:lpstr>
      <vt:lpstr>Looking at the First Response…</vt:lpstr>
      <vt:lpstr>Looking at the First Response…</vt:lpstr>
      <vt:lpstr>Looking at the First Response…</vt:lpstr>
      <vt:lpstr>Looking at the First Response…</vt:lpstr>
      <vt:lpstr>Looking at the First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Looking at the Second Response…</vt:lpstr>
      <vt:lpstr>Ultimately, it is about spreading the Gospel…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Morningside Church of Christ</cp:lastModifiedBy>
  <cp:revision>3</cp:revision>
  <dcterms:created xsi:type="dcterms:W3CDTF">2019-10-19T21:27:28Z</dcterms:created>
  <dcterms:modified xsi:type="dcterms:W3CDTF">2019-10-19T21:48:51Z</dcterms:modified>
</cp:coreProperties>
</file>