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26" r:id="rId2"/>
    <p:sldId id="1128" r:id="rId3"/>
    <p:sldId id="1175" r:id="rId4"/>
    <p:sldId id="1170" r:id="rId5"/>
    <p:sldId id="1160" r:id="rId6"/>
    <p:sldId id="1189" r:id="rId7"/>
    <p:sldId id="1190" r:id="rId8"/>
    <p:sldId id="1191" r:id="rId9"/>
    <p:sldId id="1192" r:id="rId10"/>
    <p:sldId id="1193" r:id="rId11"/>
    <p:sldId id="1172" r:id="rId12"/>
    <p:sldId id="1184" r:id="rId13"/>
    <p:sldId id="1185" r:id="rId14"/>
    <p:sldId id="1186" r:id="rId15"/>
    <p:sldId id="1187" r:id="rId16"/>
    <p:sldId id="1188" r:id="rId17"/>
    <p:sldId id="1161" r:id="rId18"/>
    <p:sldId id="1195" r:id="rId19"/>
    <p:sldId id="1165" r:id="rId20"/>
    <p:sldId id="1169" r:id="rId21"/>
    <p:sldId id="1162" r:id="rId22"/>
    <p:sldId id="1167" r:id="rId23"/>
    <p:sldId id="1166" r:id="rId24"/>
    <p:sldId id="1174" r:id="rId25"/>
    <p:sldId id="841" r:id="rId26"/>
    <p:sldId id="1183" r:id="rId27"/>
    <p:sldId id="11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13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22/09/2019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22/09/2019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22/09/2019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22/09/2019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22/09/2019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22/09/2019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22/09/2019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22/09/2019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22/09/2019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22/09/2019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22/09/2019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22/09/2019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22/09/2019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7CEAC9-F932-47E6-95B2-DF86D599FD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3813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r>
              <a:rPr lang="en-NZ" sz="2400" dirty="0"/>
              <a:t>A blind priest couldn’t serve in the temple</a:t>
            </a:r>
          </a:p>
          <a:p>
            <a:r>
              <a:rPr lang="en-NZ" sz="2400" dirty="0"/>
              <a:t>Unless exceptional, a blind person was a liability</a:t>
            </a:r>
          </a:p>
          <a:p>
            <a:r>
              <a:rPr lang="en-NZ" sz="2400" dirty="0"/>
              <a:t>A drain on family resources</a:t>
            </a:r>
          </a:p>
          <a:p>
            <a:r>
              <a:rPr lang="en-NZ" sz="2400" dirty="0"/>
              <a:t>Someone needed to look after them</a:t>
            </a:r>
          </a:p>
          <a:p>
            <a:r>
              <a:rPr lang="en-NZ" sz="2400" dirty="0"/>
              <a:t>Destined to beg to stay alive</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318025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1351722"/>
            <a:ext cx="4214239" cy="4825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John 9:39-41</a:t>
            </a:r>
          </a:p>
          <a:p>
            <a:r>
              <a:rPr lang="en-NZ" sz="2400" b="1" baseline="30000" dirty="0"/>
              <a:t>39</a:t>
            </a:r>
            <a:r>
              <a:rPr lang="en-NZ" sz="2400" dirty="0"/>
              <a:t>And Jesus said, “For judgment I came into this world, so that those who do not see may see, and that those who see may become blind.” </a:t>
            </a:r>
            <a:r>
              <a:rPr lang="en-NZ" sz="2400" b="1" baseline="30000" dirty="0"/>
              <a:t>40</a:t>
            </a:r>
            <a:r>
              <a:rPr lang="en-NZ" sz="2400" dirty="0"/>
              <a:t>Those of the Pharisees who were with Him heard these things and said to Him, “We are not blind too, are we?” </a:t>
            </a:r>
            <a:r>
              <a:rPr lang="en-NZ" sz="2400" b="1" baseline="30000" dirty="0"/>
              <a:t>41</a:t>
            </a:r>
            <a:r>
              <a:rPr lang="en-NZ" sz="2400" dirty="0"/>
              <a:t>Jesus said to them, “If you were blind, you would have no sin; but since you say, ‘We see,’ your sin remains. </a:t>
            </a:r>
            <a:r>
              <a:rPr lang="en-NZ" sz="1400" dirty="0"/>
              <a:t>(NASB95)</a:t>
            </a:r>
          </a:p>
          <a:p>
            <a:endParaRPr lang="en-NZ" dirty="0"/>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00067" cy="326003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51080033-D595-47B9-B686-67CDE636A628}"/>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225262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2054087"/>
            <a:ext cx="4214239" cy="4122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Their spiritual blindness came from a hard heart</a:t>
            </a:r>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51287" cy="32997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50A67A4-FA80-4694-AE96-0AEA7EBC7581}"/>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13206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2054087"/>
            <a:ext cx="4214239" cy="4122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Practicing their traditions made them comfortable</a:t>
            </a:r>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51287" cy="32997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B36B6057-23B0-474A-8B3D-27DB8D4EE3BE}"/>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67361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2054087"/>
            <a:ext cx="4214239" cy="4122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Experts in judging others</a:t>
            </a:r>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51287" cy="32997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AF20266A-6AF7-4909-8F17-AD361BE7B62C}"/>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118954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2054087"/>
            <a:ext cx="4214239" cy="4122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Authorities for God in every situation</a:t>
            </a:r>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51287" cy="32997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C0328A56-100C-4365-8B23-7E4242DF8A9F}"/>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310386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572000" y="2054087"/>
            <a:ext cx="4214239" cy="4122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Jesus called them “Blind guides”</a:t>
            </a:r>
          </a:p>
          <a:p>
            <a:pPr lvl="1"/>
            <a:r>
              <a:rPr lang="en-NZ" sz="2000" dirty="0"/>
              <a:t>Avoid them</a:t>
            </a:r>
          </a:p>
        </p:txBody>
      </p:sp>
      <p:pic>
        <p:nvPicPr>
          <p:cNvPr id="16388" name="Picture 4" descr="Related image">
            <a:extLst>
              <a:ext uri="{FF2B5EF4-FFF2-40B4-BE49-F238E27FC236}">
                <a16:creationId xmlns:a16="http://schemas.microsoft.com/office/drawing/2014/main" id="{E983B287-EB62-4950-A3AB-EF4B0CE37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6" r="18026"/>
          <a:stretch/>
        </p:blipFill>
        <p:spPr bwMode="auto">
          <a:xfrm>
            <a:off x="417324" y="2054087"/>
            <a:ext cx="4251287" cy="329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uke 6:39 clipart">
            <a:extLst>
              <a:ext uri="{FF2B5EF4-FFF2-40B4-BE49-F238E27FC236}">
                <a16:creationId xmlns:a16="http://schemas.microsoft.com/office/drawing/2014/main" id="{ED21B542-6255-4F4F-9B12-D5F852EC3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923" y="3869635"/>
            <a:ext cx="3742755" cy="16911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64FBB6C-73B1-45B9-B6E1-2015643FA4E3}"/>
              </a:ext>
            </a:extLst>
          </p:cNvPr>
          <p:cNvSpPr/>
          <p:nvPr/>
        </p:nvSpPr>
        <p:spPr>
          <a:xfrm>
            <a:off x="417324" y="5483708"/>
            <a:ext cx="8368915" cy="707886"/>
          </a:xfrm>
          <a:prstGeom prst="rect">
            <a:avLst/>
          </a:prstGeom>
        </p:spPr>
        <p:txBody>
          <a:bodyPr wrap="square">
            <a:spAutoFit/>
          </a:bodyPr>
          <a:lstStyle/>
          <a:p>
            <a:r>
              <a:rPr lang="en-NZ" sz="2000" dirty="0">
                <a:solidFill>
                  <a:srgbClr val="000000"/>
                </a:solidFill>
                <a:latin typeface="Helvetica Neue"/>
              </a:rPr>
              <a:t>Matthew 15:14—</a:t>
            </a:r>
            <a:r>
              <a:rPr lang="en-NZ" sz="2000" b="1" baseline="30000" dirty="0">
                <a:solidFill>
                  <a:srgbClr val="000000"/>
                </a:solidFill>
                <a:latin typeface="Arial" panose="020B0604020202020204" pitchFamily="34" charset="0"/>
              </a:rPr>
              <a:t>14</a:t>
            </a:r>
            <a:r>
              <a:rPr lang="en-NZ" sz="2000" dirty="0">
                <a:solidFill>
                  <a:srgbClr val="000000"/>
                </a:solidFill>
                <a:latin typeface="Helvetica Neue"/>
              </a:rPr>
              <a:t>Let them alone; they are blind guides of the blind. And if a blind man guides a blind man, both will fall into a pit.”</a:t>
            </a:r>
            <a:r>
              <a:rPr lang="en-NZ" dirty="0">
                <a:solidFill>
                  <a:srgbClr val="000000"/>
                </a:solidFill>
                <a:latin typeface="Helvetica Neue"/>
              </a:rPr>
              <a:t> </a:t>
            </a:r>
            <a:r>
              <a:rPr lang="en-NZ" sz="1400" dirty="0">
                <a:solidFill>
                  <a:srgbClr val="000000"/>
                </a:solidFill>
                <a:latin typeface="Helvetica Neue"/>
              </a:rPr>
              <a:t>(NASB95)</a:t>
            </a:r>
            <a:endParaRPr lang="en-NZ" b="0" i="0" dirty="0">
              <a:solidFill>
                <a:srgbClr val="000000"/>
              </a:solidFill>
              <a:effectLst/>
              <a:latin typeface="Helvetica Neue"/>
            </a:endParaRPr>
          </a:p>
        </p:txBody>
      </p:sp>
      <p:sp>
        <p:nvSpPr>
          <p:cNvPr id="10" name="Content Placeholder 1">
            <a:extLst>
              <a:ext uri="{FF2B5EF4-FFF2-40B4-BE49-F238E27FC236}">
                <a16:creationId xmlns:a16="http://schemas.microsoft.com/office/drawing/2014/main" id="{F622B2F2-FB1B-442E-96F2-E927F8F3032A}"/>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Blind—By Self-righteousness</a:t>
            </a:r>
            <a:endParaRPr lang="en-NZ" dirty="0">
              <a:solidFill>
                <a:srgbClr val="C00000"/>
              </a:solidFill>
            </a:endParaRPr>
          </a:p>
        </p:txBody>
      </p:sp>
    </p:spTree>
    <p:extLst>
      <p:ext uri="{BB962C8B-B14F-4D97-AF65-F5344CB8AC3E}">
        <p14:creationId xmlns:p14="http://schemas.microsoft.com/office/powerpoint/2010/main" val="19924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56B13B6-72E2-4EA1-B8E2-57D171B8E432}"/>
              </a:ext>
            </a:extLst>
          </p:cNvPr>
          <p:cNvSpPr txBox="1">
            <a:spLocks/>
          </p:cNvSpPr>
          <p:nvPr/>
        </p:nvSpPr>
        <p:spPr>
          <a:xfrm>
            <a:off x="357757" y="1033670"/>
            <a:ext cx="8428483" cy="4200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Laodicea—The church that nauseated Jesus</a:t>
            </a:r>
          </a:p>
          <a:p>
            <a:r>
              <a:rPr lang="en-NZ" sz="2400" dirty="0"/>
              <a:t>Revelation 3:15-18—</a:t>
            </a:r>
            <a:r>
              <a:rPr lang="en-NZ" sz="2400" b="1" baseline="30000" dirty="0"/>
              <a:t>15 </a:t>
            </a:r>
            <a:r>
              <a:rPr lang="en-NZ" sz="2400" dirty="0"/>
              <a:t>‘I know your deeds, that you are neither cold nor hot; I wish that you were cold or hot. </a:t>
            </a:r>
            <a:r>
              <a:rPr lang="en-NZ" sz="2400" b="1" baseline="30000" dirty="0"/>
              <a:t>16 </a:t>
            </a:r>
            <a:r>
              <a:rPr lang="en-NZ" sz="2400" dirty="0"/>
              <a:t>So because you are lukewarm, and neither hot nor cold, I will spit you out of My mouth. </a:t>
            </a:r>
            <a:r>
              <a:rPr lang="en-NZ" sz="2400" b="1" baseline="30000" dirty="0"/>
              <a:t>17 </a:t>
            </a:r>
            <a:r>
              <a:rPr lang="en-NZ" sz="2400" dirty="0"/>
              <a:t>Because you say, “I am rich, and have become wealthy, and have need of nothing,” and you do not know that you are wretched and miserable and poor and blind and naked, </a:t>
            </a:r>
            <a:r>
              <a:rPr lang="en-NZ" sz="2400" b="1" baseline="30000" dirty="0"/>
              <a:t>18</a:t>
            </a:r>
            <a:r>
              <a:rPr lang="en-NZ" sz="2400" dirty="0"/>
              <a:t>I advise you to buy from Me gold refined by fire so that you may become rich, and white garments so that you may clothe yourself, and </a:t>
            </a:r>
            <a:r>
              <a:rPr lang="en-NZ" sz="2400" i="1" dirty="0"/>
              <a:t>that</a:t>
            </a:r>
            <a:r>
              <a:rPr lang="en-NZ" sz="2400" dirty="0"/>
              <a:t> the shame of your nakedness will not be revealed; and eye salve to anoint your eyes so that you may see.</a:t>
            </a:r>
            <a:r>
              <a:rPr lang="en-NZ" dirty="0"/>
              <a:t> </a:t>
            </a:r>
            <a:r>
              <a:rPr lang="en-NZ" sz="1400" dirty="0"/>
              <a:t>(NASB95)</a:t>
            </a:r>
          </a:p>
        </p:txBody>
      </p:sp>
      <p:sp>
        <p:nvSpPr>
          <p:cNvPr id="8" name="Content Placeholder 3">
            <a:extLst>
              <a:ext uri="{FF2B5EF4-FFF2-40B4-BE49-F238E27FC236}">
                <a16:creationId xmlns:a16="http://schemas.microsoft.com/office/drawing/2014/main" id="{49B868ED-1B8E-4CAD-BFC3-DB0FD02585A4}"/>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Blinded—By self-deception </a:t>
            </a:r>
            <a:endParaRPr lang="en-NZ" sz="1400" dirty="0">
              <a:solidFill>
                <a:srgbClr val="C00000"/>
              </a:solidFill>
            </a:endParaRPr>
          </a:p>
        </p:txBody>
      </p:sp>
      <p:pic>
        <p:nvPicPr>
          <p:cNvPr id="1026" name="Picture 2" descr="Image result for Laodicea">
            <a:extLst>
              <a:ext uri="{FF2B5EF4-FFF2-40B4-BE49-F238E27FC236}">
                <a16:creationId xmlns:a16="http://schemas.microsoft.com/office/drawing/2014/main" id="{54DD7580-FC8D-4DD1-A8AE-4F8DA642A7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8" b="32415"/>
          <a:stretch/>
        </p:blipFill>
        <p:spPr bwMode="auto">
          <a:xfrm>
            <a:off x="1371554" y="4708143"/>
            <a:ext cx="6400887" cy="16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94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56B13B6-72E2-4EA1-B8E2-57D171B8E432}"/>
              </a:ext>
            </a:extLst>
          </p:cNvPr>
          <p:cNvSpPr txBox="1">
            <a:spLocks/>
          </p:cNvSpPr>
          <p:nvPr/>
        </p:nvSpPr>
        <p:spPr>
          <a:xfrm>
            <a:off x="357757" y="1033670"/>
            <a:ext cx="8428483" cy="4200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Laodicea—The church that nauseated Jesus</a:t>
            </a:r>
          </a:p>
          <a:p>
            <a:r>
              <a:rPr lang="en-NZ" sz="2400" dirty="0"/>
              <a:t>Jesus shines the light of reality on this church</a:t>
            </a:r>
          </a:p>
          <a:p>
            <a:pPr lvl="1"/>
            <a:r>
              <a:rPr lang="en-NZ" sz="2000" dirty="0"/>
              <a:t>I know your deeds—So what? </a:t>
            </a:r>
          </a:p>
          <a:p>
            <a:pPr lvl="1"/>
            <a:r>
              <a:rPr lang="en-NZ" sz="2000" dirty="0"/>
              <a:t>Lukewarm—sickening </a:t>
            </a:r>
          </a:p>
          <a:p>
            <a:pPr lvl="1"/>
            <a:r>
              <a:rPr lang="en-NZ" sz="2000" dirty="0"/>
              <a:t>Self-fulfilled—Rich </a:t>
            </a:r>
          </a:p>
          <a:p>
            <a:pPr lvl="1"/>
            <a:r>
              <a:rPr lang="en-NZ" sz="2000" dirty="0"/>
              <a:t>Self-sufficient—Need nothing</a:t>
            </a:r>
          </a:p>
          <a:p>
            <a:pPr lvl="1"/>
            <a:r>
              <a:rPr lang="en-NZ" sz="2000" dirty="0"/>
              <a:t>But actually: </a:t>
            </a:r>
          </a:p>
          <a:p>
            <a:pPr lvl="1"/>
            <a:r>
              <a:rPr lang="en-NZ" sz="2000" dirty="0"/>
              <a:t>“You are wretched and miserable and poor and blind and naked,</a:t>
            </a:r>
          </a:p>
          <a:p>
            <a:pPr lvl="1"/>
            <a:r>
              <a:rPr lang="en-NZ" sz="2000" dirty="0"/>
              <a:t>Some advice—Wealth, sight and clothing is from God</a:t>
            </a:r>
            <a:endParaRPr lang="en-NZ" sz="1000" dirty="0"/>
          </a:p>
        </p:txBody>
      </p:sp>
      <p:sp>
        <p:nvSpPr>
          <p:cNvPr id="8" name="Content Placeholder 3">
            <a:extLst>
              <a:ext uri="{FF2B5EF4-FFF2-40B4-BE49-F238E27FC236}">
                <a16:creationId xmlns:a16="http://schemas.microsoft.com/office/drawing/2014/main" id="{49B868ED-1B8E-4CAD-BFC3-DB0FD02585A4}"/>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Blinded—By self-deception </a:t>
            </a:r>
            <a:endParaRPr lang="en-NZ" sz="1400" dirty="0">
              <a:solidFill>
                <a:srgbClr val="C00000"/>
              </a:solidFill>
            </a:endParaRPr>
          </a:p>
        </p:txBody>
      </p:sp>
      <p:pic>
        <p:nvPicPr>
          <p:cNvPr id="1026" name="Picture 2" descr="Image result for Laodicea">
            <a:extLst>
              <a:ext uri="{FF2B5EF4-FFF2-40B4-BE49-F238E27FC236}">
                <a16:creationId xmlns:a16="http://schemas.microsoft.com/office/drawing/2014/main" id="{54DD7580-FC8D-4DD1-A8AE-4F8DA642A7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8" b="32415"/>
          <a:stretch/>
        </p:blipFill>
        <p:spPr bwMode="auto">
          <a:xfrm>
            <a:off x="1371554" y="4708143"/>
            <a:ext cx="6400887" cy="16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4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357758" y="5631670"/>
            <a:ext cx="8428482" cy="1035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2 Peter 1:9—</a:t>
            </a:r>
            <a:r>
              <a:rPr lang="en-NZ" sz="2400" b="1" baseline="30000" dirty="0"/>
              <a:t>9 </a:t>
            </a:r>
            <a:r>
              <a:rPr lang="en-NZ" sz="2400" dirty="0"/>
              <a:t>For he who lacks these </a:t>
            </a:r>
            <a:r>
              <a:rPr lang="en-NZ" sz="2400" i="1" dirty="0"/>
              <a:t>qualities</a:t>
            </a:r>
            <a:r>
              <a:rPr lang="en-NZ" sz="2400" dirty="0"/>
              <a:t> is blind </a:t>
            </a:r>
            <a:r>
              <a:rPr lang="en-NZ" sz="2400" i="1" dirty="0"/>
              <a:t> or </a:t>
            </a:r>
            <a:r>
              <a:rPr lang="en-NZ" sz="2400" dirty="0"/>
              <a:t>short-sighted, having forgotten </a:t>
            </a:r>
            <a:r>
              <a:rPr lang="en-NZ" sz="2400" i="1" dirty="0"/>
              <a:t>his </a:t>
            </a:r>
            <a:r>
              <a:rPr lang="en-NZ" sz="2400" dirty="0"/>
              <a:t>purification from his former sins.</a:t>
            </a:r>
            <a:r>
              <a:rPr lang="en-NZ" dirty="0"/>
              <a:t> </a:t>
            </a:r>
            <a:r>
              <a:rPr lang="en-NZ" sz="1400" dirty="0"/>
              <a:t>(NASB95)</a:t>
            </a:r>
          </a:p>
        </p:txBody>
      </p:sp>
      <p:pic>
        <p:nvPicPr>
          <p:cNvPr id="5126" name="Picture 6" descr="Related image">
            <a:extLst>
              <a:ext uri="{FF2B5EF4-FFF2-40B4-BE49-F238E27FC236}">
                <a16:creationId xmlns:a16="http://schemas.microsoft.com/office/drawing/2014/main" id="{F3489615-8C4A-4F44-9F4E-E5894383E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7" y="1426401"/>
            <a:ext cx="8428482" cy="4081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746A51-7430-407C-8113-3F83EEABC181}"/>
              </a:ext>
            </a:extLst>
          </p:cNvPr>
          <p:cNvSpPr/>
          <p:nvPr/>
        </p:nvSpPr>
        <p:spPr>
          <a:xfrm>
            <a:off x="6639342" y="1691987"/>
            <a:ext cx="2504659" cy="2585323"/>
          </a:xfrm>
          <a:prstGeom prst="rect">
            <a:avLst/>
          </a:prstGeom>
        </p:spPr>
        <p:txBody>
          <a:bodyPr wrap="square">
            <a:spAutoFit/>
          </a:bodyPr>
          <a:lstStyle/>
          <a:p>
            <a:r>
              <a:rPr lang="en-NZ" b="1" dirty="0">
                <a:solidFill>
                  <a:schemeClr val="bg1"/>
                </a:solidFill>
                <a:latin typeface="Helvetica Neue"/>
              </a:rPr>
              <a:t>Diligence</a:t>
            </a:r>
          </a:p>
          <a:p>
            <a:r>
              <a:rPr lang="en-NZ" b="1" dirty="0">
                <a:solidFill>
                  <a:schemeClr val="bg1"/>
                </a:solidFill>
                <a:latin typeface="Helvetica Neue"/>
              </a:rPr>
              <a:t>Faith </a:t>
            </a:r>
          </a:p>
          <a:p>
            <a:r>
              <a:rPr lang="en-NZ" b="1" dirty="0">
                <a:solidFill>
                  <a:schemeClr val="bg1"/>
                </a:solidFill>
                <a:latin typeface="Helvetica Neue"/>
              </a:rPr>
              <a:t>Moral excellence</a:t>
            </a:r>
          </a:p>
          <a:p>
            <a:r>
              <a:rPr lang="en-NZ" b="1" dirty="0">
                <a:solidFill>
                  <a:schemeClr val="bg1"/>
                </a:solidFill>
                <a:latin typeface="Helvetica Neue"/>
              </a:rPr>
              <a:t>Knowledge</a:t>
            </a:r>
          </a:p>
          <a:p>
            <a:r>
              <a:rPr lang="en-NZ" b="1" dirty="0">
                <a:solidFill>
                  <a:schemeClr val="bg1"/>
                </a:solidFill>
                <a:latin typeface="Helvetica Neue"/>
              </a:rPr>
              <a:t>Self-control</a:t>
            </a:r>
          </a:p>
          <a:p>
            <a:r>
              <a:rPr lang="en-NZ" b="1" dirty="0">
                <a:solidFill>
                  <a:schemeClr val="bg1"/>
                </a:solidFill>
                <a:latin typeface="Helvetica Neue"/>
              </a:rPr>
              <a:t>Perseverance</a:t>
            </a:r>
          </a:p>
          <a:p>
            <a:r>
              <a:rPr lang="en-NZ" b="1" dirty="0">
                <a:solidFill>
                  <a:schemeClr val="bg1"/>
                </a:solidFill>
                <a:latin typeface="Helvetica Neue"/>
              </a:rPr>
              <a:t>Godliness</a:t>
            </a:r>
          </a:p>
          <a:p>
            <a:r>
              <a:rPr lang="en-NZ" b="1" dirty="0">
                <a:solidFill>
                  <a:schemeClr val="bg1"/>
                </a:solidFill>
                <a:latin typeface="Helvetica Neue"/>
              </a:rPr>
              <a:t>Brotherly kindness</a:t>
            </a:r>
          </a:p>
          <a:p>
            <a:r>
              <a:rPr lang="en-NZ" b="1" dirty="0">
                <a:solidFill>
                  <a:schemeClr val="bg1"/>
                </a:solidFill>
                <a:latin typeface="Helvetica Neue"/>
              </a:rPr>
              <a:t>Love</a:t>
            </a:r>
            <a:endParaRPr lang="en-NZ" b="1" dirty="0">
              <a:solidFill>
                <a:schemeClr val="bg1"/>
              </a:solidFill>
            </a:endParaRPr>
          </a:p>
        </p:txBody>
      </p:sp>
      <p:sp>
        <p:nvSpPr>
          <p:cNvPr id="12" name="Content Placeholder 3">
            <a:extLst>
              <a:ext uri="{FF2B5EF4-FFF2-40B4-BE49-F238E27FC236}">
                <a16:creationId xmlns:a16="http://schemas.microsoft.com/office/drawing/2014/main" id="{068759B9-4659-4697-990C-CBAD1088B298}"/>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Blinded—By stunted growth</a:t>
            </a:r>
            <a:endParaRPr lang="en-NZ" sz="1400" dirty="0">
              <a:solidFill>
                <a:srgbClr val="C00000"/>
              </a:solidFill>
            </a:endParaRPr>
          </a:p>
        </p:txBody>
      </p:sp>
    </p:spTree>
    <p:extLst>
      <p:ext uri="{BB962C8B-B14F-4D97-AF65-F5344CB8AC3E}">
        <p14:creationId xmlns:p14="http://schemas.microsoft.com/office/powerpoint/2010/main" val="90325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8A16-C301-4244-BD08-F07BD95382C1}"/>
              </a:ext>
            </a:extLst>
          </p:cNvPr>
          <p:cNvSpPr>
            <a:spLocks noGrp="1"/>
          </p:cNvSpPr>
          <p:nvPr>
            <p:ph type="ctrTitle"/>
          </p:nvPr>
        </p:nvSpPr>
        <p:spPr/>
        <p:txBody>
          <a:bodyPr/>
          <a:lstStyle/>
          <a:p>
            <a:r>
              <a:rPr lang="en-NZ" dirty="0"/>
              <a:t>Blinded by the Light</a:t>
            </a:r>
          </a:p>
        </p:txBody>
      </p:sp>
      <p:sp>
        <p:nvSpPr>
          <p:cNvPr id="3" name="Subtitle 2">
            <a:extLst>
              <a:ext uri="{FF2B5EF4-FFF2-40B4-BE49-F238E27FC236}">
                <a16:creationId xmlns:a16="http://schemas.microsoft.com/office/drawing/2014/main" id="{BB80B89D-953C-4DA6-9ABD-8108C32B9361}"/>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258270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472059" y="3644348"/>
            <a:ext cx="3886200" cy="2733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John 12:40 </a:t>
            </a:r>
          </a:p>
          <a:p>
            <a:r>
              <a:rPr lang="en-NZ" sz="2400" b="1" baseline="30000" dirty="0"/>
              <a:t>40</a:t>
            </a:r>
            <a:r>
              <a:rPr lang="en-NZ" sz="2400" dirty="0"/>
              <a:t>“</a:t>
            </a:r>
            <a:r>
              <a:rPr lang="en-NZ" sz="2400" cap="small" dirty="0"/>
              <a:t>He has blinded their eyes and He</a:t>
            </a:r>
            <a:r>
              <a:rPr lang="en-NZ" sz="2400" dirty="0"/>
              <a:t> </a:t>
            </a:r>
            <a:r>
              <a:rPr lang="en-NZ" sz="2400" cap="small" dirty="0"/>
              <a:t>hardened their heart, so that they would not see with their eyes and perceive with their heart, and</a:t>
            </a:r>
            <a:r>
              <a:rPr lang="en-NZ" sz="2400" dirty="0"/>
              <a:t> </a:t>
            </a:r>
            <a:r>
              <a:rPr lang="en-NZ" sz="2400" cap="small" dirty="0"/>
              <a:t>be converted and I heal them</a:t>
            </a:r>
            <a:r>
              <a:rPr lang="en-NZ" sz="2400" dirty="0"/>
              <a:t>.” </a:t>
            </a:r>
            <a:r>
              <a:rPr lang="en-NZ" sz="1400" dirty="0"/>
              <a:t>(NASB95)</a:t>
            </a:r>
          </a:p>
          <a:p>
            <a:endParaRPr lang="en-NZ" dirty="0"/>
          </a:p>
        </p:txBody>
      </p:sp>
      <p:pic>
        <p:nvPicPr>
          <p:cNvPr id="14338" name="Picture 2" descr="Image result for John 12:40">
            <a:extLst>
              <a:ext uri="{FF2B5EF4-FFF2-40B4-BE49-F238E27FC236}">
                <a16:creationId xmlns:a16="http://schemas.microsoft.com/office/drawing/2014/main" id="{1C584527-F767-4B5E-B9B1-3BB11C84CE0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40877"/>
          <a:stretch/>
        </p:blipFill>
        <p:spPr bwMode="auto">
          <a:xfrm>
            <a:off x="427482" y="1806573"/>
            <a:ext cx="4144518" cy="183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4BB776B-28A4-4FE5-BB50-B1B2C3B8E0D2}"/>
              </a:ext>
            </a:extLst>
          </p:cNvPr>
          <p:cNvSpPr/>
          <p:nvPr/>
        </p:nvSpPr>
        <p:spPr>
          <a:xfrm>
            <a:off x="4830319" y="1806573"/>
            <a:ext cx="3955922" cy="3046988"/>
          </a:xfrm>
          <a:prstGeom prst="rect">
            <a:avLst/>
          </a:prstGeom>
        </p:spPr>
        <p:txBody>
          <a:bodyPr wrap="square">
            <a:spAutoFit/>
          </a:bodyPr>
          <a:lstStyle/>
          <a:p>
            <a:pPr marL="342900" indent="-342900">
              <a:buFont typeface="Arial" panose="020B0604020202020204" pitchFamily="34" charset="0"/>
              <a:buChar char="•"/>
            </a:pPr>
            <a:r>
              <a:rPr lang="en-NZ" sz="2400" dirty="0">
                <a:solidFill>
                  <a:srgbClr val="000000"/>
                </a:solidFill>
              </a:rPr>
              <a:t> Isaiah was told to go and proclaim truth to them— truth that will result in blinding their eyes. (Isa.6:9)</a:t>
            </a:r>
          </a:p>
          <a:p>
            <a:pPr marL="342900" indent="-342900">
              <a:buFont typeface="Arial" panose="020B0604020202020204" pitchFamily="34" charset="0"/>
              <a:buChar char="•"/>
            </a:pPr>
            <a:r>
              <a:rPr lang="en-NZ" sz="2400" dirty="0">
                <a:solidFill>
                  <a:srgbClr val="000000"/>
                </a:solidFill>
              </a:rPr>
              <a:t>Hard hearts will not receive the truth</a:t>
            </a:r>
          </a:p>
          <a:p>
            <a:pPr marL="342900" indent="-342900">
              <a:buFont typeface="Arial" panose="020B0604020202020204" pitchFamily="34" charset="0"/>
              <a:buChar char="•"/>
            </a:pPr>
            <a:r>
              <a:rPr lang="en-NZ" sz="2400" dirty="0">
                <a:solidFill>
                  <a:srgbClr val="000000"/>
                </a:solidFill>
              </a:rPr>
              <a:t>Until we admit blindness, there is no hope to see</a:t>
            </a:r>
            <a:endParaRPr lang="en-NZ" sz="2400" dirty="0"/>
          </a:p>
        </p:txBody>
      </p:sp>
      <p:sp>
        <p:nvSpPr>
          <p:cNvPr id="8" name="Content Placeholder 3">
            <a:extLst>
              <a:ext uri="{FF2B5EF4-FFF2-40B4-BE49-F238E27FC236}">
                <a16:creationId xmlns:a16="http://schemas.microsoft.com/office/drawing/2014/main" id="{0B29FCD7-2814-42B2-BE43-FAC6B5D87CAD}"/>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Blinded—By the Truth</a:t>
            </a:r>
            <a:endParaRPr lang="en-NZ" sz="1400" dirty="0">
              <a:solidFill>
                <a:srgbClr val="C00000"/>
              </a:solidFill>
            </a:endParaRPr>
          </a:p>
        </p:txBody>
      </p:sp>
    </p:spTree>
    <p:extLst>
      <p:ext uri="{BB962C8B-B14F-4D97-AF65-F5344CB8AC3E}">
        <p14:creationId xmlns:p14="http://schemas.microsoft.com/office/powerpoint/2010/main" val="113905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385191" y="3859760"/>
            <a:ext cx="3886200" cy="2655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1 John 2:11—</a:t>
            </a:r>
            <a:r>
              <a:rPr lang="en-NZ" sz="2400" b="1" baseline="30000" dirty="0"/>
              <a:t>11 </a:t>
            </a:r>
            <a:r>
              <a:rPr lang="en-NZ" sz="2400" dirty="0"/>
              <a:t>But the one who hates his brother is in the darkness and walks in the darkness, and does not know where he is going because the darkness has blinded his eyes. </a:t>
            </a:r>
            <a:r>
              <a:rPr lang="en-NZ" sz="1400" dirty="0"/>
              <a:t>(NASB95)</a:t>
            </a:r>
          </a:p>
        </p:txBody>
      </p:sp>
      <p:pic>
        <p:nvPicPr>
          <p:cNvPr id="13314" name="Picture 2" descr="Image result for walks in darkness">
            <a:extLst>
              <a:ext uri="{FF2B5EF4-FFF2-40B4-BE49-F238E27FC236}">
                <a16:creationId xmlns:a16="http://schemas.microsoft.com/office/drawing/2014/main" id="{BC2B68B5-3C48-4418-BC5E-B6F8F351F1C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3039" t="49914" r="25128"/>
          <a:stretch/>
        </p:blipFill>
        <p:spPr bwMode="auto">
          <a:xfrm>
            <a:off x="561120" y="1170846"/>
            <a:ext cx="3710271" cy="268891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BC2618A0-6EF9-4BE6-B932-F33317ACF3DB}"/>
              </a:ext>
            </a:extLst>
          </p:cNvPr>
          <p:cNvSpPr txBox="1">
            <a:spLocks/>
          </p:cNvSpPr>
          <p:nvPr/>
        </p:nvSpPr>
        <p:spPr>
          <a:xfrm>
            <a:off x="4435410" y="1187752"/>
            <a:ext cx="4147469" cy="5190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A simple eye test</a:t>
            </a:r>
          </a:p>
          <a:p>
            <a:r>
              <a:rPr lang="en-NZ" sz="2400" dirty="0"/>
              <a:t>He wanders—Directionless </a:t>
            </a:r>
          </a:p>
          <a:p>
            <a:r>
              <a:rPr lang="en-NZ" sz="2400" dirty="0"/>
              <a:t>He is ignorant</a:t>
            </a:r>
          </a:p>
          <a:p>
            <a:r>
              <a:rPr lang="en-NZ" sz="2400" dirty="0"/>
              <a:t>His mind entirely clouded </a:t>
            </a:r>
          </a:p>
          <a:p>
            <a:r>
              <a:rPr lang="en-NZ" sz="2400" dirty="0"/>
              <a:t>Love—Paramount in Christianity</a:t>
            </a:r>
          </a:p>
          <a:p>
            <a:r>
              <a:rPr lang="en-NZ" sz="2400" dirty="0"/>
              <a:t>Love—A central virtue in religion</a:t>
            </a:r>
          </a:p>
          <a:p>
            <a:r>
              <a:rPr lang="en-NZ" sz="2400" dirty="0"/>
              <a:t>Its light shines its influence over every aspect of a man‘s life—but he does not see it!</a:t>
            </a:r>
          </a:p>
        </p:txBody>
      </p:sp>
      <p:sp>
        <p:nvSpPr>
          <p:cNvPr id="13" name="Content Placeholder 3">
            <a:extLst>
              <a:ext uri="{FF2B5EF4-FFF2-40B4-BE49-F238E27FC236}">
                <a16:creationId xmlns:a16="http://schemas.microsoft.com/office/drawing/2014/main" id="{ACCA2807-D4A6-41CF-B0CA-4B9A26B77B0B}"/>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Blinded—By Hate</a:t>
            </a:r>
            <a:endParaRPr lang="en-NZ" sz="1400" dirty="0">
              <a:solidFill>
                <a:srgbClr val="C00000"/>
              </a:solidFill>
            </a:endParaRPr>
          </a:p>
        </p:txBody>
      </p:sp>
    </p:spTree>
    <p:extLst>
      <p:ext uri="{BB962C8B-B14F-4D97-AF65-F5344CB8AC3E}">
        <p14:creationId xmlns:p14="http://schemas.microsoft.com/office/powerpoint/2010/main" val="109503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2A4C51F-0C0F-4EA8-9B4A-85EF2E40E476}"/>
              </a:ext>
            </a:extLst>
          </p:cNvPr>
          <p:cNvSpPr>
            <a:spLocks noGrp="1"/>
          </p:cNvSpPr>
          <p:nvPr>
            <p:ph sz="half" idx="1"/>
          </p:nvPr>
        </p:nvSpPr>
        <p:spPr>
          <a:xfrm>
            <a:off x="628650" y="1825625"/>
            <a:ext cx="3886200" cy="4351338"/>
          </a:xfrm>
        </p:spPr>
        <p:txBody>
          <a:bodyPr/>
          <a:lstStyle/>
          <a:p>
            <a:r>
              <a:rPr lang="en-NZ" dirty="0"/>
              <a:t>2 Corinthians 4:4—</a:t>
            </a:r>
          </a:p>
          <a:p>
            <a:r>
              <a:rPr lang="en-NZ" b="1" baseline="30000" dirty="0"/>
              <a:t>4</a:t>
            </a:r>
            <a:r>
              <a:rPr lang="en-NZ" dirty="0"/>
              <a:t>in whose case the god of this world has blinded the minds of the unbelieving so that they might not see the light of the gospel of the glory of Christ, who is the image of God. </a:t>
            </a:r>
            <a:r>
              <a:rPr lang="en-NZ" sz="2000" dirty="0"/>
              <a:t>(NASB95)</a:t>
            </a:r>
          </a:p>
          <a:p>
            <a:endParaRPr lang="en-NZ" dirty="0"/>
          </a:p>
        </p:txBody>
      </p:sp>
      <p:pic>
        <p:nvPicPr>
          <p:cNvPr id="8" name="Picture 2">
            <a:extLst>
              <a:ext uri="{FF2B5EF4-FFF2-40B4-BE49-F238E27FC236}">
                <a16:creationId xmlns:a16="http://schemas.microsoft.com/office/drawing/2014/main" id="{1F0872BC-C091-485C-9EBE-F17577BDDE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21"/>
          <a:stretch/>
        </p:blipFill>
        <p:spPr bwMode="auto">
          <a:xfrm>
            <a:off x="5155096" y="935565"/>
            <a:ext cx="3492776" cy="524139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8F349732-9144-4CF2-872E-7E1AEDE1A6A9}"/>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Blinded—To the Gospel</a:t>
            </a:r>
            <a:endParaRPr lang="en-NZ" sz="1400" dirty="0">
              <a:solidFill>
                <a:srgbClr val="C00000"/>
              </a:solidFill>
            </a:endParaRPr>
          </a:p>
        </p:txBody>
      </p:sp>
    </p:spTree>
    <p:extLst>
      <p:ext uri="{BB962C8B-B14F-4D97-AF65-F5344CB8AC3E}">
        <p14:creationId xmlns:p14="http://schemas.microsoft.com/office/powerpoint/2010/main" val="344257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357759" y="5100596"/>
            <a:ext cx="8428482" cy="1277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2 Corinthians 4:6—</a:t>
            </a:r>
            <a:r>
              <a:rPr lang="en-NZ" sz="2400" b="1" baseline="30000" dirty="0"/>
              <a:t>6 </a:t>
            </a:r>
            <a:r>
              <a:rPr lang="en-NZ" sz="2400" dirty="0"/>
              <a:t>For God, who said, “Light shall shine out of darkness,” is the One who has shone in our hearts to give the Light of the knowledge of the glory of God in the face of Christ.</a:t>
            </a:r>
            <a:r>
              <a:rPr lang="en-NZ" dirty="0"/>
              <a:t> </a:t>
            </a:r>
            <a:r>
              <a:rPr lang="en-NZ" sz="1400" dirty="0"/>
              <a:t>(NASB95)</a:t>
            </a:r>
          </a:p>
        </p:txBody>
      </p:sp>
      <p:pic>
        <p:nvPicPr>
          <p:cNvPr id="1026" name="Picture 2" descr="Image result for 1 John 2:11">
            <a:extLst>
              <a:ext uri="{FF2B5EF4-FFF2-40B4-BE49-F238E27FC236}">
                <a16:creationId xmlns:a16="http://schemas.microsoft.com/office/drawing/2014/main" id="{9ADBE5CB-EC4A-4909-8609-19DA1706425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6900" t="19104" r="16944" b="26543"/>
          <a:stretch/>
        </p:blipFill>
        <p:spPr bwMode="auto">
          <a:xfrm>
            <a:off x="357759" y="1298009"/>
            <a:ext cx="8428482" cy="380258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01E72505-C3A8-4ADD-BD52-6FA59EAE0E95}"/>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The Cure</a:t>
            </a:r>
            <a:endParaRPr lang="en-NZ" sz="1400" dirty="0">
              <a:solidFill>
                <a:srgbClr val="C00000"/>
              </a:solidFill>
            </a:endParaRPr>
          </a:p>
        </p:txBody>
      </p:sp>
    </p:spTree>
    <p:extLst>
      <p:ext uri="{BB962C8B-B14F-4D97-AF65-F5344CB8AC3E}">
        <p14:creationId xmlns:p14="http://schemas.microsoft.com/office/powerpoint/2010/main" val="390278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2A4C51F-0C0F-4EA8-9B4A-85EF2E40E476}"/>
              </a:ext>
            </a:extLst>
          </p:cNvPr>
          <p:cNvSpPr>
            <a:spLocks noGrp="1"/>
          </p:cNvSpPr>
          <p:nvPr>
            <p:ph sz="half" idx="1"/>
          </p:nvPr>
        </p:nvSpPr>
        <p:spPr>
          <a:xfrm>
            <a:off x="4601718" y="1996935"/>
            <a:ext cx="4047810" cy="4205081"/>
          </a:xfrm>
        </p:spPr>
        <p:txBody>
          <a:bodyPr>
            <a:normAutofit/>
          </a:bodyPr>
          <a:lstStyle/>
          <a:p>
            <a:r>
              <a:rPr lang="en-NZ" dirty="0"/>
              <a:t>It applies to you, too!</a:t>
            </a:r>
          </a:p>
          <a:p>
            <a:r>
              <a:rPr lang="en-NZ" sz="2400" dirty="0"/>
              <a:t>When we lose sight of where we should be spiritually</a:t>
            </a:r>
          </a:p>
          <a:p>
            <a:r>
              <a:rPr lang="en-NZ" sz="2400" dirty="0"/>
              <a:t>To see through temptation</a:t>
            </a:r>
          </a:p>
          <a:p>
            <a:r>
              <a:rPr lang="en-NZ" sz="2400" dirty="0"/>
              <a:t>To gain Biblical insight</a:t>
            </a:r>
          </a:p>
          <a:p>
            <a:r>
              <a:rPr lang="en-NZ" sz="2400" dirty="0"/>
              <a:t>To test the spirits</a:t>
            </a:r>
          </a:p>
          <a:p>
            <a:r>
              <a:rPr lang="en-NZ" sz="2400" dirty="0"/>
              <a:t>To question your motives</a:t>
            </a:r>
          </a:p>
          <a:p>
            <a:endParaRPr lang="en-NZ" sz="2400" dirty="0"/>
          </a:p>
        </p:txBody>
      </p:sp>
      <p:pic>
        <p:nvPicPr>
          <p:cNvPr id="19458" name="Picture 2" descr="Image result for Mark 10:51">
            <a:extLst>
              <a:ext uri="{FF2B5EF4-FFF2-40B4-BE49-F238E27FC236}">
                <a16:creationId xmlns:a16="http://schemas.microsoft.com/office/drawing/2014/main" id="{A7EF29DB-F738-4196-A8D0-732BCF30D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71" y="1996936"/>
            <a:ext cx="4087191" cy="306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CE74DFB-2C0C-492D-BAAE-A9367611ED2E}"/>
              </a:ext>
            </a:extLst>
          </p:cNvPr>
          <p:cNvSpPr>
            <a:spLocks noGrp="1"/>
          </p:cNvSpPr>
          <p:nvPr>
            <p:ph idx="1"/>
          </p:nvPr>
        </p:nvSpPr>
        <p:spPr>
          <a:xfrm>
            <a:off x="4974028" y="1624648"/>
            <a:ext cx="3541322" cy="4552315"/>
          </a:xfrm>
        </p:spPr>
        <p:txBody>
          <a:bodyPr>
            <a:normAutofit fontScale="92500"/>
          </a:bodyPr>
          <a:lstStyle/>
          <a:p>
            <a:r>
              <a:rPr lang="en-NZ" dirty="0"/>
              <a:t>Acts 9 tells of Paul’s conversion</a:t>
            </a:r>
          </a:p>
          <a:p>
            <a:r>
              <a:rPr lang="en-NZ" dirty="0"/>
              <a:t>If ever man believed that he was walking in the light it was Paul</a:t>
            </a:r>
          </a:p>
          <a:p>
            <a:r>
              <a:rPr lang="en-NZ" dirty="0"/>
              <a:t>God enlightened Paul by blinding him</a:t>
            </a:r>
          </a:p>
          <a:p>
            <a:r>
              <a:rPr lang="en-NZ" dirty="0"/>
              <a:t>Only then he was in a fit state to see who Jesus really was—The Light of salvation</a:t>
            </a:r>
          </a:p>
        </p:txBody>
      </p:sp>
      <p:pic>
        <p:nvPicPr>
          <p:cNvPr id="9218" name="Picture 2" descr="Related image">
            <a:extLst>
              <a:ext uri="{FF2B5EF4-FFF2-40B4-BE49-F238E27FC236}">
                <a16:creationId xmlns:a16="http://schemas.microsoft.com/office/drawing/2014/main" id="{D04D0E9E-5529-4C7B-AE0D-DF01B18D7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24648"/>
            <a:ext cx="4336203" cy="325215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D3596FCD-1F4A-4433-8331-CBC8FB5DF277}"/>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Blinded by the Light</a:t>
            </a:r>
            <a:endParaRPr lang="en-NZ" dirty="0">
              <a:solidFill>
                <a:srgbClr val="C00000"/>
              </a:solidFill>
            </a:endParaRPr>
          </a:p>
        </p:txBody>
      </p:sp>
    </p:spTree>
    <p:extLst>
      <p:ext uri="{BB962C8B-B14F-4D97-AF65-F5344CB8AC3E}">
        <p14:creationId xmlns:p14="http://schemas.microsoft.com/office/powerpoint/2010/main" val="416021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CE74DFB-2C0C-492D-BAAE-A9367611ED2E}"/>
              </a:ext>
            </a:extLst>
          </p:cNvPr>
          <p:cNvSpPr>
            <a:spLocks noGrp="1"/>
          </p:cNvSpPr>
          <p:nvPr>
            <p:ph idx="1"/>
          </p:nvPr>
        </p:nvSpPr>
        <p:spPr>
          <a:xfrm>
            <a:off x="4028801" y="1474559"/>
            <a:ext cx="4486549" cy="4351338"/>
          </a:xfrm>
        </p:spPr>
        <p:txBody>
          <a:bodyPr>
            <a:normAutofit fontScale="85000" lnSpcReduction="10000"/>
          </a:bodyPr>
          <a:lstStyle/>
          <a:p>
            <a:r>
              <a:rPr lang="en-NZ" dirty="0"/>
              <a:t>Paul recounting his Damascus Road experience to King Agrippa</a:t>
            </a:r>
          </a:p>
          <a:p>
            <a:endParaRPr lang="en-NZ" dirty="0"/>
          </a:p>
          <a:p>
            <a:r>
              <a:rPr lang="en-NZ" dirty="0"/>
              <a:t>Acts 26:17-18— </a:t>
            </a:r>
            <a:r>
              <a:rPr lang="en-NZ" baseline="30000" dirty="0"/>
              <a:t>17</a:t>
            </a:r>
            <a:r>
              <a:rPr lang="en-NZ" dirty="0"/>
              <a:t>…Gentiles, to whom I am sending you, </a:t>
            </a:r>
            <a:r>
              <a:rPr lang="en-NZ" b="1" baseline="30000" dirty="0"/>
              <a:t>18</a:t>
            </a:r>
            <a:r>
              <a:rPr lang="en-NZ" dirty="0"/>
              <a:t>to open their eyes so that they may turn from darkness to light and from the dominion of Satan to God, that they may receive forgiveness of sins and an inheritance among those who have been sanctified by faith in Me.’ </a:t>
            </a:r>
            <a:r>
              <a:rPr lang="en-NZ" sz="1500" dirty="0"/>
              <a:t>(NASB95)</a:t>
            </a:r>
          </a:p>
        </p:txBody>
      </p:sp>
      <p:pic>
        <p:nvPicPr>
          <p:cNvPr id="11266" name="Picture 2" descr="Related image">
            <a:extLst>
              <a:ext uri="{FF2B5EF4-FFF2-40B4-BE49-F238E27FC236}">
                <a16:creationId xmlns:a16="http://schemas.microsoft.com/office/drawing/2014/main" id="{85BF03CF-D856-45D7-B8A8-3065B988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1470991"/>
            <a:ext cx="3671043" cy="44497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F419CB5E-0AAD-4F28-850B-F7C466DCCA4A}"/>
              </a:ext>
            </a:extLst>
          </p:cNvPr>
          <p:cNvSpPr txBox="1">
            <a:spLocks/>
          </p:cNvSpPr>
          <p:nvPr/>
        </p:nvSpPr>
        <p:spPr>
          <a:xfrm>
            <a:off x="348585" y="768626"/>
            <a:ext cx="4380671" cy="70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Send the Light</a:t>
            </a:r>
            <a:endParaRPr lang="en-NZ" dirty="0">
              <a:solidFill>
                <a:srgbClr val="C00000"/>
              </a:solidFill>
            </a:endParaRPr>
          </a:p>
        </p:txBody>
      </p:sp>
    </p:spTree>
    <p:extLst>
      <p:ext uri="{BB962C8B-B14F-4D97-AF65-F5344CB8AC3E}">
        <p14:creationId xmlns:p14="http://schemas.microsoft.com/office/powerpoint/2010/main" val="410224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2A4C51F-0C0F-4EA8-9B4A-85EF2E40E476}"/>
              </a:ext>
            </a:extLst>
          </p:cNvPr>
          <p:cNvSpPr>
            <a:spLocks noGrp="1"/>
          </p:cNvSpPr>
          <p:nvPr>
            <p:ph sz="half" idx="1"/>
          </p:nvPr>
        </p:nvSpPr>
        <p:spPr>
          <a:xfrm>
            <a:off x="824273" y="4873730"/>
            <a:ext cx="7495453" cy="1504210"/>
          </a:xfrm>
        </p:spPr>
        <p:txBody>
          <a:bodyPr>
            <a:normAutofit/>
          </a:bodyPr>
          <a:lstStyle/>
          <a:p>
            <a:r>
              <a:rPr lang="en-NZ" dirty="0"/>
              <a:t>Acts 22:16—</a:t>
            </a:r>
            <a:r>
              <a:rPr lang="en-NZ" b="1" baseline="30000" dirty="0"/>
              <a:t>16</a:t>
            </a:r>
            <a:r>
              <a:rPr lang="en-NZ" dirty="0"/>
              <a:t>Now why do you delay? Get up and be baptized, and wash away your sins, calling on His name.’ (NASB95)</a:t>
            </a:r>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6032272" y="5063455"/>
            <a:ext cx="2483077" cy="1113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2050" name="Picture 2" descr="Baptism: What is It? Meaning and Definition">
            <a:extLst>
              <a:ext uri="{FF2B5EF4-FFF2-40B4-BE49-F238E27FC236}">
                <a16:creationId xmlns:a16="http://schemas.microsoft.com/office/drawing/2014/main" id="{4FCA79CC-8812-4B9A-8941-686AE9173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04" y="1149846"/>
            <a:ext cx="4868779" cy="324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3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2A4C51F-0C0F-4EA8-9B4A-85EF2E40E476}"/>
              </a:ext>
            </a:extLst>
          </p:cNvPr>
          <p:cNvSpPr>
            <a:spLocks noGrp="1"/>
          </p:cNvSpPr>
          <p:nvPr>
            <p:ph sz="half" idx="1"/>
          </p:nvPr>
        </p:nvSpPr>
        <p:spPr>
          <a:xfrm>
            <a:off x="357759" y="1654386"/>
            <a:ext cx="3886200" cy="690563"/>
          </a:xfrm>
        </p:spPr>
        <p:txBody>
          <a:bodyPr/>
          <a:lstStyle/>
          <a:p>
            <a:r>
              <a:rPr lang="en-NZ" dirty="0"/>
              <a:t>Road to Emmaus</a:t>
            </a:r>
          </a:p>
        </p:txBody>
      </p:sp>
      <p:sp>
        <p:nvSpPr>
          <p:cNvPr id="6" name="Content Placeholder 3">
            <a:extLst>
              <a:ext uri="{FF2B5EF4-FFF2-40B4-BE49-F238E27FC236}">
                <a16:creationId xmlns:a16="http://schemas.microsoft.com/office/drawing/2014/main" id="{15ACA17E-8F30-4DEB-B8F2-BF246EE9F115}"/>
              </a:ext>
            </a:extLst>
          </p:cNvPr>
          <p:cNvSpPr txBox="1">
            <a:spLocks/>
          </p:cNvSpPr>
          <p:nvPr/>
        </p:nvSpPr>
        <p:spPr>
          <a:xfrm>
            <a:off x="5314122" y="1383632"/>
            <a:ext cx="3201228" cy="47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Luke 24:31-32</a:t>
            </a:r>
          </a:p>
          <a:p>
            <a:r>
              <a:rPr lang="en-NZ" sz="2400" b="1" baseline="30000" dirty="0"/>
              <a:t>31</a:t>
            </a:r>
            <a:r>
              <a:rPr lang="en-NZ" sz="2400" dirty="0"/>
              <a:t>Then their eyes were opened and they recognized Him; and He vanished from their sight. </a:t>
            </a:r>
            <a:r>
              <a:rPr lang="en-NZ" sz="2400" b="1" baseline="30000" dirty="0"/>
              <a:t>32 </a:t>
            </a:r>
            <a:r>
              <a:rPr lang="en-NZ" sz="2400" dirty="0"/>
              <a:t>They said to one another, “Were not our hearts burning within us while He was speaking to us on the road, while He was explaining the Scriptures to us?” </a:t>
            </a:r>
            <a:r>
              <a:rPr lang="en-NZ" sz="1400" dirty="0"/>
              <a:t>(NASB95)</a:t>
            </a:r>
          </a:p>
        </p:txBody>
      </p:sp>
      <p:pic>
        <p:nvPicPr>
          <p:cNvPr id="7" name="Picture 2" descr="Related image">
            <a:extLst>
              <a:ext uri="{FF2B5EF4-FFF2-40B4-BE49-F238E27FC236}">
                <a16:creationId xmlns:a16="http://schemas.microsoft.com/office/drawing/2014/main" id="{0FB592E0-9130-49EA-A32E-E07337320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2" y="2374901"/>
            <a:ext cx="4876800" cy="28287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0239337-1B8A-40FA-8049-F18423A4839C}"/>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a:solidFill>
                  <a:srgbClr val="C00000"/>
                </a:solidFill>
              </a:rPr>
              <a:t>Light </a:t>
            </a:r>
            <a:r>
              <a:rPr lang="en-NZ" sz="2400" dirty="0">
                <a:solidFill>
                  <a:srgbClr val="C00000"/>
                </a:solidFill>
              </a:rPr>
              <a:t>withheld </a:t>
            </a:r>
            <a:endParaRPr lang="en-NZ" sz="1400" dirty="0">
              <a:solidFill>
                <a:srgbClr val="C00000"/>
              </a:solidFill>
            </a:endParaRPr>
          </a:p>
        </p:txBody>
      </p:sp>
    </p:spTree>
    <p:extLst>
      <p:ext uri="{BB962C8B-B14F-4D97-AF65-F5344CB8AC3E}">
        <p14:creationId xmlns:p14="http://schemas.microsoft.com/office/powerpoint/2010/main" val="393703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Image result for Luke 14:13">
            <a:extLst>
              <a:ext uri="{FF2B5EF4-FFF2-40B4-BE49-F238E27FC236}">
                <a16:creationId xmlns:a16="http://schemas.microsoft.com/office/drawing/2014/main" id="{5E35C387-EE62-4681-B820-FF5CBC95F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63" t="38454" r="22087"/>
          <a:stretch/>
        </p:blipFill>
        <p:spPr bwMode="auto">
          <a:xfrm>
            <a:off x="494522" y="1500785"/>
            <a:ext cx="6515878" cy="48443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0193384-6DC7-40DF-AB53-1985B141B94D}"/>
              </a:ext>
            </a:extLst>
          </p:cNvPr>
          <p:cNvSpPr txBox="1">
            <a:spLocks/>
          </p:cNvSpPr>
          <p:nvPr/>
        </p:nvSpPr>
        <p:spPr>
          <a:xfrm>
            <a:off x="357757" y="533470"/>
            <a:ext cx="8607362" cy="60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When the light might be a little dim!</a:t>
            </a:r>
            <a:endParaRPr lang="en-NZ" sz="1400" dirty="0">
              <a:solidFill>
                <a:srgbClr val="C00000"/>
              </a:solidFill>
            </a:endParaRPr>
          </a:p>
        </p:txBody>
      </p:sp>
    </p:spTree>
    <p:extLst>
      <p:ext uri="{BB962C8B-B14F-4D97-AF65-F5344CB8AC3E}">
        <p14:creationId xmlns:p14="http://schemas.microsoft.com/office/powerpoint/2010/main" val="20054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216384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r>
              <a:rPr lang="en-NZ" sz="2400" dirty="0"/>
              <a:t>A blind priest couldn’t serve in the temple</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418342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r>
              <a:rPr lang="en-NZ" sz="2400" dirty="0"/>
              <a:t>A blind priest couldn’t serve in the temple</a:t>
            </a:r>
          </a:p>
          <a:p>
            <a:r>
              <a:rPr lang="en-NZ" sz="2400" dirty="0"/>
              <a:t>Unless exceptional, a blind person was a liability</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338823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r>
              <a:rPr lang="en-NZ" sz="2400" dirty="0"/>
              <a:t>A blind priest couldn’t serve in the temple</a:t>
            </a:r>
          </a:p>
          <a:p>
            <a:r>
              <a:rPr lang="en-NZ" sz="2400" dirty="0"/>
              <a:t>Unless exceptional, a blind person was a liability</a:t>
            </a:r>
          </a:p>
          <a:p>
            <a:r>
              <a:rPr lang="en-NZ" sz="2400" dirty="0"/>
              <a:t>A drain on family resources</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3678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9E8D7F-75AA-430A-8110-8285271B53BF}"/>
              </a:ext>
            </a:extLst>
          </p:cNvPr>
          <p:cNvSpPr>
            <a:spLocks noGrp="1"/>
          </p:cNvSpPr>
          <p:nvPr>
            <p:ph idx="1"/>
          </p:nvPr>
        </p:nvSpPr>
        <p:spPr>
          <a:xfrm>
            <a:off x="357760" y="4965614"/>
            <a:ext cx="4380671" cy="1412326"/>
          </a:xfrm>
        </p:spPr>
        <p:txBody>
          <a:bodyPr>
            <a:normAutofit/>
          </a:bodyPr>
          <a:lstStyle/>
          <a:p>
            <a:r>
              <a:rPr lang="en-NZ" sz="2400" dirty="0"/>
              <a:t>John 9:2—</a:t>
            </a:r>
            <a:r>
              <a:rPr lang="en-NZ" sz="2400" b="1" baseline="30000" dirty="0"/>
              <a:t>2</a:t>
            </a:r>
            <a:r>
              <a:rPr lang="en-NZ" sz="2400" dirty="0"/>
              <a:t>And His disciples asked Him, “Rabbi, who sinned, this man or his parents, that he would be born blind?” </a:t>
            </a:r>
            <a:r>
              <a:rPr lang="en-NZ" sz="1400" dirty="0"/>
              <a:t>(NASB95)</a:t>
            </a:r>
          </a:p>
        </p:txBody>
      </p:sp>
      <p:pic>
        <p:nvPicPr>
          <p:cNvPr id="6" name="Picture 2" descr="Image may contain: one or more people">
            <a:extLst>
              <a:ext uri="{FF2B5EF4-FFF2-40B4-BE49-F238E27FC236}">
                <a16:creationId xmlns:a16="http://schemas.microsoft.com/office/drawing/2014/main" id="{6C664570-5173-46F3-8AF7-A60D3DEB6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r="13871"/>
          <a:stretch/>
        </p:blipFill>
        <p:spPr bwMode="auto">
          <a:xfrm>
            <a:off x="527463" y="1684261"/>
            <a:ext cx="4210968" cy="31831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11D475CF-4B00-4529-92E5-B6462D9095EF}"/>
              </a:ext>
            </a:extLst>
          </p:cNvPr>
          <p:cNvSpPr txBox="1">
            <a:spLocks/>
          </p:cNvSpPr>
          <p:nvPr/>
        </p:nvSpPr>
        <p:spPr>
          <a:xfrm>
            <a:off x="4908136" y="1684260"/>
            <a:ext cx="3878104" cy="469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The curse of Blindness</a:t>
            </a:r>
          </a:p>
          <a:p>
            <a:r>
              <a:rPr lang="en-NZ" sz="2400" dirty="0"/>
              <a:t>A blind priest couldn’t serve in the temple</a:t>
            </a:r>
          </a:p>
          <a:p>
            <a:r>
              <a:rPr lang="en-NZ" sz="2400" dirty="0"/>
              <a:t>Unless exceptional, a blind person was a liability</a:t>
            </a:r>
          </a:p>
          <a:p>
            <a:r>
              <a:rPr lang="en-NZ" sz="2400" dirty="0"/>
              <a:t>A drain on family resources</a:t>
            </a:r>
          </a:p>
          <a:p>
            <a:r>
              <a:rPr lang="en-NZ" sz="2400" dirty="0"/>
              <a:t>Someone needed to look after them</a:t>
            </a:r>
          </a:p>
          <a:p>
            <a:endParaRPr lang="en-NZ" dirty="0"/>
          </a:p>
        </p:txBody>
      </p:sp>
      <p:sp>
        <p:nvSpPr>
          <p:cNvPr id="8" name="Content Placeholder 1">
            <a:extLst>
              <a:ext uri="{FF2B5EF4-FFF2-40B4-BE49-F238E27FC236}">
                <a16:creationId xmlns:a16="http://schemas.microsoft.com/office/drawing/2014/main" id="{49FFB26E-C128-467F-B6AE-55B659053BE9}"/>
              </a:ext>
            </a:extLst>
          </p:cNvPr>
          <p:cNvSpPr txBox="1">
            <a:spLocks/>
          </p:cNvSpPr>
          <p:nvPr/>
        </p:nvSpPr>
        <p:spPr>
          <a:xfrm>
            <a:off x="348584" y="768626"/>
            <a:ext cx="5601641" cy="689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solidFill>
                  <a:srgbClr val="C00000"/>
                </a:solidFill>
              </a:rPr>
              <a:t>Blind from Birth to bring glory to God</a:t>
            </a:r>
            <a:endParaRPr lang="en-NZ" dirty="0">
              <a:solidFill>
                <a:srgbClr val="C00000"/>
              </a:solidFill>
            </a:endParaRPr>
          </a:p>
        </p:txBody>
      </p:sp>
    </p:spTree>
    <p:extLst>
      <p:ext uri="{BB962C8B-B14F-4D97-AF65-F5344CB8AC3E}">
        <p14:creationId xmlns:p14="http://schemas.microsoft.com/office/powerpoint/2010/main" val="1508993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7543</TotalTime>
  <Words>729</Words>
  <Application>Microsoft Office PowerPoint</Application>
  <PresentationFormat>On-screen Show (4:3)</PresentationFormat>
  <Paragraphs>114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Helvetica Neue</vt:lpstr>
      <vt:lpstr>Office Theme</vt:lpstr>
      <vt:lpstr>PowerPoint Presentation</vt:lpstr>
      <vt:lpstr>Blinded by the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135</cp:revision>
  <dcterms:created xsi:type="dcterms:W3CDTF">2019-01-11T11:27:03Z</dcterms:created>
  <dcterms:modified xsi:type="dcterms:W3CDTF">2019-09-22T00:10:57Z</dcterms:modified>
</cp:coreProperties>
</file>