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1136" r:id="rId2"/>
    <p:sldId id="1137" r:id="rId3"/>
    <p:sldId id="1186" r:id="rId4"/>
    <p:sldId id="1113" r:id="rId5"/>
    <p:sldId id="946" r:id="rId6"/>
    <p:sldId id="1190" r:id="rId7"/>
    <p:sldId id="1191" r:id="rId8"/>
    <p:sldId id="1105" r:id="rId9"/>
    <p:sldId id="1185" r:id="rId10"/>
    <p:sldId id="1171" r:id="rId11"/>
    <p:sldId id="1173" r:id="rId12"/>
    <p:sldId id="1176" r:id="rId13"/>
    <p:sldId id="1183" r:id="rId14"/>
    <p:sldId id="1184" r:id="rId15"/>
    <p:sldId id="1177" r:id="rId16"/>
    <p:sldId id="1181" r:id="rId17"/>
    <p:sldId id="1175" r:id="rId18"/>
    <p:sldId id="1174" r:id="rId19"/>
    <p:sldId id="1168" r:id="rId20"/>
    <p:sldId id="1180" r:id="rId21"/>
    <p:sldId id="1169" r:id="rId22"/>
    <p:sldId id="1178" r:id="rId23"/>
    <p:sldId id="1179" r:id="rId24"/>
    <p:sldId id="1182" r:id="rId25"/>
    <p:sldId id="1187" r:id="rId26"/>
    <p:sldId id="1188" r:id="rId27"/>
    <p:sldId id="1189" r:id="rId28"/>
    <p:sldId id="96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54" d="100"/>
          <a:sy n="54" d="100"/>
        </p:scale>
        <p:origin x="5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AE4A4-B0A9-4946-A9B9-4176D30CF272}" type="datetimeFigureOut">
              <a:rPr lang="en-NZ" smtClean="0"/>
              <a:t>13/10/2019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58C7C-B011-47DA-ADD2-B315460455CB}" type="slidenum">
              <a:rPr lang="en-NZ" smtClean="0"/>
              <a:t>‹#›</a:t>
            </a:fld>
            <a:endParaRPr lang="en-NZ"/>
          </a:p>
        </p:txBody>
      </p:sp>
    </p:spTree>
    <p:extLst>
      <p:ext uri="{BB962C8B-B14F-4D97-AF65-F5344CB8AC3E}">
        <p14:creationId xmlns:p14="http://schemas.microsoft.com/office/powerpoint/2010/main" val="365318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13/10/2019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34375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13/10/2019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89943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13/10/2019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07828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13/10/2019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25597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BC8CEE-69A5-4B52-AA73-6E2AFE19DFCB}" type="datetimeFigureOut">
              <a:rPr lang="en-NZ" smtClean="0"/>
              <a:t>13/10/2019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5377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BC8CEE-69A5-4B52-AA73-6E2AFE19DFCB}" type="datetimeFigureOut">
              <a:rPr lang="en-NZ" smtClean="0"/>
              <a:t>13/10/2019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67271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C8CEE-69A5-4B52-AA73-6E2AFE19DFCB}" type="datetimeFigureOut">
              <a:rPr lang="en-NZ" smtClean="0"/>
              <a:t>13/10/2019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28380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BC8CEE-69A5-4B52-AA73-6E2AFE19DFCB}" type="datetimeFigureOut">
              <a:rPr lang="en-NZ" smtClean="0"/>
              <a:t>13/10/2019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2952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C8CEE-69A5-4B52-AA73-6E2AFE19DFCB}" type="datetimeFigureOut">
              <a:rPr lang="en-NZ" smtClean="0"/>
              <a:t>13/10/2019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01080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BC8CEE-69A5-4B52-AA73-6E2AFE19DFCB}" type="datetimeFigureOut">
              <a:rPr lang="en-NZ" smtClean="0"/>
              <a:t>13/10/2019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77374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BC8CEE-69A5-4B52-AA73-6E2AFE19DFCB}" type="datetimeFigureOut">
              <a:rPr lang="en-NZ" smtClean="0"/>
              <a:t>13/10/2019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79945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C8CEE-69A5-4B52-AA73-6E2AFE19DFCB}" type="datetimeFigureOut">
              <a:rPr lang="en-NZ" smtClean="0"/>
              <a:t>13/10/2019</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A578E-76DA-4C16-A1F7-608F059A67C2}" type="slidenum">
              <a:rPr lang="en-NZ" smtClean="0"/>
              <a:t>‹#›</a:t>
            </a:fld>
            <a:endParaRPr lang="en-NZ"/>
          </a:p>
        </p:txBody>
      </p:sp>
    </p:spTree>
    <p:extLst>
      <p:ext uri="{BB962C8B-B14F-4D97-AF65-F5344CB8AC3E}">
        <p14:creationId xmlns:p14="http://schemas.microsoft.com/office/powerpoint/2010/main" val="4287704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32ED13C-6201-41E8-AA28-23923C57C63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98332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Rectangle 7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647371" cy="6858000"/>
          </a:xfrm>
          <a:prstGeom prst="rect">
            <a:avLst/>
          </a:prstGeom>
          <a:solidFill>
            <a:srgbClr val="483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E270480-622A-4D15-979D-4037DD68C7F5}"/>
              </a:ext>
            </a:extLst>
          </p:cNvPr>
          <p:cNvSpPr>
            <a:spLocks noGrp="1"/>
          </p:cNvSpPr>
          <p:nvPr>
            <p:ph type="title"/>
          </p:nvPr>
        </p:nvSpPr>
        <p:spPr>
          <a:xfrm>
            <a:off x="451532" y="2250610"/>
            <a:ext cx="2391675" cy="235424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75" kern="1200">
                <a:solidFill>
                  <a:srgbClr val="FFFFFF"/>
                </a:solidFill>
                <a:latin typeface="+mj-lt"/>
                <a:ea typeface="+mj-ea"/>
                <a:cs typeface="+mj-cs"/>
              </a:rPr>
              <a:t>Simple greetings abound</a:t>
            </a:r>
          </a:p>
        </p:txBody>
      </p:sp>
      <p:pic>
        <p:nvPicPr>
          <p:cNvPr id="9" name="Picture 2" descr="Image result for greetings">
            <a:extLst>
              <a:ext uri="{FF2B5EF4-FFF2-40B4-BE49-F238E27FC236}">
                <a16:creationId xmlns:a16="http://schemas.microsoft.com/office/drawing/2014/main" id="{9F51E0CA-F5FC-4FB3-8723-11F227B6843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68" t="17503" r="33433"/>
          <a:stretch/>
        </p:blipFill>
        <p:spPr bwMode="auto">
          <a:xfrm>
            <a:off x="2951625" y="1479304"/>
            <a:ext cx="6099609" cy="440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565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Rectangle 7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647371" cy="6858000"/>
          </a:xfrm>
          <a:prstGeom prst="rect">
            <a:avLst/>
          </a:prstGeom>
          <a:solidFill>
            <a:srgbClr val="483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E270480-622A-4D15-979D-4037DD68C7F5}"/>
              </a:ext>
            </a:extLst>
          </p:cNvPr>
          <p:cNvSpPr>
            <a:spLocks noGrp="1"/>
          </p:cNvSpPr>
          <p:nvPr>
            <p:ph type="title"/>
          </p:nvPr>
        </p:nvSpPr>
        <p:spPr>
          <a:xfrm>
            <a:off x="451532" y="2250610"/>
            <a:ext cx="2391675" cy="235424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75" kern="1200">
                <a:solidFill>
                  <a:srgbClr val="FFFFFF"/>
                </a:solidFill>
                <a:latin typeface="+mj-lt"/>
                <a:ea typeface="+mj-ea"/>
                <a:cs typeface="+mj-cs"/>
              </a:rPr>
              <a:t>Simple greetings abound</a:t>
            </a:r>
          </a:p>
        </p:txBody>
      </p:sp>
      <p:pic>
        <p:nvPicPr>
          <p:cNvPr id="7" name="Picture 2" descr="Image result for Pacific island greetings">
            <a:extLst>
              <a:ext uri="{FF2B5EF4-FFF2-40B4-BE49-F238E27FC236}">
                <a16:creationId xmlns:a16="http://schemas.microsoft.com/office/drawing/2014/main" id="{5A18D765-9FAC-4D97-94F6-69CA67A96C4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640" r="17410"/>
          <a:stretch/>
        </p:blipFill>
        <p:spPr bwMode="auto">
          <a:xfrm>
            <a:off x="3015624" y="670480"/>
            <a:ext cx="6015274" cy="586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13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270480-622A-4D15-979D-4037DD68C7F5}"/>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4200" kern="1200" dirty="0">
                <a:solidFill>
                  <a:srgbClr val="FFFFFF"/>
                </a:solidFill>
                <a:latin typeface="+mj-lt"/>
                <a:ea typeface="+mj-ea"/>
                <a:cs typeface="+mj-cs"/>
              </a:rPr>
              <a:t>Biblical Greetings </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CAFC52-76E9-4728-A9FF-8658B243D642}"/>
              </a:ext>
            </a:extLst>
          </p:cNvPr>
          <p:cNvSpPr>
            <a:spLocks noGrp="1"/>
          </p:cNvSpPr>
          <p:nvPr>
            <p:ph idx="1"/>
          </p:nvPr>
        </p:nvSpPr>
        <p:spPr>
          <a:xfrm>
            <a:off x="3617842" y="2703443"/>
            <a:ext cx="4897507" cy="3473520"/>
          </a:xfrm>
        </p:spPr>
        <p:txBody>
          <a:bodyPr>
            <a:normAutofit/>
          </a:bodyPr>
          <a:lstStyle/>
          <a:p>
            <a:r>
              <a:rPr lang="en-NZ" dirty="0"/>
              <a:t>Romans 16:16—Greet one another with a holy kiss. All the churches of Christ greet you.</a:t>
            </a:r>
          </a:p>
        </p:txBody>
      </p:sp>
    </p:spTree>
    <p:extLst>
      <p:ext uri="{BB962C8B-B14F-4D97-AF65-F5344CB8AC3E}">
        <p14:creationId xmlns:p14="http://schemas.microsoft.com/office/powerpoint/2010/main" val="2148514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270480-622A-4D15-979D-4037DD68C7F5}"/>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4200" kern="1200" dirty="0">
                <a:solidFill>
                  <a:srgbClr val="FFFFFF"/>
                </a:solidFill>
                <a:latin typeface="+mj-lt"/>
                <a:ea typeface="+mj-ea"/>
                <a:cs typeface="+mj-cs"/>
              </a:rPr>
              <a:t>Biblical Greetings </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CAFC52-76E9-4728-A9FF-8658B243D642}"/>
              </a:ext>
            </a:extLst>
          </p:cNvPr>
          <p:cNvSpPr>
            <a:spLocks noGrp="1"/>
          </p:cNvSpPr>
          <p:nvPr>
            <p:ph idx="1"/>
          </p:nvPr>
        </p:nvSpPr>
        <p:spPr>
          <a:xfrm>
            <a:off x="3617842" y="2597425"/>
            <a:ext cx="4897507" cy="3579537"/>
          </a:xfrm>
        </p:spPr>
        <p:txBody>
          <a:bodyPr>
            <a:normAutofit/>
          </a:bodyPr>
          <a:lstStyle/>
          <a:p>
            <a:r>
              <a:rPr lang="en-NZ" dirty="0"/>
              <a:t>3 John 1:15—Peace </a:t>
            </a:r>
            <a:r>
              <a:rPr lang="en-NZ" i="1" dirty="0"/>
              <a:t>be</a:t>
            </a:r>
            <a:r>
              <a:rPr lang="en-NZ" dirty="0"/>
              <a:t> to you. The friends greet you. Greet the friends by name.</a:t>
            </a:r>
          </a:p>
        </p:txBody>
      </p:sp>
    </p:spTree>
    <p:extLst>
      <p:ext uri="{BB962C8B-B14F-4D97-AF65-F5344CB8AC3E}">
        <p14:creationId xmlns:p14="http://schemas.microsoft.com/office/powerpoint/2010/main" val="2639873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270480-622A-4D15-979D-4037DD68C7F5}"/>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4200" kern="1200" dirty="0">
                <a:solidFill>
                  <a:srgbClr val="FFFFFF"/>
                </a:solidFill>
                <a:latin typeface="+mj-lt"/>
                <a:ea typeface="+mj-ea"/>
                <a:cs typeface="+mj-cs"/>
              </a:rPr>
              <a:t>Biblical Greetings </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CAFC52-76E9-4728-A9FF-8658B243D642}"/>
              </a:ext>
            </a:extLst>
          </p:cNvPr>
          <p:cNvSpPr>
            <a:spLocks noGrp="1"/>
          </p:cNvSpPr>
          <p:nvPr>
            <p:ph idx="1"/>
          </p:nvPr>
        </p:nvSpPr>
        <p:spPr>
          <a:xfrm>
            <a:off x="3617842" y="2849217"/>
            <a:ext cx="4897507" cy="3327746"/>
          </a:xfrm>
        </p:spPr>
        <p:txBody>
          <a:bodyPr>
            <a:normAutofit/>
          </a:bodyPr>
          <a:lstStyle/>
          <a:p>
            <a:r>
              <a:rPr lang="en-NZ" dirty="0"/>
              <a:t>2 John 1:13—The children of your chosen sister greet you.</a:t>
            </a:r>
          </a:p>
        </p:txBody>
      </p:sp>
    </p:spTree>
    <p:extLst>
      <p:ext uri="{BB962C8B-B14F-4D97-AF65-F5344CB8AC3E}">
        <p14:creationId xmlns:p14="http://schemas.microsoft.com/office/powerpoint/2010/main" val="1232098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2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01C62D-4BD3-4D88-9AD0-AD370D2FEA9C}"/>
              </a:ext>
            </a:extLst>
          </p:cNvPr>
          <p:cNvSpPr>
            <a:spLocks noGrp="1"/>
          </p:cNvSpPr>
          <p:nvPr>
            <p:ph type="title"/>
          </p:nvPr>
        </p:nvSpPr>
        <p:spPr>
          <a:xfrm>
            <a:off x="393192" y="4767072"/>
            <a:ext cx="4945641" cy="1625210"/>
          </a:xfrm>
        </p:spPr>
        <p:txBody>
          <a:bodyPr>
            <a:normAutofit/>
          </a:bodyPr>
          <a:lstStyle/>
          <a:p>
            <a:pPr algn="r"/>
            <a:r>
              <a:rPr lang="en-NZ" dirty="0">
                <a:solidFill>
                  <a:srgbClr val="FFFFFF"/>
                </a:solidFill>
              </a:rPr>
              <a:t>John the Baptist</a:t>
            </a:r>
          </a:p>
        </p:txBody>
      </p:sp>
      <p:pic>
        <p:nvPicPr>
          <p:cNvPr id="1026" name="Picture 2" descr="Image result for mary and elizabeth bible">
            <a:extLst>
              <a:ext uri="{FF2B5EF4-FFF2-40B4-BE49-F238E27FC236}">
                <a16:creationId xmlns:a16="http://schemas.microsoft.com/office/drawing/2014/main" id="{3E6583AF-E590-4486-9418-4CD8706397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8" r="-2" b="-2"/>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19D70FE4-3D6D-4A69-8D9E-64ECA95E345D}"/>
              </a:ext>
            </a:extLst>
          </p:cNvPr>
          <p:cNvSpPr>
            <a:spLocks noGrp="1"/>
          </p:cNvSpPr>
          <p:nvPr>
            <p:ph sz="half" idx="1"/>
          </p:nvPr>
        </p:nvSpPr>
        <p:spPr>
          <a:xfrm>
            <a:off x="5817704" y="569842"/>
            <a:ext cx="2772839" cy="5966423"/>
          </a:xfrm>
        </p:spPr>
        <p:txBody>
          <a:bodyPr anchor="ctr">
            <a:normAutofit/>
          </a:bodyPr>
          <a:lstStyle/>
          <a:p>
            <a:r>
              <a:rPr lang="en-NZ" dirty="0">
                <a:solidFill>
                  <a:schemeClr val="bg1"/>
                </a:solidFill>
              </a:rPr>
              <a:t>Luke 1:41—</a:t>
            </a:r>
          </a:p>
          <a:p>
            <a:r>
              <a:rPr lang="en-NZ" dirty="0">
                <a:solidFill>
                  <a:schemeClr val="bg1"/>
                </a:solidFill>
              </a:rPr>
              <a:t>When Elizabeth heard Mary’s greeting, the baby leaped in her womb; and Elizabeth was filled with the Holy Spirit.</a:t>
            </a:r>
          </a:p>
          <a:p>
            <a:r>
              <a:rPr lang="en-NZ" sz="1700" dirty="0">
                <a:solidFill>
                  <a:srgbClr val="FFFFFF"/>
                </a:solidFill>
              </a:rPr>
              <a:t> (NASB95)</a:t>
            </a:r>
          </a:p>
        </p:txBody>
      </p:sp>
    </p:spTree>
    <p:extLst>
      <p:ext uri="{BB962C8B-B14F-4D97-AF65-F5344CB8AC3E}">
        <p14:creationId xmlns:p14="http://schemas.microsoft.com/office/powerpoint/2010/main" val="4020165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8C4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270480-622A-4D15-979D-4037DD68C7F5}"/>
              </a:ext>
            </a:extLst>
          </p:cNvPr>
          <p:cNvSpPr>
            <a:spLocks noGrp="1"/>
          </p:cNvSpPr>
          <p:nvPr>
            <p:ph type="title"/>
          </p:nvPr>
        </p:nvSpPr>
        <p:spPr>
          <a:xfrm>
            <a:off x="393192" y="4767072"/>
            <a:ext cx="4945641" cy="1625210"/>
          </a:xfrm>
        </p:spPr>
        <p:txBody>
          <a:bodyPr vert="horz" lIns="91440" tIns="45720" rIns="91440" bIns="45720" rtlCol="0">
            <a:normAutofit/>
          </a:bodyPr>
          <a:lstStyle/>
          <a:p>
            <a:pPr algn="r"/>
            <a:r>
              <a:rPr lang="en-US" kern="1200" dirty="0">
                <a:solidFill>
                  <a:srgbClr val="FFFFFF"/>
                </a:solidFill>
                <a:latin typeface="+mj-lt"/>
                <a:ea typeface="+mj-ea"/>
                <a:cs typeface="+mj-cs"/>
              </a:rPr>
              <a:t>Paul’s first meeting </a:t>
            </a:r>
          </a:p>
        </p:txBody>
      </p:sp>
      <p:pic>
        <p:nvPicPr>
          <p:cNvPr id="3074" name="Picture 2" descr="Image result for right hand of fellowship">
            <a:extLst>
              <a:ext uri="{FF2B5EF4-FFF2-40B4-BE49-F238E27FC236}">
                <a16:creationId xmlns:a16="http://schemas.microsoft.com/office/drawing/2014/main" id="{2B5E1A80-845E-4932-8259-E5F61E632A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13" r="-2" b="-2"/>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3CAFC52-76E9-4728-A9FF-8658B243D642}"/>
              </a:ext>
            </a:extLst>
          </p:cNvPr>
          <p:cNvSpPr>
            <a:spLocks noGrp="1"/>
          </p:cNvSpPr>
          <p:nvPr>
            <p:ph idx="1"/>
          </p:nvPr>
        </p:nvSpPr>
        <p:spPr>
          <a:xfrm>
            <a:off x="5686922" y="321732"/>
            <a:ext cx="3211418" cy="6214534"/>
          </a:xfrm>
        </p:spPr>
        <p:txBody>
          <a:bodyPr anchor="ctr">
            <a:normAutofit/>
          </a:bodyPr>
          <a:lstStyle/>
          <a:p>
            <a:r>
              <a:rPr lang="en-NZ" sz="2400" dirty="0">
                <a:solidFill>
                  <a:srgbClr val="FFFFFF"/>
                </a:solidFill>
              </a:rPr>
              <a:t>Galatians 2:9—</a:t>
            </a:r>
          </a:p>
          <a:p>
            <a:r>
              <a:rPr lang="en-NZ" sz="2400" b="1" baseline="30000" dirty="0">
                <a:solidFill>
                  <a:srgbClr val="FFFFFF"/>
                </a:solidFill>
              </a:rPr>
              <a:t>9 </a:t>
            </a:r>
            <a:r>
              <a:rPr lang="en-NZ" sz="2400" dirty="0">
                <a:solidFill>
                  <a:srgbClr val="FFFFFF"/>
                </a:solidFill>
              </a:rPr>
              <a:t>and recognizing the grace that had been given to me, James and Cephas and John, who were reputed to be pillars, gave to me and Barnabas the </a:t>
            </a:r>
            <a:r>
              <a:rPr lang="en-NZ" sz="2400" u="sng" dirty="0">
                <a:solidFill>
                  <a:srgbClr val="FFFFFF"/>
                </a:solidFill>
              </a:rPr>
              <a:t>right hand of fellowship</a:t>
            </a:r>
            <a:r>
              <a:rPr lang="en-NZ" sz="2400" dirty="0">
                <a:solidFill>
                  <a:srgbClr val="FFFFFF"/>
                </a:solidFill>
              </a:rPr>
              <a:t>, so that we </a:t>
            </a:r>
            <a:r>
              <a:rPr lang="en-NZ" sz="2400" i="1" dirty="0">
                <a:solidFill>
                  <a:srgbClr val="FFFFFF"/>
                </a:solidFill>
              </a:rPr>
              <a:t>might go</a:t>
            </a:r>
            <a:r>
              <a:rPr lang="en-NZ" sz="2400" dirty="0">
                <a:solidFill>
                  <a:srgbClr val="FFFFFF"/>
                </a:solidFill>
              </a:rPr>
              <a:t> to the Gentiles and they to the circumcised. </a:t>
            </a:r>
            <a:r>
              <a:rPr lang="en-NZ" sz="1700" dirty="0">
                <a:solidFill>
                  <a:srgbClr val="FFFFFF"/>
                </a:solidFill>
              </a:rPr>
              <a:t>(NASB95)</a:t>
            </a:r>
          </a:p>
        </p:txBody>
      </p:sp>
    </p:spTree>
    <p:extLst>
      <p:ext uri="{BB962C8B-B14F-4D97-AF65-F5344CB8AC3E}">
        <p14:creationId xmlns:p14="http://schemas.microsoft.com/office/powerpoint/2010/main" val="3382457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54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01C62D-4BD3-4D88-9AD0-AD370D2FEA9C}"/>
              </a:ext>
            </a:extLst>
          </p:cNvPr>
          <p:cNvSpPr>
            <a:spLocks noGrp="1"/>
          </p:cNvSpPr>
          <p:nvPr>
            <p:ph type="title"/>
          </p:nvPr>
        </p:nvSpPr>
        <p:spPr>
          <a:xfrm>
            <a:off x="393192" y="4767072"/>
            <a:ext cx="4945641" cy="1625210"/>
          </a:xfrm>
        </p:spPr>
        <p:txBody>
          <a:bodyPr>
            <a:normAutofit/>
          </a:bodyPr>
          <a:lstStyle/>
          <a:p>
            <a:pPr algn="r"/>
            <a:r>
              <a:rPr lang="en-NZ" dirty="0">
                <a:solidFill>
                  <a:srgbClr val="FFFFFF"/>
                </a:solidFill>
              </a:rPr>
              <a:t>A ‘Sinners’ Greeting</a:t>
            </a:r>
          </a:p>
        </p:txBody>
      </p:sp>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19D70FE4-3D6D-4A69-8D9E-64ECA95E345D}"/>
              </a:ext>
            </a:extLst>
          </p:cNvPr>
          <p:cNvSpPr>
            <a:spLocks noGrp="1"/>
          </p:cNvSpPr>
          <p:nvPr>
            <p:ph sz="half" idx="1"/>
          </p:nvPr>
        </p:nvSpPr>
        <p:spPr>
          <a:xfrm>
            <a:off x="5686922" y="321732"/>
            <a:ext cx="3211417" cy="6214533"/>
          </a:xfrm>
        </p:spPr>
        <p:txBody>
          <a:bodyPr anchor="ctr">
            <a:normAutofit/>
          </a:bodyPr>
          <a:lstStyle/>
          <a:p>
            <a:r>
              <a:rPr lang="en-NZ" dirty="0">
                <a:solidFill>
                  <a:schemeClr val="bg1"/>
                </a:solidFill>
              </a:rPr>
              <a:t>Luke 7:45—You gave Me no kiss; but she, since the time I came in, has not ceased to kiss My feet.</a:t>
            </a:r>
            <a:r>
              <a:rPr lang="en-NZ" sz="2400" dirty="0">
                <a:solidFill>
                  <a:srgbClr val="FFFFFF"/>
                </a:solidFill>
              </a:rPr>
              <a:t> </a:t>
            </a:r>
            <a:r>
              <a:rPr lang="en-NZ" sz="1600" dirty="0">
                <a:solidFill>
                  <a:srgbClr val="FFFFFF"/>
                </a:solidFill>
              </a:rPr>
              <a:t>(NASB95)</a:t>
            </a:r>
          </a:p>
        </p:txBody>
      </p:sp>
      <p:pic>
        <p:nvPicPr>
          <p:cNvPr id="3074" name="Picture 2" descr="Image result for Luke 7:45">
            <a:extLst>
              <a:ext uri="{FF2B5EF4-FFF2-40B4-BE49-F238E27FC236}">
                <a16:creationId xmlns:a16="http://schemas.microsoft.com/office/drawing/2014/main" id="{E350A54B-8FF2-44DA-B115-E8B579DDF7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251"/>
          <a:stretch/>
        </p:blipFill>
        <p:spPr bwMode="auto">
          <a:xfrm>
            <a:off x="253789" y="980661"/>
            <a:ext cx="5285600" cy="3447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626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54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01C62D-4BD3-4D88-9AD0-AD370D2FEA9C}"/>
              </a:ext>
            </a:extLst>
          </p:cNvPr>
          <p:cNvSpPr>
            <a:spLocks noGrp="1"/>
          </p:cNvSpPr>
          <p:nvPr>
            <p:ph type="title"/>
          </p:nvPr>
        </p:nvSpPr>
        <p:spPr>
          <a:xfrm>
            <a:off x="393192" y="4767072"/>
            <a:ext cx="4945641" cy="1625210"/>
          </a:xfrm>
        </p:spPr>
        <p:txBody>
          <a:bodyPr>
            <a:normAutofit fontScale="90000"/>
          </a:bodyPr>
          <a:lstStyle/>
          <a:p>
            <a:pPr algn="r"/>
            <a:r>
              <a:rPr lang="en-NZ" dirty="0">
                <a:solidFill>
                  <a:srgbClr val="FFFFFF"/>
                </a:solidFill>
              </a:rPr>
              <a:t>The Judas Kiss</a:t>
            </a:r>
            <a:br>
              <a:rPr lang="en-NZ" dirty="0">
                <a:solidFill>
                  <a:srgbClr val="FFFFFF"/>
                </a:solidFill>
              </a:rPr>
            </a:br>
            <a:r>
              <a:rPr lang="en-NZ" dirty="0">
                <a:solidFill>
                  <a:srgbClr val="FFFFFF"/>
                </a:solidFill>
              </a:rPr>
              <a:t>A Greeting unto Death</a:t>
            </a:r>
            <a:br>
              <a:rPr lang="en-NZ" dirty="0">
                <a:solidFill>
                  <a:srgbClr val="FFFFFF"/>
                </a:solidFill>
              </a:rPr>
            </a:br>
            <a:endParaRPr lang="en-NZ" dirty="0">
              <a:solidFill>
                <a:srgbClr val="FFFFFF"/>
              </a:solidFill>
            </a:endParaRPr>
          </a:p>
        </p:txBody>
      </p:sp>
      <p:pic>
        <p:nvPicPr>
          <p:cNvPr id="1026" name="Picture 2" descr="Image result for judas kiss bible">
            <a:extLst>
              <a:ext uri="{FF2B5EF4-FFF2-40B4-BE49-F238E27FC236}">
                <a16:creationId xmlns:a16="http://schemas.microsoft.com/office/drawing/2014/main" id="{2C9208C0-59AB-4A27-B372-115256F896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17" b="1"/>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19D70FE4-3D6D-4A69-8D9E-64ECA95E345D}"/>
              </a:ext>
            </a:extLst>
          </p:cNvPr>
          <p:cNvSpPr>
            <a:spLocks noGrp="1"/>
          </p:cNvSpPr>
          <p:nvPr>
            <p:ph sz="half" idx="1"/>
          </p:nvPr>
        </p:nvSpPr>
        <p:spPr>
          <a:xfrm>
            <a:off x="5686922" y="321732"/>
            <a:ext cx="3211417" cy="6214533"/>
          </a:xfrm>
        </p:spPr>
        <p:txBody>
          <a:bodyPr anchor="ctr">
            <a:normAutofit fontScale="92500" lnSpcReduction="10000"/>
          </a:bodyPr>
          <a:lstStyle/>
          <a:p>
            <a:pPr marL="0" indent="0">
              <a:buNone/>
            </a:pPr>
            <a:r>
              <a:rPr lang="en-NZ" sz="2400" dirty="0">
                <a:solidFill>
                  <a:srgbClr val="FFFFFF"/>
                </a:solidFill>
              </a:rPr>
              <a:t>Mark 14:43-46— </a:t>
            </a:r>
            <a:r>
              <a:rPr lang="en-NZ" sz="2400" b="1" baseline="30000" dirty="0">
                <a:solidFill>
                  <a:srgbClr val="FFFFFF"/>
                </a:solidFill>
              </a:rPr>
              <a:t>43</a:t>
            </a:r>
            <a:r>
              <a:rPr lang="en-NZ" sz="2400" dirty="0">
                <a:solidFill>
                  <a:srgbClr val="FFFFFF"/>
                </a:solidFill>
              </a:rPr>
              <a:t>Immediately while He was still speaking, Judas, one of the twelve, *came up accompanied by a crowd with swords and clubs, </a:t>
            </a:r>
            <a:r>
              <a:rPr lang="en-NZ" sz="2400" i="1" dirty="0">
                <a:solidFill>
                  <a:srgbClr val="FFFFFF"/>
                </a:solidFill>
              </a:rPr>
              <a:t>who were </a:t>
            </a:r>
            <a:r>
              <a:rPr lang="en-NZ" sz="2400" dirty="0">
                <a:solidFill>
                  <a:srgbClr val="FFFFFF"/>
                </a:solidFill>
              </a:rPr>
              <a:t>from the chief priests and the scribes and the elders. </a:t>
            </a:r>
            <a:r>
              <a:rPr lang="en-NZ" sz="2400" b="1" baseline="30000" dirty="0">
                <a:solidFill>
                  <a:srgbClr val="FFFFFF"/>
                </a:solidFill>
              </a:rPr>
              <a:t>44 </a:t>
            </a:r>
            <a:r>
              <a:rPr lang="en-NZ" sz="2400" dirty="0">
                <a:solidFill>
                  <a:srgbClr val="FFFFFF"/>
                </a:solidFill>
              </a:rPr>
              <a:t>Now he who was betraying Him had given them a signal, saying, “Whomever I kiss, He is the one; seize Him and lead Him away under guard.” </a:t>
            </a:r>
            <a:r>
              <a:rPr lang="en-NZ" sz="2400" b="1" baseline="30000" dirty="0">
                <a:solidFill>
                  <a:srgbClr val="FFFFFF"/>
                </a:solidFill>
              </a:rPr>
              <a:t>45</a:t>
            </a:r>
            <a:r>
              <a:rPr lang="en-NZ" sz="2400" dirty="0">
                <a:solidFill>
                  <a:srgbClr val="FFFFFF"/>
                </a:solidFill>
              </a:rPr>
              <a:t>After coming, Judas immediately went to Him, saying, “Rabbi!” and kissed Him. </a:t>
            </a:r>
            <a:r>
              <a:rPr lang="en-NZ" sz="2400" b="1" baseline="30000" dirty="0">
                <a:solidFill>
                  <a:srgbClr val="FFFFFF"/>
                </a:solidFill>
              </a:rPr>
              <a:t>46</a:t>
            </a:r>
            <a:r>
              <a:rPr lang="en-NZ" sz="2400" dirty="0">
                <a:solidFill>
                  <a:srgbClr val="FFFFFF"/>
                </a:solidFill>
              </a:rPr>
              <a:t>They laid hands on Him and seized Him. </a:t>
            </a:r>
            <a:r>
              <a:rPr lang="en-NZ" sz="1600" dirty="0">
                <a:solidFill>
                  <a:srgbClr val="FFFFFF"/>
                </a:solidFill>
              </a:rPr>
              <a:t>(NASB95)</a:t>
            </a:r>
          </a:p>
        </p:txBody>
      </p:sp>
    </p:spTree>
    <p:extLst>
      <p:ext uri="{BB962C8B-B14F-4D97-AF65-F5344CB8AC3E}">
        <p14:creationId xmlns:p14="http://schemas.microsoft.com/office/powerpoint/2010/main" val="323660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54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01C62D-4BD3-4D88-9AD0-AD370D2FEA9C}"/>
              </a:ext>
            </a:extLst>
          </p:cNvPr>
          <p:cNvSpPr>
            <a:spLocks noGrp="1"/>
          </p:cNvSpPr>
          <p:nvPr>
            <p:ph type="title"/>
          </p:nvPr>
        </p:nvSpPr>
        <p:spPr>
          <a:xfrm>
            <a:off x="393192" y="4767072"/>
            <a:ext cx="4945641" cy="1625210"/>
          </a:xfrm>
        </p:spPr>
        <p:txBody>
          <a:bodyPr>
            <a:normAutofit fontScale="90000"/>
          </a:bodyPr>
          <a:lstStyle/>
          <a:p>
            <a:pPr algn="r"/>
            <a:r>
              <a:rPr lang="en-NZ" dirty="0">
                <a:solidFill>
                  <a:srgbClr val="FFFFFF"/>
                </a:solidFill>
              </a:rPr>
              <a:t>The Judas Kiss</a:t>
            </a:r>
            <a:br>
              <a:rPr lang="en-NZ" dirty="0">
                <a:solidFill>
                  <a:srgbClr val="FFFFFF"/>
                </a:solidFill>
              </a:rPr>
            </a:br>
            <a:r>
              <a:rPr lang="en-NZ" dirty="0">
                <a:solidFill>
                  <a:srgbClr val="FFFFFF"/>
                </a:solidFill>
              </a:rPr>
              <a:t>A Greeting unto Death</a:t>
            </a:r>
            <a:br>
              <a:rPr lang="en-NZ" dirty="0">
                <a:solidFill>
                  <a:srgbClr val="FFFFFF"/>
                </a:solidFill>
              </a:rPr>
            </a:br>
            <a:endParaRPr lang="en-NZ" dirty="0">
              <a:solidFill>
                <a:srgbClr val="FFFFFF"/>
              </a:solidFill>
            </a:endParaRPr>
          </a:p>
        </p:txBody>
      </p:sp>
      <p:pic>
        <p:nvPicPr>
          <p:cNvPr id="1026" name="Picture 2" descr="Image result for judas kiss bible">
            <a:extLst>
              <a:ext uri="{FF2B5EF4-FFF2-40B4-BE49-F238E27FC236}">
                <a16:creationId xmlns:a16="http://schemas.microsoft.com/office/drawing/2014/main" id="{2C9208C0-59AB-4A27-B372-115256F896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17" b="1"/>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19D70FE4-3D6D-4A69-8D9E-64ECA95E345D}"/>
              </a:ext>
            </a:extLst>
          </p:cNvPr>
          <p:cNvSpPr>
            <a:spLocks noGrp="1"/>
          </p:cNvSpPr>
          <p:nvPr>
            <p:ph sz="half" idx="1"/>
          </p:nvPr>
        </p:nvSpPr>
        <p:spPr>
          <a:xfrm>
            <a:off x="5686922" y="321732"/>
            <a:ext cx="3211417" cy="6214533"/>
          </a:xfrm>
        </p:spPr>
        <p:txBody>
          <a:bodyPr anchor="ctr">
            <a:normAutofit/>
          </a:bodyPr>
          <a:lstStyle/>
          <a:p>
            <a:r>
              <a:rPr lang="en-NZ" sz="2400" dirty="0">
                <a:solidFill>
                  <a:srgbClr val="FFFFFF"/>
                </a:solidFill>
              </a:rPr>
              <a:t>A respectful greeting became the kiss of death.</a:t>
            </a:r>
          </a:p>
          <a:p>
            <a:r>
              <a:rPr lang="en-NZ" sz="2400" dirty="0">
                <a:solidFill>
                  <a:srgbClr val="FFFFFF"/>
                </a:solidFill>
              </a:rPr>
              <a:t>Jesus knew what was coming</a:t>
            </a:r>
            <a:endParaRPr lang="en-NZ" sz="2400" dirty="0">
              <a:solidFill>
                <a:schemeClr val="bg1"/>
              </a:solidFill>
            </a:endParaRPr>
          </a:p>
          <a:p>
            <a:r>
              <a:rPr lang="en-NZ" sz="2400" dirty="0">
                <a:solidFill>
                  <a:schemeClr val="bg1"/>
                </a:solidFill>
              </a:rPr>
              <a:t>Luke 22:48—But Jesus said to him, “Judas, are you betraying the Son of Man with a kiss?”</a:t>
            </a:r>
          </a:p>
        </p:txBody>
      </p:sp>
    </p:spTree>
    <p:extLst>
      <p:ext uri="{BB962C8B-B14F-4D97-AF65-F5344CB8AC3E}">
        <p14:creationId xmlns:p14="http://schemas.microsoft.com/office/powerpoint/2010/main" val="3271879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864BE5-728B-4C4B-A9A0-C2E5641846B7}"/>
              </a:ext>
            </a:extLst>
          </p:cNvPr>
          <p:cNvSpPr>
            <a:spLocks noGrp="1"/>
          </p:cNvSpPr>
          <p:nvPr>
            <p:ph idx="1"/>
          </p:nvPr>
        </p:nvSpPr>
        <p:spPr/>
        <p:txBody>
          <a:bodyPr>
            <a:normAutofit/>
          </a:bodyPr>
          <a:lstStyle/>
          <a:p>
            <a:pPr marL="0" indent="0" algn="ctr">
              <a:buNone/>
            </a:pPr>
            <a:r>
              <a:rPr lang="en-US" sz="9600" dirty="0"/>
              <a:t>“Greet </a:t>
            </a:r>
          </a:p>
          <a:p>
            <a:pPr marL="0" indent="0" algn="ctr">
              <a:buNone/>
            </a:pPr>
            <a:r>
              <a:rPr lang="en-US" sz="9600" dirty="0"/>
              <a:t>one </a:t>
            </a:r>
          </a:p>
          <a:p>
            <a:pPr marL="0" indent="0" algn="ctr">
              <a:buNone/>
            </a:pPr>
            <a:r>
              <a:rPr lang="en-US" sz="9600" dirty="0"/>
              <a:t>another.”</a:t>
            </a:r>
          </a:p>
        </p:txBody>
      </p:sp>
    </p:spTree>
    <p:extLst>
      <p:ext uri="{BB962C8B-B14F-4D97-AF65-F5344CB8AC3E}">
        <p14:creationId xmlns:p14="http://schemas.microsoft.com/office/powerpoint/2010/main" val="426566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A2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270480-622A-4D15-979D-4037DD68C7F5}"/>
              </a:ext>
            </a:extLst>
          </p:cNvPr>
          <p:cNvSpPr>
            <a:spLocks noGrp="1"/>
          </p:cNvSpPr>
          <p:nvPr>
            <p:ph type="title"/>
          </p:nvPr>
        </p:nvSpPr>
        <p:spPr>
          <a:xfrm>
            <a:off x="393192" y="4767072"/>
            <a:ext cx="4945641" cy="1625210"/>
          </a:xfrm>
        </p:spPr>
        <p:txBody>
          <a:bodyPr vert="horz" lIns="91440" tIns="45720" rIns="91440" bIns="45720" rtlCol="0">
            <a:normAutofit/>
          </a:bodyPr>
          <a:lstStyle/>
          <a:p>
            <a:pPr algn="r"/>
            <a:r>
              <a:rPr lang="en-US" kern="1200" dirty="0">
                <a:solidFill>
                  <a:srgbClr val="FFFFFF"/>
                </a:solidFill>
                <a:latin typeface="+mj-lt"/>
                <a:ea typeface="+mj-ea"/>
                <a:cs typeface="+mj-cs"/>
              </a:rPr>
              <a:t>Takes Time</a:t>
            </a:r>
          </a:p>
        </p:txBody>
      </p:sp>
      <p:pic>
        <p:nvPicPr>
          <p:cNvPr id="9" name="Picture 2" descr="Image">
            <a:extLst>
              <a:ext uri="{FF2B5EF4-FFF2-40B4-BE49-F238E27FC236}">
                <a16:creationId xmlns:a16="http://schemas.microsoft.com/office/drawing/2014/main" id="{C0352729-8E70-4E55-94A2-7C60D02C83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79" r="-2" b="14730"/>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3CAFC52-76E9-4728-A9FF-8658B243D642}"/>
              </a:ext>
            </a:extLst>
          </p:cNvPr>
          <p:cNvSpPr>
            <a:spLocks noGrp="1"/>
          </p:cNvSpPr>
          <p:nvPr>
            <p:ph idx="1"/>
          </p:nvPr>
        </p:nvSpPr>
        <p:spPr>
          <a:xfrm>
            <a:off x="5686922" y="321732"/>
            <a:ext cx="3211417" cy="6214534"/>
          </a:xfrm>
        </p:spPr>
        <p:txBody>
          <a:bodyPr anchor="ctr">
            <a:noAutofit/>
          </a:bodyPr>
          <a:lstStyle/>
          <a:p>
            <a:r>
              <a:rPr lang="en-NZ" sz="2400" dirty="0">
                <a:solidFill>
                  <a:srgbClr val="FFFFFF"/>
                </a:solidFill>
              </a:rPr>
              <a:t>A greeting is an invitation to a life-long relationship.</a:t>
            </a:r>
          </a:p>
          <a:p>
            <a:r>
              <a:rPr lang="en-NZ" sz="2400" dirty="0">
                <a:solidFill>
                  <a:srgbClr val="FFFFFF"/>
                </a:solidFill>
              </a:rPr>
              <a:t>Between you, him/her and Jesus</a:t>
            </a:r>
          </a:p>
          <a:p>
            <a:r>
              <a:rPr lang="en-NZ" sz="2400" dirty="0">
                <a:solidFill>
                  <a:srgbClr val="FFFFFF"/>
                </a:solidFill>
              </a:rPr>
              <a:t>We are ambassadors for Jesus</a:t>
            </a:r>
          </a:p>
        </p:txBody>
      </p:sp>
    </p:spTree>
    <p:extLst>
      <p:ext uri="{BB962C8B-B14F-4D97-AF65-F5344CB8AC3E}">
        <p14:creationId xmlns:p14="http://schemas.microsoft.com/office/powerpoint/2010/main" val="495624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E2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01C62D-4BD3-4D88-9AD0-AD370D2FEA9C}"/>
              </a:ext>
            </a:extLst>
          </p:cNvPr>
          <p:cNvSpPr>
            <a:spLocks noGrp="1"/>
          </p:cNvSpPr>
          <p:nvPr>
            <p:ph type="title"/>
          </p:nvPr>
        </p:nvSpPr>
        <p:spPr>
          <a:xfrm>
            <a:off x="393192" y="4767072"/>
            <a:ext cx="4945641" cy="1625210"/>
          </a:xfrm>
        </p:spPr>
        <p:txBody>
          <a:bodyPr>
            <a:normAutofit/>
          </a:bodyPr>
          <a:lstStyle/>
          <a:p>
            <a:pPr algn="r"/>
            <a:r>
              <a:rPr lang="en-NZ" dirty="0">
                <a:solidFill>
                  <a:srgbClr val="FFFFFF"/>
                </a:solidFill>
              </a:rPr>
              <a:t>Greet NOT!</a:t>
            </a:r>
          </a:p>
        </p:txBody>
      </p:sp>
      <p:pic>
        <p:nvPicPr>
          <p:cNvPr id="1028" name="Picture 4" descr="Image result for jesus on cross">
            <a:extLst>
              <a:ext uri="{FF2B5EF4-FFF2-40B4-BE49-F238E27FC236}">
                <a16:creationId xmlns:a16="http://schemas.microsoft.com/office/drawing/2014/main" id="{DE2F50E5-5E69-4494-99C9-A980A52C33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08" r="16072" b="-2"/>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19D70FE4-3D6D-4A69-8D9E-64ECA95E345D}"/>
              </a:ext>
            </a:extLst>
          </p:cNvPr>
          <p:cNvSpPr>
            <a:spLocks noGrp="1"/>
          </p:cNvSpPr>
          <p:nvPr>
            <p:ph sz="half" idx="1"/>
          </p:nvPr>
        </p:nvSpPr>
        <p:spPr>
          <a:xfrm>
            <a:off x="5817704" y="450574"/>
            <a:ext cx="2772839" cy="5941707"/>
          </a:xfrm>
        </p:spPr>
        <p:txBody>
          <a:bodyPr anchor="ctr">
            <a:normAutofit/>
          </a:bodyPr>
          <a:lstStyle/>
          <a:p>
            <a:r>
              <a:rPr lang="en-NZ" sz="2400" dirty="0">
                <a:solidFill>
                  <a:srgbClr val="FFFFFF"/>
                </a:solidFill>
              </a:rPr>
              <a:t>2 John 10-11—</a:t>
            </a:r>
          </a:p>
          <a:p>
            <a:r>
              <a:rPr lang="en-NZ" sz="2400" b="1" baseline="30000" dirty="0">
                <a:solidFill>
                  <a:srgbClr val="FFFFFF"/>
                </a:solidFill>
              </a:rPr>
              <a:t>10</a:t>
            </a:r>
            <a:r>
              <a:rPr lang="en-NZ" sz="2400" dirty="0">
                <a:solidFill>
                  <a:srgbClr val="FFFFFF"/>
                </a:solidFill>
              </a:rPr>
              <a:t>If anyone comes to you and does not bring this teaching, do not receive him into </a:t>
            </a:r>
            <a:r>
              <a:rPr lang="en-NZ" sz="2400" i="1" dirty="0">
                <a:solidFill>
                  <a:srgbClr val="FFFFFF"/>
                </a:solidFill>
              </a:rPr>
              <a:t>your</a:t>
            </a:r>
            <a:r>
              <a:rPr lang="en-NZ" sz="2400" dirty="0">
                <a:solidFill>
                  <a:srgbClr val="FFFFFF"/>
                </a:solidFill>
              </a:rPr>
              <a:t> house, and do not give him a greeting; </a:t>
            </a:r>
            <a:r>
              <a:rPr lang="en-NZ" sz="2400" b="1" baseline="30000" dirty="0">
                <a:solidFill>
                  <a:srgbClr val="FFFFFF"/>
                </a:solidFill>
              </a:rPr>
              <a:t>11</a:t>
            </a:r>
            <a:r>
              <a:rPr lang="en-NZ" sz="2400" dirty="0">
                <a:solidFill>
                  <a:srgbClr val="FFFFFF"/>
                </a:solidFill>
              </a:rPr>
              <a:t>for the one who gives him a greeting participates in his evil deeds. </a:t>
            </a:r>
            <a:r>
              <a:rPr lang="en-NZ" sz="1700" dirty="0">
                <a:solidFill>
                  <a:srgbClr val="FFFFFF"/>
                </a:solidFill>
              </a:rPr>
              <a:t>(NASB95)</a:t>
            </a:r>
          </a:p>
        </p:txBody>
      </p:sp>
    </p:spTree>
    <p:extLst>
      <p:ext uri="{BB962C8B-B14F-4D97-AF65-F5344CB8AC3E}">
        <p14:creationId xmlns:p14="http://schemas.microsoft.com/office/powerpoint/2010/main" val="3857755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E2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01C62D-4BD3-4D88-9AD0-AD370D2FEA9C}"/>
              </a:ext>
            </a:extLst>
          </p:cNvPr>
          <p:cNvSpPr>
            <a:spLocks noGrp="1"/>
          </p:cNvSpPr>
          <p:nvPr>
            <p:ph type="title"/>
          </p:nvPr>
        </p:nvSpPr>
        <p:spPr>
          <a:xfrm>
            <a:off x="393192" y="4767072"/>
            <a:ext cx="4945641" cy="1625210"/>
          </a:xfrm>
        </p:spPr>
        <p:txBody>
          <a:bodyPr>
            <a:normAutofit/>
          </a:bodyPr>
          <a:lstStyle/>
          <a:p>
            <a:pPr algn="r"/>
            <a:r>
              <a:rPr lang="en-NZ" dirty="0">
                <a:solidFill>
                  <a:srgbClr val="FFFFFF"/>
                </a:solidFill>
              </a:rPr>
              <a:t>Greet NOT!</a:t>
            </a:r>
          </a:p>
        </p:txBody>
      </p:sp>
      <p:pic>
        <p:nvPicPr>
          <p:cNvPr id="1028" name="Picture 4" descr="Image result for jesus on cross">
            <a:extLst>
              <a:ext uri="{FF2B5EF4-FFF2-40B4-BE49-F238E27FC236}">
                <a16:creationId xmlns:a16="http://schemas.microsoft.com/office/drawing/2014/main" id="{DE2F50E5-5E69-4494-99C9-A980A52C33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08" r="16072" b="-2"/>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19D70FE4-3D6D-4A69-8D9E-64ECA95E345D}"/>
              </a:ext>
            </a:extLst>
          </p:cNvPr>
          <p:cNvSpPr>
            <a:spLocks noGrp="1"/>
          </p:cNvSpPr>
          <p:nvPr>
            <p:ph sz="half" idx="1"/>
          </p:nvPr>
        </p:nvSpPr>
        <p:spPr>
          <a:xfrm>
            <a:off x="5686922" y="450574"/>
            <a:ext cx="3211418" cy="5941707"/>
          </a:xfrm>
        </p:spPr>
        <p:txBody>
          <a:bodyPr anchor="ctr">
            <a:normAutofit/>
          </a:bodyPr>
          <a:lstStyle/>
          <a:p>
            <a:r>
              <a:rPr lang="en-NZ" sz="2600" dirty="0">
                <a:solidFill>
                  <a:schemeClr val="bg1"/>
                </a:solidFill>
              </a:rPr>
              <a:t>What teaching?</a:t>
            </a:r>
          </a:p>
          <a:p>
            <a:r>
              <a:rPr lang="en-NZ" sz="2600" dirty="0">
                <a:solidFill>
                  <a:schemeClr val="bg1"/>
                </a:solidFill>
              </a:rPr>
              <a:t>2 John 7—</a:t>
            </a:r>
          </a:p>
          <a:p>
            <a:r>
              <a:rPr lang="en-NZ" sz="2600" b="1" baseline="30000" dirty="0">
                <a:solidFill>
                  <a:schemeClr val="bg1"/>
                </a:solidFill>
              </a:rPr>
              <a:t>7 </a:t>
            </a:r>
            <a:r>
              <a:rPr lang="en-NZ" sz="2600" dirty="0">
                <a:solidFill>
                  <a:schemeClr val="bg1"/>
                </a:solidFill>
              </a:rPr>
              <a:t>For many deceivers have gone out into the world, those who do not acknowledge Jesus Christ </a:t>
            </a:r>
            <a:r>
              <a:rPr lang="en-NZ" sz="2600" i="1" dirty="0">
                <a:solidFill>
                  <a:schemeClr val="bg1"/>
                </a:solidFill>
              </a:rPr>
              <a:t>as</a:t>
            </a:r>
            <a:r>
              <a:rPr lang="en-NZ" sz="2600" dirty="0">
                <a:solidFill>
                  <a:schemeClr val="bg1"/>
                </a:solidFill>
              </a:rPr>
              <a:t> coming in the flesh. This is the deceiver and the antichrist.</a:t>
            </a:r>
          </a:p>
          <a:p>
            <a:r>
              <a:rPr lang="en-NZ" sz="2400" dirty="0">
                <a:solidFill>
                  <a:srgbClr val="FFFFFF"/>
                </a:solidFill>
              </a:rPr>
              <a:t> </a:t>
            </a:r>
            <a:r>
              <a:rPr lang="en-NZ" sz="1700" dirty="0">
                <a:solidFill>
                  <a:srgbClr val="FFFFFF"/>
                </a:solidFill>
              </a:rPr>
              <a:t>(NASB95)</a:t>
            </a:r>
          </a:p>
        </p:txBody>
      </p:sp>
    </p:spTree>
    <p:extLst>
      <p:ext uri="{BB962C8B-B14F-4D97-AF65-F5344CB8AC3E}">
        <p14:creationId xmlns:p14="http://schemas.microsoft.com/office/powerpoint/2010/main" val="1612046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E2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01C62D-4BD3-4D88-9AD0-AD370D2FEA9C}"/>
              </a:ext>
            </a:extLst>
          </p:cNvPr>
          <p:cNvSpPr>
            <a:spLocks noGrp="1"/>
          </p:cNvSpPr>
          <p:nvPr>
            <p:ph type="title"/>
          </p:nvPr>
        </p:nvSpPr>
        <p:spPr>
          <a:xfrm>
            <a:off x="393192" y="4767072"/>
            <a:ext cx="4945641" cy="1625210"/>
          </a:xfrm>
        </p:spPr>
        <p:txBody>
          <a:bodyPr>
            <a:normAutofit/>
          </a:bodyPr>
          <a:lstStyle/>
          <a:p>
            <a:pPr algn="r"/>
            <a:r>
              <a:rPr lang="en-NZ" dirty="0">
                <a:solidFill>
                  <a:srgbClr val="FFFFFF"/>
                </a:solidFill>
              </a:rPr>
              <a:t>Greet NOT!</a:t>
            </a:r>
          </a:p>
        </p:txBody>
      </p:sp>
      <p:pic>
        <p:nvPicPr>
          <p:cNvPr id="1028" name="Picture 4" descr="Image result for jesus on cross">
            <a:extLst>
              <a:ext uri="{FF2B5EF4-FFF2-40B4-BE49-F238E27FC236}">
                <a16:creationId xmlns:a16="http://schemas.microsoft.com/office/drawing/2014/main" id="{DE2F50E5-5E69-4494-99C9-A980A52C33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08" r="16072" b="-2"/>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19D70FE4-3D6D-4A69-8D9E-64ECA95E345D}"/>
              </a:ext>
            </a:extLst>
          </p:cNvPr>
          <p:cNvSpPr>
            <a:spLocks noGrp="1"/>
          </p:cNvSpPr>
          <p:nvPr>
            <p:ph sz="half" idx="1"/>
          </p:nvPr>
        </p:nvSpPr>
        <p:spPr>
          <a:xfrm>
            <a:off x="5686922" y="450574"/>
            <a:ext cx="3211418" cy="5941707"/>
          </a:xfrm>
        </p:spPr>
        <p:txBody>
          <a:bodyPr anchor="ctr">
            <a:normAutofit/>
          </a:bodyPr>
          <a:lstStyle/>
          <a:p>
            <a:r>
              <a:rPr lang="en-NZ" sz="2600" dirty="0">
                <a:solidFill>
                  <a:schemeClr val="bg1"/>
                </a:solidFill>
              </a:rPr>
              <a:t>This false teaching was not to be entertained from the start.</a:t>
            </a:r>
          </a:p>
          <a:p>
            <a:r>
              <a:rPr lang="en-NZ" sz="2600" dirty="0">
                <a:solidFill>
                  <a:schemeClr val="bg1"/>
                </a:solidFill>
              </a:rPr>
              <a:t>“The Right Hand of Fellowship” was NOT to be extended.</a:t>
            </a:r>
          </a:p>
          <a:p>
            <a:r>
              <a:rPr lang="en-NZ" sz="2600" dirty="0">
                <a:solidFill>
                  <a:schemeClr val="bg1"/>
                </a:solidFill>
              </a:rPr>
              <a:t>All spiritual progress would be stopped if their teaching was accepted.</a:t>
            </a:r>
          </a:p>
        </p:txBody>
      </p:sp>
      <p:sp>
        <p:nvSpPr>
          <p:cNvPr id="3" name="Rectangle 2">
            <a:extLst>
              <a:ext uri="{FF2B5EF4-FFF2-40B4-BE49-F238E27FC236}">
                <a16:creationId xmlns:a16="http://schemas.microsoft.com/office/drawing/2014/main" id="{2BA63544-742D-4BC2-8BD7-551D02343BBD}"/>
              </a:ext>
            </a:extLst>
          </p:cNvPr>
          <p:cNvSpPr/>
          <p:nvPr/>
        </p:nvSpPr>
        <p:spPr>
          <a:xfrm>
            <a:off x="2876347" y="2132448"/>
            <a:ext cx="2736574" cy="1938992"/>
          </a:xfrm>
          <a:prstGeom prst="rect">
            <a:avLst/>
          </a:prstGeom>
        </p:spPr>
        <p:txBody>
          <a:bodyPr wrap="square">
            <a:spAutoFit/>
          </a:bodyPr>
          <a:lstStyle/>
          <a:p>
            <a:r>
              <a:rPr lang="en-NZ" sz="2400" b="1" dirty="0">
                <a:solidFill>
                  <a:schemeClr val="bg1"/>
                </a:solidFill>
                <a:latin typeface="Helvetica Neue"/>
              </a:rPr>
              <a:t>1 Peter 2:24—and He Himself bore our sins in His body on the cross,…</a:t>
            </a:r>
            <a:endParaRPr lang="en-NZ" sz="2400" b="1" i="0" dirty="0">
              <a:solidFill>
                <a:schemeClr val="bg1"/>
              </a:solidFill>
              <a:effectLst/>
              <a:latin typeface="Helvetica Neue"/>
            </a:endParaRPr>
          </a:p>
        </p:txBody>
      </p:sp>
    </p:spTree>
    <p:extLst>
      <p:ext uri="{BB962C8B-B14F-4D97-AF65-F5344CB8AC3E}">
        <p14:creationId xmlns:p14="http://schemas.microsoft.com/office/powerpoint/2010/main" val="2205743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54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01C62D-4BD3-4D88-9AD0-AD370D2FEA9C}"/>
              </a:ext>
            </a:extLst>
          </p:cNvPr>
          <p:cNvSpPr>
            <a:spLocks noGrp="1"/>
          </p:cNvSpPr>
          <p:nvPr>
            <p:ph type="title"/>
          </p:nvPr>
        </p:nvSpPr>
        <p:spPr>
          <a:xfrm>
            <a:off x="393192" y="4767072"/>
            <a:ext cx="4945641" cy="1625210"/>
          </a:xfrm>
        </p:spPr>
        <p:txBody>
          <a:bodyPr>
            <a:normAutofit/>
          </a:bodyPr>
          <a:lstStyle/>
          <a:p>
            <a:pPr algn="r"/>
            <a:r>
              <a:rPr lang="en-NZ" dirty="0">
                <a:solidFill>
                  <a:srgbClr val="FFFFFF"/>
                </a:solidFill>
              </a:rPr>
              <a:t>Share the Joy!</a:t>
            </a:r>
          </a:p>
        </p:txBody>
      </p:sp>
      <p:pic>
        <p:nvPicPr>
          <p:cNvPr id="8" name="Picture 2">
            <a:extLst>
              <a:ext uri="{FF2B5EF4-FFF2-40B4-BE49-F238E27FC236}">
                <a16:creationId xmlns:a16="http://schemas.microsoft.com/office/drawing/2014/main" id="{36F25E94-5EF4-4361-82BC-FF4A7287FF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1" r="10206" b="-3"/>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19D70FE4-3D6D-4A69-8D9E-64ECA95E345D}"/>
              </a:ext>
            </a:extLst>
          </p:cNvPr>
          <p:cNvSpPr>
            <a:spLocks noGrp="1"/>
          </p:cNvSpPr>
          <p:nvPr>
            <p:ph sz="half" idx="1"/>
          </p:nvPr>
        </p:nvSpPr>
        <p:spPr>
          <a:xfrm>
            <a:off x="5686922" y="321732"/>
            <a:ext cx="3211418" cy="6214533"/>
          </a:xfrm>
        </p:spPr>
        <p:txBody>
          <a:bodyPr anchor="ctr">
            <a:normAutofit fontScale="92500" lnSpcReduction="20000"/>
          </a:bodyPr>
          <a:lstStyle/>
          <a:p>
            <a:r>
              <a:rPr lang="en-NZ" dirty="0">
                <a:solidFill>
                  <a:schemeClr val="bg1"/>
                </a:solidFill>
              </a:rPr>
              <a:t>Luke 18:15-17—</a:t>
            </a:r>
            <a:br>
              <a:rPr lang="en-NZ" sz="1800" dirty="0">
                <a:solidFill>
                  <a:schemeClr val="bg1"/>
                </a:solidFill>
              </a:rPr>
            </a:br>
            <a:r>
              <a:rPr lang="en-NZ" dirty="0">
                <a:solidFill>
                  <a:schemeClr val="bg1"/>
                </a:solidFill>
              </a:rPr>
              <a:t>And they were bringing even their babies to Him so that He would touch them, but when the disciples saw it, they </a:t>
            </a:r>
            <a:r>
              <a:rPr lang="en-NZ" i="1" dirty="0">
                <a:solidFill>
                  <a:schemeClr val="bg1"/>
                </a:solidFill>
              </a:rPr>
              <a:t>began </a:t>
            </a:r>
            <a:r>
              <a:rPr lang="en-NZ" dirty="0">
                <a:solidFill>
                  <a:schemeClr val="bg1"/>
                </a:solidFill>
              </a:rPr>
              <a:t>rebuking them. But Jesus called for them, saying, “Permit the children to come to Me, and do not hinder them, for the kingdom of God belongs to such as these. Truly I say to you, whoever does not receive the kingdom of God like a child will not enter it </a:t>
            </a:r>
            <a:r>
              <a:rPr lang="en-NZ" i="1" dirty="0">
                <a:solidFill>
                  <a:schemeClr val="bg1"/>
                </a:solidFill>
              </a:rPr>
              <a:t>at all</a:t>
            </a:r>
            <a:r>
              <a:rPr lang="en-NZ" dirty="0">
                <a:solidFill>
                  <a:schemeClr val="bg1"/>
                </a:solidFill>
              </a:rPr>
              <a:t>.”</a:t>
            </a:r>
            <a:r>
              <a:rPr lang="en-NZ" sz="1700" dirty="0">
                <a:solidFill>
                  <a:schemeClr val="bg1"/>
                </a:solidFill>
              </a:rPr>
              <a:t> (NASB95)</a:t>
            </a:r>
            <a:endParaRPr lang="en-NZ" dirty="0">
              <a:solidFill>
                <a:schemeClr val="bg1"/>
              </a:solidFill>
            </a:endParaRPr>
          </a:p>
        </p:txBody>
      </p:sp>
    </p:spTree>
    <p:extLst>
      <p:ext uri="{BB962C8B-B14F-4D97-AF65-F5344CB8AC3E}">
        <p14:creationId xmlns:p14="http://schemas.microsoft.com/office/powerpoint/2010/main" val="1863404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54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01C62D-4BD3-4D88-9AD0-AD370D2FEA9C}"/>
              </a:ext>
            </a:extLst>
          </p:cNvPr>
          <p:cNvSpPr>
            <a:spLocks noGrp="1"/>
          </p:cNvSpPr>
          <p:nvPr>
            <p:ph type="title"/>
          </p:nvPr>
        </p:nvSpPr>
        <p:spPr>
          <a:xfrm>
            <a:off x="393192" y="4767072"/>
            <a:ext cx="4945641" cy="1625210"/>
          </a:xfrm>
        </p:spPr>
        <p:txBody>
          <a:bodyPr>
            <a:normAutofit/>
          </a:bodyPr>
          <a:lstStyle/>
          <a:p>
            <a:pPr algn="r"/>
            <a:r>
              <a:rPr lang="en-NZ" dirty="0">
                <a:solidFill>
                  <a:srgbClr val="FFFFFF"/>
                </a:solidFill>
              </a:rPr>
              <a:t>Share the Joy</a:t>
            </a:r>
          </a:p>
        </p:txBody>
      </p:sp>
      <p:pic>
        <p:nvPicPr>
          <p:cNvPr id="8" name="Picture 2">
            <a:extLst>
              <a:ext uri="{FF2B5EF4-FFF2-40B4-BE49-F238E27FC236}">
                <a16:creationId xmlns:a16="http://schemas.microsoft.com/office/drawing/2014/main" id="{36F25E94-5EF4-4361-82BC-FF4A7287FF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1" r="10206" b="-3"/>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19D70FE4-3D6D-4A69-8D9E-64ECA95E345D}"/>
              </a:ext>
            </a:extLst>
          </p:cNvPr>
          <p:cNvSpPr>
            <a:spLocks noGrp="1"/>
          </p:cNvSpPr>
          <p:nvPr>
            <p:ph sz="half" idx="1"/>
          </p:nvPr>
        </p:nvSpPr>
        <p:spPr>
          <a:xfrm>
            <a:off x="5686922" y="321732"/>
            <a:ext cx="3211418" cy="6214533"/>
          </a:xfrm>
        </p:spPr>
        <p:txBody>
          <a:bodyPr anchor="ctr">
            <a:normAutofit/>
          </a:bodyPr>
          <a:lstStyle/>
          <a:p>
            <a:r>
              <a:rPr lang="en-NZ" dirty="0">
                <a:solidFill>
                  <a:schemeClr val="bg1"/>
                </a:solidFill>
              </a:rPr>
              <a:t>A welcoming spirit is the best start</a:t>
            </a:r>
          </a:p>
          <a:p>
            <a:endParaRPr lang="en-NZ" dirty="0">
              <a:solidFill>
                <a:schemeClr val="bg1"/>
              </a:solidFill>
            </a:endParaRPr>
          </a:p>
        </p:txBody>
      </p:sp>
    </p:spTree>
    <p:extLst>
      <p:ext uri="{BB962C8B-B14F-4D97-AF65-F5344CB8AC3E}">
        <p14:creationId xmlns:p14="http://schemas.microsoft.com/office/powerpoint/2010/main" val="137474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54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01C62D-4BD3-4D88-9AD0-AD370D2FEA9C}"/>
              </a:ext>
            </a:extLst>
          </p:cNvPr>
          <p:cNvSpPr>
            <a:spLocks noGrp="1"/>
          </p:cNvSpPr>
          <p:nvPr>
            <p:ph type="title"/>
          </p:nvPr>
        </p:nvSpPr>
        <p:spPr>
          <a:xfrm>
            <a:off x="393192" y="4767072"/>
            <a:ext cx="4945641" cy="1625210"/>
          </a:xfrm>
        </p:spPr>
        <p:txBody>
          <a:bodyPr>
            <a:normAutofit/>
          </a:bodyPr>
          <a:lstStyle/>
          <a:p>
            <a:pPr algn="r"/>
            <a:r>
              <a:rPr lang="en-NZ" dirty="0">
                <a:solidFill>
                  <a:srgbClr val="FFFFFF"/>
                </a:solidFill>
              </a:rPr>
              <a:t>Share the Joy</a:t>
            </a:r>
          </a:p>
        </p:txBody>
      </p:sp>
      <p:pic>
        <p:nvPicPr>
          <p:cNvPr id="8" name="Picture 2">
            <a:extLst>
              <a:ext uri="{FF2B5EF4-FFF2-40B4-BE49-F238E27FC236}">
                <a16:creationId xmlns:a16="http://schemas.microsoft.com/office/drawing/2014/main" id="{36F25E94-5EF4-4361-82BC-FF4A7287FF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1" r="10206" b="-3"/>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19D70FE4-3D6D-4A69-8D9E-64ECA95E345D}"/>
              </a:ext>
            </a:extLst>
          </p:cNvPr>
          <p:cNvSpPr>
            <a:spLocks noGrp="1"/>
          </p:cNvSpPr>
          <p:nvPr>
            <p:ph sz="half" idx="1"/>
          </p:nvPr>
        </p:nvSpPr>
        <p:spPr>
          <a:xfrm>
            <a:off x="5686922" y="321732"/>
            <a:ext cx="3211418" cy="6214533"/>
          </a:xfrm>
        </p:spPr>
        <p:txBody>
          <a:bodyPr anchor="ctr">
            <a:normAutofit/>
          </a:bodyPr>
          <a:lstStyle/>
          <a:p>
            <a:r>
              <a:rPr lang="en-NZ" dirty="0">
                <a:solidFill>
                  <a:schemeClr val="bg1"/>
                </a:solidFill>
              </a:rPr>
              <a:t>Learn from the experts</a:t>
            </a:r>
          </a:p>
        </p:txBody>
      </p:sp>
    </p:spTree>
    <p:extLst>
      <p:ext uri="{BB962C8B-B14F-4D97-AF65-F5344CB8AC3E}">
        <p14:creationId xmlns:p14="http://schemas.microsoft.com/office/powerpoint/2010/main" val="2382206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54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01C62D-4BD3-4D88-9AD0-AD370D2FEA9C}"/>
              </a:ext>
            </a:extLst>
          </p:cNvPr>
          <p:cNvSpPr>
            <a:spLocks noGrp="1"/>
          </p:cNvSpPr>
          <p:nvPr>
            <p:ph type="title"/>
          </p:nvPr>
        </p:nvSpPr>
        <p:spPr>
          <a:xfrm>
            <a:off x="393192" y="4767072"/>
            <a:ext cx="4945641" cy="1625210"/>
          </a:xfrm>
        </p:spPr>
        <p:txBody>
          <a:bodyPr>
            <a:normAutofit/>
          </a:bodyPr>
          <a:lstStyle/>
          <a:p>
            <a:pPr algn="r"/>
            <a:r>
              <a:rPr lang="en-NZ" dirty="0">
                <a:solidFill>
                  <a:srgbClr val="FFFFFF"/>
                </a:solidFill>
              </a:rPr>
              <a:t>Share the Joy</a:t>
            </a:r>
          </a:p>
        </p:txBody>
      </p:sp>
      <p:pic>
        <p:nvPicPr>
          <p:cNvPr id="8" name="Picture 2">
            <a:extLst>
              <a:ext uri="{FF2B5EF4-FFF2-40B4-BE49-F238E27FC236}">
                <a16:creationId xmlns:a16="http://schemas.microsoft.com/office/drawing/2014/main" id="{36F25E94-5EF4-4361-82BC-FF4A7287FF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1" r="10206" b="-3"/>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19D70FE4-3D6D-4A69-8D9E-64ECA95E345D}"/>
              </a:ext>
            </a:extLst>
          </p:cNvPr>
          <p:cNvSpPr>
            <a:spLocks noGrp="1"/>
          </p:cNvSpPr>
          <p:nvPr>
            <p:ph sz="half" idx="1"/>
          </p:nvPr>
        </p:nvSpPr>
        <p:spPr>
          <a:xfrm>
            <a:off x="5686922" y="321732"/>
            <a:ext cx="3211418" cy="6214533"/>
          </a:xfrm>
        </p:spPr>
        <p:txBody>
          <a:bodyPr anchor="ctr">
            <a:normAutofit/>
          </a:bodyPr>
          <a:lstStyle/>
          <a:p>
            <a:r>
              <a:rPr lang="en-NZ" dirty="0">
                <a:solidFill>
                  <a:schemeClr val="bg1"/>
                </a:solidFill>
              </a:rPr>
              <a:t>It is the first step in a process of Discipleship, Salvation and Fellowship.</a:t>
            </a:r>
          </a:p>
          <a:p>
            <a:endParaRPr lang="en-NZ" dirty="0">
              <a:solidFill>
                <a:schemeClr val="bg1"/>
              </a:solidFill>
            </a:endParaRPr>
          </a:p>
        </p:txBody>
      </p:sp>
    </p:spTree>
    <p:extLst>
      <p:ext uri="{BB962C8B-B14F-4D97-AF65-F5344CB8AC3E}">
        <p14:creationId xmlns:p14="http://schemas.microsoft.com/office/powerpoint/2010/main" val="1198462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baptism church of christ">
            <a:extLst>
              <a:ext uri="{FF2B5EF4-FFF2-40B4-BE49-F238E27FC236}">
                <a16:creationId xmlns:a16="http://schemas.microsoft.com/office/drawing/2014/main" id="{88A8EC45-C78B-41BA-9FE4-C99FFF32C3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481" y="372883"/>
            <a:ext cx="8528449" cy="47972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9BD91C2-6A62-4161-875F-FA855FE76C56}"/>
              </a:ext>
            </a:extLst>
          </p:cNvPr>
          <p:cNvSpPr/>
          <p:nvPr/>
        </p:nvSpPr>
        <p:spPr>
          <a:xfrm>
            <a:off x="191481" y="5657671"/>
            <a:ext cx="8528448" cy="830997"/>
          </a:xfrm>
          <a:prstGeom prst="rect">
            <a:avLst/>
          </a:prstGeom>
        </p:spPr>
        <p:txBody>
          <a:bodyPr wrap="square">
            <a:spAutoFit/>
          </a:bodyPr>
          <a:lstStyle/>
          <a:p>
            <a:r>
              <a:rPr lang="en-NZ" sz="2400" dirty="0">
                <a:latin typeface="Helvetica Neue"/>
              </a:rPr>
              <a:t>Luke 15:10—In the same way, I tell you, there is joy in the presence of the angels of God over one sinner who repents.”</a:t>
            </a:r>
            <a:endParaRPr lang="en-NZ" sz="2400" i="0" dirty="0">
              <a:effectLst/>
              <a:latin typeface="Helvetica Neue"/>
            </a:endParaRPr>
          </a:p>
        </p:txBody>
      </p:sp>
    </p:spTree>
    <p:extLst>
      <p:ext uri="{BB962C8B-B14F-4D97-AF65-F5344CB8AC3E}">
        <p14:creationId xmlns:p14="http://schemas.microsoft.com/office/powerpoint/2010/main" val="76991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E3DA-3E66-40B0-81EB-2FE02F9E5CD7}"/>
              </a:ext>
            </a:extLst>
          </p:cNvPr>
          <p:cNvSpPr>
            <a:spLocks noGrp="1"/>
          </p:cNvSpPr>
          <p:nvPr>
            <p:ph type="title"/>
          </p:nvPr>
        </p:nvSpPr>
        <p:spPr/>
        <p:txBody>
          <a:bodyPr/>
          <a:lstStyle/>
          <a:p>
            <a:r>
              <a:rPr lang="en-NZ" dirty="0"/>
              <a:t>Some people are naturals…</a:t>
            </a:r>
          </a:p>
        </p:txBody>
      </p:sp>
      <p:pic>
        <p:nvPicPr>
          <p:cNvPr id="4" name="Picture 2" descr="GoodNews.jpg">
            <a:extLst>
              <a:ext uri="{FF2B5EF4-FFF2-40B4-BE49-F238E27FC236}">
                <a16:creationId xmlns:a16="http://schemas.microsoft.com/office/drawing/2014/main" id="{AB077173-AEAD-43E6-964C-516CB74DF5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4986" y="2572661"/>
            <a:ext cx="5473866" cy="3642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985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549236DC-F34C-430B-B8B3-C5F3FDC145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060175"/>
            <a:ext cx="9162723" cy="51573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F50EFC8-0395-47F6-B6FC-4CE4EA1EEB54}"/>
              </a:ext>
            </a:extLst>
          </p:cNvPr>
          <p:cNvSpPr/>
          <p:nvPr/>
        </p:nvSpPr>
        <p:spPr>
          <a:xfrm>
            <a:off x="145774" y="4863228"/>
            <a:ext cx="8852452" cy="1200329"/>
          </a:xfrm>
          <a:prstGeom prst="rect">
            <a:avLst/>
          </a:prstGeom>
        </p:spPr>
        <p:txBody>
          <a:bodyPr wrap="square">
            <a:spAutoFit/>
          </a:bodyPr>
          <a:lstStyle/>
          <a:p>
            <a:pPr algn="ctr"/>
            <a:r>
              <a:rPr lang="en-US" sz="2400" dirty="0">
                <a:solidFill>
                  <a:schemeClr val="bg1"/>
                </a:solidFill>
              </a:rPr>
              <a:t>But others…</a:t>
            </a:r>
          </a:p>
          <a:p>
            <a:pPr algn="ctr"/>
            <a:r>
              <a:rPr lang="en-US" sz="2400" dirty="0">
                <a:solidFill>
                  <a:schemeClr val="bg1"/>
                </a:solidFill>
              </a:rPr>
              <a:t>Would rather run a mile in the opposite direction than to  greet someone</a:t>
            </a:r>
            <a:r>
              <a:rPr lang="en-US" dirty="0">
                <a:solidFill>
                  <a:schemeClr val="bg1"/>
                </a:solidFill>
              </a:rPr>
              <a:t>.</a:t>
            </a:r>
          </a:p>
        </p:txBody>
      </p:sp>
    </p:spTree>
    <p:extLst>
      <p:ext uri="{BB962C8B-B14F-4D97-AF65-F5344CB8AC3E}">
        <p14:creationId xmlns:p14="http://schemas.microsoft.com/office/powerpoint/2010/main" val="196225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may contain: one or more people, text and outdoor">
            <a:extLst>
              <a:ext uri="{FF2B5EF4-FFF2-40B4-BE49-F238E27FC236}">
                <a16:creationId xmlns:a16="http://schemas.microsoft.com/office/drawing/2014/main" id="{1E624C07-BB05-41D1-85B3-8614FC72D9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8738" y="21654"/>
            <a:ext cx="3833262" cy="68146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93507D0-678B-47F0-855D-6CBDAAA2DF7F}"/>
              </a:ext>
            </a:extLst>
          </p:cNvPr>
          <p:cNvSpPr/>
          <p:nvPr/>
        </p:nvSpPr>
        <p:spPr>
          <a:xfrm>
            <a:off x="738738" y="3676807"/>
            <a:ext cx="3833262"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NZ" sz="3600" dirty="0"/>
              <a:t>You treat me</a:t>
            </a:r>
          </a:p>
          <a:p>
            <a:pPr algn="ctr"/>
            <a:r>
              <a:rPr lang="en-NZ" sz="3600" dirty="0"/>
              <a:t>like I’m invisible</a:t>
            </a:r>
          </a:p>
        </p:txBody>
      </p:sp>
      <p:sp>
        <p:nvSpPr>
          <p:cNvPr id="7" name="Rectangle 6">
            <a:extLst>
              <a:ext uri="{FF2B5EF4-FFF2-40B4-BE49-F238E27FC236}">
                <a16:creationId xmlns:a16="http://schemas.microsoft.com/office/drawing/2014/main" id="{3C2C9A9E-6B31-4F0B-B7B8-EDD3EED97AC6}"/>
              </a:ext>
            </a:extLst>
          </p:cNvPr>
          <p:cNvSpPr/>
          <p:nvPr/>
        </p:nvSpPr>
        <p:spPr>
          <a:xfrm>
            <a:off x="4901613" y="335844"/>
            <a:ext cx="3833262" cy="618630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NZ" sz="3600" dirty="0"/>
              <a:t>This is something for us to avoid at all cost.</a:t>
            </a:r>
          </a:p>
          <a:p>
            <a:pPr algn="ctr"/>
            <a:endParaRPr lang="en-NZ" sz="3600" dirty="0"/>
          </a:p>
          <a:p>
            <a:pPr algn="ctr"/>
            <a:r>
              <a:rPr lang="en-NZ" sz="3600" dirty="0">
                <a:solidFill>
                  <a:schemeClr val="bg1"/>
                </a:solidFill>
              </a:rPr>
              <a:t>That cost is the cost of change.</a:t>
            </a:r>
          </a:p>
          <a:p>
            <a:pPr algn="ctr"/>
            <a:endParaRPr lang="en-NZ" sz="3600" dirty="0">
              <a:solidFill>
                <a:schemeClr val="bg1"/>
              </a:solidFill>
            </a:endParaRPr>
          </a:p>
          <a:p>
            <a:pPr algn="ctr"/>
            <a:r>
              <a:rPr lang="en-NZ" sz="3600" dirty="0">
                <a:solidFill>
                  <a:schemeClr val="bg1"/>
                </a:solidFill>
              </a:rPr>
              <a:t>Change is our ability to deal with others outside of our comfort zone.</a:t>
            </a:r>
          </a:p>
        </p:txBody>
      </p:sp>
    </p:spTree>
    <p:extLst>
      <p:ext uri="{BB962C8B-B14F-4D97-AF65-F5344CB8AC3E}">
        <p14:creationId xmlns:p14="http://schemas.microsoft.com/office/powerpoint/2010/main" val="151766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may contain: one or more people, text and outdoor">
            <a:extLst>
              <a:ext uri="{FF2B5EF4-FFF2-40B4-BE49-F238E27FC236}">
                <a16:creationId xmlns:a16="http://schemas.microsoft.com/office/drawing/2014/main" id="{1E624C07-BB05-41D1-85B3-8614FC72D9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8738" y="21654"/>
            <a:ext cx="3833262" cy="68146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93507D0-678B-47F0-855D-6CBDAAA2DF7F}"/>
              </a:ext>
            </a:extLst>
          </p:cNvPr>
          <p:cNvSpPr/>
          <p:nvPr/>
        </p:nvSpPr>
        <p:spPr>
          <a:xfrm>
            <a:off x="738738" y="3676807"/>
            <a:ext cx="3833262"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NZ" sz="3600" dirty="0"/>
              <a:t>You treat me</a:t>
            </a:r>
          </a:p>
          <a:p>
            <a:pPr algn="ctr"/>
            <a:r>
              <a:rPr lang="en-NZ" sz="3600" dirty="0"/>
              <a:t>like I’m invisible</a:t>
            </a:r>
          </a:p>
        </p:txBody>
      </p:sp>
      <p:sp>
        <p:nvSpPr>
          <p:cNvPr id="7" name="Rectangle 6">
            <a:extLst>
              <a:ext uri="{FF2B5EF4-FFF2-40B4-BE49-F238E27FC236}">
                <a16:creationId xmlns:a16="http://schemas.microsoft.com/office/drawing/2014/main" id="{3C2C9A9E-6B31-4F0B-B7B8-EDD3EED97AC6}"/>
              </a:ext>
            </a:extLst>
          </p:cNvPr>
          <p:cNvSpPr/>
          <p:nvPr/>
        </p:nvSpPr>
        <p:spPr>
          <a:xfrm>
            <a:off x="4901613" y="335844"/>
            <a:ext cx="3833262" cy="618630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NZ" sz="3600" dirty="0"/>
              <a:t>This is something for us to avoid at all cost.</a:t>
            </a:r>
          </a:p>
          <a:p>
            <a:pPr algn="ctr"/>
            <a:endParaRPr lang="en-NZ" sz="3600" dirty="0"/>
          </a:p>
          <a:p>
            <a:pPr algn="ctr"/>
            <a:r>
              <a:rPr lang="en-NZ" sz="3600" dirty="0"/>
              <a:t>That cost is the cost of change.</a:t>
            </a:r>
          </a:p>
          <a:p>
            <a:pPr algn="ctr"/>
            <a:endParaRPr lang="en-NZ" sz="3600" dirty="0"/>
          </a:p>
          <a:p>
            <a:pPr algn="ctr"/>
            <a:r>
              <a:rPr lang="en-NZ" sz="3600" dirty="0">
                <a:solidFill>
                  <a:schemeClr val="bg1"/>
                </a:solidFill>
              </a:rPr>
              <a:t>Change is our ability to deal with others outside of our comfort zone.</a:t>
            </a:r>
          </a:p>
        </p:txBody>
      </p:sp>
    </p:spTree>
    <p:extLst>
      <p:ext uri="{BB962C8B-B14F-4D97-AF65-F5344CB8AC3E}">
        <p14:creationId xmlns:p14="http://schemas.microsoft.com/office/powerpoint/2010/main" val="226149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may contain: one or more people, text and outdoor">
            <a:extLst>
              <a:ext uri="{FF2B5EF4-FFF2-40B4-BE49-F238E27FC236}">
                <a16:creationId xmlns:a16="http://schemas.microsoft.com/office/drawing/2014/main" id="{1E624C07-BB05-41D1-85B3-8614FC72D9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8738" y="21654"/>
            <a:ext cx="3833262" cy="68146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93507D0-678B-47F0-855D-6CBDAAA2DF7F}"/>
              </a:ext>
            </a:extLst>
          </p:cNvPr>
          <p:cNvSpPr/>
          <p:nvPr/>
        </p:nvSpPr>
        <p:spPr>
          <a:xfrm>
            <a:off x="738738" y="3676807"/>
            <a:ext cx="3833262"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NZ" sz="3600" dirty="0"/>
              <a:t>You treat me</a:t>
            </a:r>
          </a:p>
          <a:p>
            <a:pPr algn="ctr"/>
            <a:r>
              <a:rPr lang="en-NZ" sz="3600" dirty="0"/>
              <a:t>like I’m invisible</a:t>
            </a:r>
          </a:p>
        </p:txBody>
      </p:sp>
      <p:sp>
        <p:nvSpPr>
          <p:cNvPr id="7" name="Rectangle 6">
            <a:extLst>
              <a:ext uri="{FF2B5EF4-FFF2-40B4-BE49-F238E27FC236}">
                <a16:creationId xmlns:a16="http://schemas.microsoft.com/office/drawing/2014/main" id="{3C2C9A9E-6B31-4F0B-B7B8-EDD3EED97AC6}"/>
              </a:ext>
            </a:extLst>
          </p:cNvPr>
          <p:cNvSpPr/>
          <p:nvPr/>
        </p:nvSpPr>
        <p:spPr>
          <a:xfrm>
            <a:off x="4901613" y="335844"/>
            <a:ext cx="3833262" cy="618630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NZ" sz="3600" dirty="0"/>
              <a:t>This is something for us to avoid at all cost.</a:t>
            </a:r>
          </a:p>
          <a:p>
            <a:pPr algn="ctr"/>
            <a:endParaRPr lang="en-NZ" sz="3600" dirty="0"/>
          </a:p>
          <a:p>
            <a:pPr algn="ctr"/>
            <a:r>
              <a:rPr lang="en-NZ" sz="3600" dirty="0"/>
              <a:t>That cost is the cost of change.</a:t>
            </a:r>
          </a:p>
          <a:p>
            <a:pPr algn="ctr"/>
            <a:endParaRPr lang="en-NZ" sz="3600" dirty="0"/>
          </a:p>
          <a:p>
            <a:pPr algn="ctr"/>
            <a:r>
              <a:rPr lang="en-NZ" sz="3600" dirty="0"/>
              <a:t>Change is our ability to deal with others outside of our comfort zone.</a:t>
            </a:r>
          </a:p>
        </p:txBody>
      </p:sp>
    </p:spTree>
    <p:extLst>
      <p:ext uri="{BB962C8B-B14F-4D97-AF65-F5344CB8AC3E}">
        <p14:creationId xmlns:p14="http://schemas.microsoft.com/office/powerpoint/2010/main" val="3732860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C89CB93-1666-48E4-9E04-F79B73E92295}"/>
              </a:ext>
            </a:extLst>
          </p:cNvPr>
          <p:cNvSpPr txBox="1">
            <a:spLocks/>
          </p:cNvSpPr>
          <p:nvPr/>
        </p:nvSpPr>
        <p:spPr>
          <a:xfrm>
            <a:off x="703768" y="1825625"/>
            <a:ext cx="3218876" cy="435133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solidFill>
                <a:schemeClr val="bg1"/>
              </a:solidFill>
            </a:endParaRPr>
          </a:p>
          <a:p>
            <a:pPr marL="0" indent="0" algn="ctr">
              <a:buFont typeface="Arial" panose="020B0604020202020204" pitchFamily="34" charset="0"/>
              <a:buNone/>
            </a:pPr>
            <a:endParaRPr lang="en-US" sz="4400" dirty="0">
              <a:solidFill>
                <a:schemeClr val="bg1"/>
              </a:solidFill>
            </a:endParaRPr>
          </a:p>
          <a:p>
            <a:pPr marL="0" indent="0" algn="ctr">
              <a:buFont typeface="Arial" panose="020B0604020202020204" pitchFamily="34" charset="0"/>
              <a:buNone/>
            </a:pPr>
            <a:r>
              <a:rPr lang="en-US" sz="4400" dirty="0"/>
              <a:t>Start with the basics</a:t>
            </a:r>
          </a:p>
        </p:txBody>
      </p:sp>
      <p:pic>
        <p:nvPicPr>
          <p:cNvPr id="1026" name="Picture 2" descr="Image result for greeting">
            <a:extLst>
              <a:ext uri="{FF2B5EF4-FFF2-40B4-BE49-F238E27FC236}">
                <a16:creationId xmlns:a16="http://schemas.microsoft.com/office/drawing/2014/main" id="{1A67031D-EF23-4B1A-AEF8-1388FA2A7F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78" r="43958"/>
          <a:stretch/>
        </p:blipFill>
        <p:spPr bwMode="auto">
          <a:xfrm>
            <a:off x="4704522" y="1825625"/>
            <a:ext cx="1934817"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065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a:extLst>
              <a:ext uri="{FF2B5EF4-FFF2-40B4-BE49-F238E27FC236}">
                <a16:creationId xmlns:a16="http://schemas.microsoft.com/office/drawing/2014/main" id="{308D13FC-556C-4229-90A5-64B1F6C1B0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3767" y="1825625"/>
            <a:ext cx="7736466"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2C89CB93-1666-48E4-9E04-F79B73E92295}"/>
              </a:ext>
            </a:extLst>
          </p:cNvPr>
          <p:cNvSpPr txBox="1">
            <a:spLocks/>
          </p:cNvSpPr>
          <p:nvPr/>
        </p:nvSpPr>
        <p:spPr>
          <a:xfrm>
            <a:off x="703767" y="1825625"/>
            <a:ext cx="4053763" cy="435133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solidFill>
                <a:schemeClr val="bg1"/>
              </a:solidFill>
            </a:endParaRPr>
          </a:p>
          <a:p>
            <a:pPr marL="0" indent="0" algn="ctr">
              <a:buFont typeface="Arial" panose="020B0604020202020204" pitchFamily="34" charset="0"/>
              <a:buNone/>
            </a:pPr>
            <a:endParaRPr lang="en-US" sz="4400" dirty="0">
              <a:solidFill>
                <a:schemeClr val="bg1"/>
              </a:solidFill>
            </a:endParaRPr>
          </a:p>
          <a:p>
            <a:pPr marL="0" indent="0" algn="ctr">
              <a:buFont typeface="Arial" panose="020B0604020202020204" pitchFamily="34" charset="0"/>
              <a:buNone/>
            </a:pPr>
            <a:r>
              <a:rPr lang="en-US" sz="4400" dirty="0"/>
              <a:t>A nod is as good as a smile</a:t>
            </a:r>
          </a:p>
          <a:p>
            <a:pPr marL="0" indent="0" algn="ctr">
              <a:buFont typeface="Arial" panose="020B0604020202020204" pitchFamily="34" charset="0"/>
              <a:buNone/>
            </a:pPr>
            <a:endParaRPr lang="en-US" sz="4400" dirty="0"/>
          </a:p>
        </p:txBody>
      </p:sp>
    </p:spTree>
    <p:extLst>
      <p:ext uri="{BB962C8B-B14F-4D97-AF65-F5344CB8AC3E}">
        <p14:creationId xmlns:p14="http://schemas.microsoft.com/office/powerpoint/2010/main" val="5714986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457</Words>
  <Application>Microsoft Office PowerPoint</Application>
  <PresentationFormat>On-screen Show (4:3)</PresentationFormat>
  <Paragraphs>82</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Helvetica Neue</vt:lpstr>
      <vt:lpstr>Office Theme</vt:lpstr>
      <vt:lpstr>PowerPoint Presentation</vt:lpstr>
      <vt:lpstr>PowerPoint Presentation</vt:lpstr>
      <vt:lpstr>Some people are naturals…</vt:lpstr>
      <vt:lpstr>PowerPoint Presentation</vt:lpstr>
      <vt:lpstr>PowerPoint Presentation</vt:lpstr>
      <vt:lpstr>PowerPoint Presentation</vt:lpstr>
      <vt:lpstr>PowerPoint Presentation</vt:lpstr>
      <vt:lpstr>PowerPoint Presentation</vt:lpstr>
      <vt:lpstr>PowerPoint Presentation</vt:lpstr>
      <vt:lpstr>Simple greetings abound</vt:lpstr>
      <vt:lpstr>Simple greetings abound</vt:lpstr>
      <vt:lpstr>Biblical Greetings </vt:lpstr>
      <vt:lpstr>Biblical Greetings </vt:lpstr>
      <vt:lpstr>Biblical Greetings </vt:lpstr>
      <vt:lpstr>John the Baptist</vt:lpstr>
      <vt:lpstr>Paul’s first meeting </vt:lpstr>
      <vt:lpstr>A ‘Sinners’ Greeting</vt:lpstr>
      <vt:lpstr>The Judas Kiss A Greeting unto Death </vt:lpstr>
      <vt:lpstr>The Judas Kiss A Greeting unto Death </vt:lpstr>
      <vt:lpstr>Takes Time</vt:lpstr>
      <vt:lpstr>Greet NOT!</vt:lpstr>
      <vt:lpstr>Greet NOT!</vt:lpstr>
      <vt:lpstr>Greet NOT!</vt:lpstr>
      <vt:lpstr>Share the Joy!</vt:lpstr>
      <vt:lpstr>Share the Joy</vt:lpstr>
      <vt:lpstr>Share the Joy</vt:lpstr>
      <vt:lpstr>Share the Joy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Morningside Church of Christ</cp:lastModifiedBy>
  <cp:revision>25</cp:revision>
  <dcterms:created xsi:type="dcterms:W3CDTF">2019-10-05T10:51:15Z</dcterms:created>
  <dcterms:modified xsi:type="dcterms:W3CDTF">2019-10-12T21:42:00Z</dcterms:modified>
</cp:coreProperties>
</file>