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1136" r:id="rId2"/>
    <p:sldId id="1137" r:id="rId3"/>
    <p:sldId id="1250" r:id="rId4"/>
    <p:sldId id="1248" r:id="rId5"/>
    <p:sldId id="1230" r:id="rId6"/>
    <p:sldId id="1247" r:id="rId7"/>
    <p:sldId id="1228" r:id="rId8"/>
    <p:sldId id="1231" r:id="rId9"/>
    <p:sldId id="1232" r:id="rId10"/>
    <p:sldId id="1233" r:id="rId11"/>
    <p:sldId id="1234" r:id="rId12"/>
    <p:sldId id="1235" r:id="rId13"/>
    <p:sldId id="1236" r:id="rId14"/>
    <p:sldId id="1249" r:id="rId15"/>
    <p:sldId id="885" r:id="rId16"/>
    <p:sldId id="1238" r:id="rId17"/>
    <p:sldId id="1239" r:id="rId18"/>
    <p:sldId id="1240" r:id="rId19"/>
    <p:sldId id="1237" r:id="rId20"/>
    <p:sldId id="1241" r:id="rId21"/>
    <p:sldId id="1229" r:id="rId22"/>
    <p:sldId id="1242" r:id="rId23"/>
    <p:sldId id="1243" r:id="rId24"/>
    <p:sldId id="1244" r:id="rId25"/>
    <p:sldId id="1245" r:id="rId26"/>
    <p:sldId id="1246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54" d="100"/>
          <a:sy n="54" d="100"/>
        </p:scale>
        <p:origin x="3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AE4A4-B0A9-4946-A9B9-4176D30CF272}" type="datetimeFigureOut">
              <a:rPr lang="en-NZ" smtClean="0"/>
              <a:t>20/10/2019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58C7C-B011-47DA-ADD2-B315460455C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53180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20/10/2019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43754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20/10/2019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99432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20/10/2019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78281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20/10/2019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55976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20/10/2019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3774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20/10/2019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72717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20/10/2019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83802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20/10/2019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95239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20/10/2019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10800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20/10/2019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73745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20/10/2019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99459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C8CEE-69A5-4B52-AA73-6E2AFE19DFCB}" type="datetimeFigureOut">
              <a:rPr lang="en-NZ" smtClean="0"/>
              <a:t>20/10/2019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87704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71CE94-DA98-4E2F-8084-072B19705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332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50C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EB31050-4358-402B-B32D-6473977BB4A0}"/>
              </a:ext>
            </a:extLst>
          </p:cNvPr>
          <p:cNvSpPr txBox="1">
            <a:spLocks/>
          </p:cNvSpPr>
          <p:nvPr/>
        </p:nvSpPr>
        <p:spPr>
          <a:xfrm>
            <a:off x="628650" y="1658716"/>
            <a:ext cx="7886700" cy="451824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Matthew 14:31—</a:t>
            </a:r>
            <a:r>
              <a:rPr lang="en-US" sz="2400" b="1" baseline="30000" dirty="0"/>
              <a:t>31</a:t>
            </a:r>
            <a:r>
              <a:rPr lang="en-US" sz="2400" dirty="0"/>
              <a:t>Immediately Jesus stretched out His hand and took hold of him, and *said to him, “You of little faith, why did you doubt?” (NASB95)</a:t>
            </a:r>
          </a:p>
          <a:p>
            <a:endParaRPr lang="en-NZ" sz="2400" dirty="0"/>
          </a:p>
          <a:p>
            <a:r>
              <a:rPr lang="en-NZ" sz="2400" dirty="0"/>
              <a:t>A rhetorical question, but…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NZ" dirty="0"/>
              <a:t>All of us would be able to say why.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NZ" dirty="0"/>
              <a:t>We excuse doubt as being a natural part of being human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NZ" sz="2400" dirty="0"/>
              <a:t>Everyone knows waves are dangerous</a:t>
            </a:r>
          </a:p>
          <a:p>
            <a:pPr lvl="2"/>
            <a:r>
              <a:rPr lang="en-NZ" sz="2400" dirty="0">
                <a:solidFill>
                  <a:schemeClr val="bg1"/>
                </a:solidFill>
              </a:rPr>
              <a:t>Who wouldn’t be afraid and lose focus</a:t>
            </a:r>
          </a:p>
          <a:p>
            <a:pPr lvl="2"/>
            <a:r>
              <a:rPr lang="en-NZ" sz="2400" dirty="0">
                <a:solidFill>
                  <a:schemeClr val="bg1"/>
                </a:solidFill>
              </a:rPr>
              <a:t>If I had seen a few others walk on water further than I did, then maybe I could be called out for lacking faith  </a:t>
            </a:r>
          </a:p>
          <a:p>
            <a:pPr lvl="1"/>
            <a:r>
              <a:rPr lang="en-NZ" dirty="0">
                <a:solidFill>
                  <a:schemeClr val="bg1"/>
                </a:solidFill>
              </a:rPr>
              <a:t>Jesus calls us to the evidence right before us</a:t>
            </a:r>
          </a:p>
          <a:p>
            <a:pPr lvl="1"/>
            <a:r>
              <a:rPr lang="en-NZ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98FB474-E3DA-48B1-BCCA-9974538832AD}"/>
              </a:ext>
            </a:extLst>
          </p:cNvPr>
          <p:cNvSpPr txBox="1">
            <a:spLocks/>
          </p:cNvSpPr>
          <p:nvPr/>
        </p:nvSpPr>
        <p:spPr>
          <a:xfrm>
            <a:off x="628650" y="681037"/>
            <a:ext cx="7886700" cy="77670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dirty="0"/>
              <a:t>Doubts—We can relate:</a:t>
            </a:r>
          </a:p>
        </p:txBody>
      </p:sp>
    </p:spTree>
    <p:extLst>
      <p:ext uri="{BB962C8B-B14F-4D97-AF65-F5344CB8AC3E}">
        <p14:creationId xmlns:p14="http://schemas.microsoft.com/office/powerpoint/2010/main" val="3751122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50C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EB31050-4358-402B-B32D-6473977BB4A0}"/>
              </a:ext>
            </a:extLst>
          </p:cNvPr>
          <p:cNvSpPr txBox="1">
            <a:spLocks/>
          </p:cNvSpPr>
          <p:nvPr/>
        </p:nvSpPr>
        <p:spPr>
          <a:xfrm>
            <a:off x="628650" y="1658716"/>
            <a:ext cx="7886700" cy="451824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Matthew 14:31—</a:t>
            </a:r>
            <a:r>
              <a:rPr lang="en-US" sz="2400" b="1" baseline="30000" dirty="0"/>
              <a:t>31</a:t>
            </a:r>
            <a:r>
              <a:rPr lang="en-US" sz="2400" dirty="0"/>
              <a:t>Immediately Jesus stretched out His hand and took hold of him, and *said to him, “You of little faith, why did you doubt?” (NASB95)</a:t>
            </a:r>
          </a:p>
          <a:p>
            <a:endParaRPr lang="en-NZ" sz="2400" dirty="0"/>
          </a:p>
          <a:p>
            <a:r>
              <a:rPr lang="en-NZ" sz="2400" dirty="0"/>
              <a:t>A rhetorical question, but…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NZ" dirty="0"/>
              <a:t>All of us would be able to say why.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NZ" dirty="0"/>
              <a:t>We excuse doubt as being a natural part of being human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NZ" sz="2400" dirty="0"/>
              <a:t>Everyone knows waves are dangerous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NZ" sz="2400" dirty="0"/>
              <a:t>Who wouldn’t be afraid and lose focus?</a:t>
            </a:r>
          </a:p>
          <a:p>
            <a:pPr lvl="2"/>
            <a:r>
              <a:rPr lang="en-NZ" sz="2400" dirty="0">
                <a:solidFill>
                  <a:schemeClr val="bg1"/>
                </a:solidFill>
              </a:rPr>
              <a:t>If I had seen a few others walk on water further than I did, then maybe I could be called out for lacking faith  </a:t>
            </a:r>
          </a:p>
          <a:p>
            <a:pPr lvl="1"/>
            <a:r>
              <a:rPr lang="en-NZ" dirty="0">
                <a:solidFill>
                  <a:schemeClr val="bg1"/>
                </a:solidFill>
              </a:rPr>
              <a:t>Jesus calls us to the evidence right before us</a:t>
            </a:r>
          </a:p>
          <a:p>
            <a:pPr lvl="1"/>
            <a:r>
              <a:rPr lang="en-NZ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98FB474-E3DA-48B1-BCCA-9974538832AD}"/>
              </a:ext>
            </a:extLst>
          </p:cNvPr>
          <p:cNvSpPr txBox="1">
            <a:spLocks/>
          </p:cNvSpPr>
          <p:nvPr/>
        </p:nvSpPr>
        <p:spPr>
          <a:xfrm>
            <a:off x="628650" y="681037"/>
            <a:ext cx="7886700" cy="77670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dirty="0"/>
              <a:t>Doubts—We can relate:</a:t>
            </a:r>
          </a:p>
        </p:txBody>
      </p:sp>
    </p:spTree>
    <p:extLst>
      <p:ext uri="{BB962C8B-B14F-4D97-AF65-F5344CB8AC3E}">
        <p14:creationId xmlns:p14="http://schemas.microsoft.com/office/powerpoint/2010/main" val="4280510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50C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EB31050-4358-402B-B32D-6473977BB4A0}"/>
              </a:ext>
            </a:extLst>
          </p:cNvPr>
          <p:cNvSpPr txBox="1">
            <a:spLocks/>
          </p:cNvSpPr>
          <p:nvPr/>
        </p:nvSpPr>
        <p:spPr>
          <a:xfrm>
            <a:off x="628650" y="1658716"/>
            <a:ext cx="7886700" cy="451824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Matthew 14:31—</a:t>
            </a:r>
            <a:r>
              <a:rPr lang="en-US" sz="2400" b="1" baseline="30000" dirty="0"/>
              <a:t>31</a:t>
            </a:r>
            <a:r>
              <a:rPr lang="en-US" sz="2400" dirty="0"/>
              <a:t>Immediately Jesus stretched out His hand and took hold of him, and *said to him, “You of little faith, why did you doubt?” (NASB95)</a:t>
            </a:r>
          </a:p>
          <a:p>
            <a:endParaRPr lang="en-NZ" sz="2400" dirty="0"/>
          </a:p>
          <a:p>
            <a:r>
              <a:rPr lang="en-NZ" sz="2400" dirty="0"/>
              <a:t>A rhetorical question, but…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NZ" dirty="0"/>
              <a:t>All of us would be able to say why.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NZ" dirty="0"/>
              <a:t>We excuse doubt as being a natural part of being human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NZ" sz="2400" dirty="0"/>
              <a:t>Everyone knows waves are dangerous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NZ" sz="2400" dirty="0"/>
              <a:t>Who wouldn’t be afraid and lose focus?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NZ" sz="2400" dirty="0"/>
              <a:t>If I had seen a few others walk on water further than I did, then maybe I could be called out for lacking faith  </a:t>
            </a:r>
          </a:p>
          <a:p>
            <a:pPr lvl="1"/>
            <a:r>
              <a:rPr lang="en-NZ" dirty="0">
                <a:solidFill>
                  <a:schemeClr val="bg1"/>
                </a:solidFill>
              </a:rPr>
              <a:t>Jesus calls us to the evidence right before us</a:t>
            </a:r>
          </a:p>
          <a:p>
            <a:pPr lvl="1"/>
            <a:r>
              <a:rPr lang="en-NZ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98FB474-E3DA-48B1-BCCA-9974538832AD}"/>
              </a:ext>
            </a:extLst>
          </p:cNvPr>
          <p:cNvSpPr txBox="1">
            <a:spLocks/>
          </p:cNvSpPr>
          <p:nvPr/>
        </p:nvSpPr>
        <p:spPr>
          <a:xfrm>
            <a:off x="628650" y="681037"/>
            <a:ext cx="7886700" cy="77670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dirty="0"/>
              <a:t>Doubts—We can relate:</a:t>
            </a:r>
          </a:p>
        </p:txBody>
      </p:sp>
    </p:spTree>
    <p:extLst>
      <p:ext uri="{BB962C8B-B14F-4D97-AF65-F5344CB8AC3E}">
        <p14:creationId xmlns:p14="http://schemas.microsoft.com/office/powerpoint/2010/main" val="2138029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50C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EB31050-4358-402B-B32D-6473977BB4A0}"/>
              </a:ext>
            </a:extLst>
          </p:cNvPr>
          <p:cNvSpPr txBox="1">
            <a:spLocks/>
          </p:cNvSpPr>
          <p:nvPr/>
        </p:nvSpPr>
        <p:spPr>
          <a:xfrm>
            <a:off x="628650" y="1658716"/>
            <a:ext cx="7886700" cy="451824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Matthew 14:31—</a:t>
            </a:r>
            <a:r>
              <a:rPr lang="en-US" sz="2400" b="1" baseline="30000" dirty="0"/>
              <a:t>31</a:t>
            </a:r>
            <a:r>
              <a:rPr lang="en-US" sz="2400" dirty="0"/>
              <a:t>Immediately Jesus stretched out His hand and took hold of him, and *said to him, “You of little faith, why did you doubt?” (NASB95)</a:t>
            </a:r>
          </a:p>
          <a:p>
            <a:endParaRPr lang="en-NZ" sz="2400" dirty="0"/>
          </a:p>
          <a:p>
            <a:r>
              <a:rPr lang="en-NZ" sz="2400" dirty="0"/>
              <a:t>A rhetorical question, but…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NZ" dirty="0"/>
              <a:t>All of us would be able to say why.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NZ" dirty="0"/>
              <a:t>We excuse doubt as being a natural part of being human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NZ" sz="2400" dirty="0"/>
              <a:t>Everyone knows waves are dangerous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NZ" sz="2400" dirty="0"/>
              <a:t>Who wouldn’t be afraid and lose focus?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NZ" sz="2400" dirty="0"/>
              <a:t>If I had seen a few others walk on water further than I did, then maybe I could be called out for lacking faith  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NZ" dirty="0"/>
              <a:t>Jesus calls us to the evidence right before us</a:t>
            </a:r>
          </a:p>
          <a:p>
            <a:pPr lvl="1"/>
            <a:r>
              <a:rPr lang="en-NZ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98FB474-E3DA-48B1-BCCA-9974538832AD}"/>
              </a:ext>
            </a:extLst>
          </p:cNvPr>
          <p:cNvSpPr txBox="1">
            <a:spLocks/>
          </p:cNvSpPr>
          <p:nvPr/>
        </p:nvSpPr>
        <p:spPr>
          <a:xfrm>
            <a:off x="628650" y="681037"/>
            <a:ext cx="7886700" cy="77670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dirty="0"/>
              <a:t>Doubts—We can relate:</a:t>
            </a:r>
          </a:p>
        </p:txBody>
      </p:sp>
    </p:spTree>
    <p:extLst>
      <p:ext uri="{BB962C8B-B14F-4D97-AF65-F5344CB8AC3E}">
        <p14:creationId xmlns:p14="http://schemas.microsoft.com/office/powerpoint/2010/main" val="1564597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50C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EB31050-4358-402B-B32D-6473977BB4A0}"/>
              </a:ext>
            </a:extLst>
          </p:cNvPr>
          <p:cNvSpPr txBox="1">
            <a:spLocks/>
          </p:cNvSpPr>
          <p:nvPr/>
        </p:nvSpPr>
        <p:spPr>
          <a:xfrm>
            <a:off x="628650" y="1658716"/>
            <a:ext cx="7886700" cy="451824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Matthew 14:31—</a:t>
            </a:r>
            <a:r>
              <a:rPr lang="en-US" sz="2400" b="1" baseline="30000" dirty="0"/>
              <a:t>31</a:t>
            </a:r>
            <a:r>
              <a:rPr lang="en-US" sz="2400" dirty="0"/>
              <a:t>Immediately Jesus stretched out His hand and took hold of him, and *said to him, “You of little faith, why did you doubt?” (NASB95)</a:t>
            </a:r>
          </a:p>
          <a:p>
            <a:endParaRPr lang="en-NZ" sz="2400" dirty="0"/>
          </a:p>
          <a:p>
            <a:r>
              <a:rPr lang="en-NZ" sz="2400" dirty="0"/>
              <a:t>A rhetorical question, but…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NZ" dirty="0"/>
              <a:t>All of us would be able to say why.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NZ" dirty="0"/>
              <a:t>We excuse doubt as being a natural part of being human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NZ" sz="2400" dirty="0"/>
              <a:t>Everyone knows waves are dangerous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NZ" sz="2400" dirty="0"/>
              <a:t>Who wouldn’t be afraid and lose focus?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NZ" sz="2400" dirty="0"/>
              <a:t>If I had seen a few others walk on water further than I did, then maybe I could be called out for lacking faith  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NZ" dirty="0"/>
              <a:t>Jesus calls us to the evidence right before us</a:t>
            </a:r>
          </a:p>
          <a:p>
            <a:pPr lvl="1"/>
            <a:r>
              <a:rPr lang="en-NZ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98FB474-E3DA-48B1-BCCA-9974538832AD}"/>
              </a:ext>
            </a:extLst>
          </p:cNvPr>
          <p:cNvSpPr txBox="1">
            <a:spLocks/>
          </p:cNvSpPr>
          <p:nvPr/>
        </p:nvSpPr>
        <p:spPr>
          <a:xfrm>
            <a:off x="628650" y="681037"/>
            <a:ext cx="7886700" cy="77670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dirty="0"/>
              <a:t>Doubts—We can relate: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EE0838-4D88-484D-B6A4-CB2BB8565876}"/>
              </a:ext>
            </a:extLst>
          </p:cNvPr>
          <p:cNvSpPr/>
          <p:nvPr/>
        </p:nvSpPr>
        <p:spPr>
          <a:xfrm>
            <a:off x="357759" y="5648474"/>
            <a:ext cx="83091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The Life and Work of Jesus—The Bible’s impact—Your transformed heart and life—The Church—Providence through prayer—Creation’s wonders</a:t>
            </a:r>
            <a:endParaRPr lang="en-NZ" b="1" dirty="0"/>
          </a:p>
        </p:txBody>
      </p:sp>
    </p:spTree>
    <p:extLst>
      <p:ext uri="{BB962C8B-B14F-4D97-AF65-F5344CB8AC3E}">
        <p14:creationId xmlns:p14="http://schemas.microsoft.com/office/powerpoint/2010/main" val="1703214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50C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EB31050-4358-402B-B32D-6473977BB4A0}"/>
              </a:ext>
            </a:extLst>
          </p:cNvPr>
          <p:cNvSpPr txBox="1">
            <a:spLocks/>
          </p:cNvSpPr>
          <p:nvPr/>
        </p:nvSpPr>
        <p:spPr>
          <a:xfrm>
            <a:off x="628650" y="1658716"/>
            <a:ext cx="7886700" cy="45182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Jude 22-23—</a:t>
            </a:r>
            <a:r>
              <a:rPr lang="en-US" sz="2400" b="1" baseline="30000" dirty="0"/>
              <a:t>22</a:t>
            </a:r>
            <a:r>
              <a:rPr lang="en-US" sz="2400" dirty="0"/>
              <a:t>And have mercy on some, who are doubting; </a:t>
            </a:r>
            <a:r>
              <a:rPr lang="en-US" sz="2400" b="1" baseline="30000" dirty="0"/>
              <a:t>23 </a:t>
            </a:r>
            <a:r>
              <a:rPr lang="en-US" sz="2400" dirty="0"/>
              <a:t>save others, snatching them out of the fire; and on some have mercy with fear, hating even the garment polluted by the flesh. </a:t>
            </a:r>
            <a:r>
              <a:rPr lang="en-US" sz="1200" dirty="0"/>
              <a:t>(NASB95)</a:t>
            </a:r>
            <a:endParaRPr lang="en-US" sz="2400" dirty="0"/>
          </a:p>
          <a:p>
            <a:endParaRPr lang="en-NZ" sz="2400" dirty="0"/>
          </a:p>
          <a:p>
            <a:r>
              <a:rPr lang="en-NZ" sz="2400" dirty="0">
                <a:solidFill>
                  <a:schemeClr val="bg1"/>
                </a:solidFill>
              </a:rPr>
              <a:t>There is doubts and there are doubts!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>
                <a:solidFill>
                  <a:schemeClr val="bg1"/>
                </a:solidFill>
              </a:rPr>
              <a:t>The under-developed faith: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1 Thessalonians 5:14—</a:t>
            </a:r>
            <a:r>
              <a:rPr lang="en-US" b="1" baseline="30000" dirty="0">
                <a:solidFill>
                  <a:schemeClr val="bg1"/>
                </a:solidFill>
              </a:rPr>
              <a:t>14</a:t>
            </a:r>
            <a:r>
              <a:rPr lang="en-US" dirty="0">
                <a:solidFill>
                  <a:schemeClr val="bg1"/>
                </a:solidFill>
              </a:rPr>
              <a:t>We urge you, brethren, admonish the unruly, encourage the fainthearted, help the weak, be patient with everyone. (NASB95)</a:t>
            </a:r>
          </a:p>
          <a:p>
            <a:pPr lvl="1"/>
            <a:endParaRPr lang="en-NZ" sz="2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98FB474-E3DA-48B1-BCCA-9974538832AD}"/>
              </a:ext>
            </a:extLst>
          </p:cNvPr>
          <p:cNvSpPr txBox="1">
            <a:spLocks/>
          </p:cNvSpPr>
          <p:nvPr/>
        </p:nvSpPr>
        <p:spPr>
          <a:xfrm>
            <a:off x="628650" y="681037"/>
            <a:ext cx="7886700" cy="77670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dirty="0"/>
              <a:t>Doubts—A call for a Fearfully Cautious  Compassionate Approach:</a:t>
            </a:r>
          </a:p>
        </p:txBody>
      </p:sp>
    </p:spTree>
    <p:extLst>
      <p:ext uri="{BB962C8B-B14F-4D97-AF65-F5344CB8AC3E}">
        <p14:creationId xmlns:p14="http://schemas.microsoft.com/office/powerpoint/2010/main" val="771990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50C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EB31050-4358-402B-B32D-6473977BB4A0}"/>
              </a:ext>
            </a:extLst>
          </p:cNvPr>
          <p:cNvSpPr txBox="1">
            <a:spLocks/>
          </p:cNvSpPr>
          <p:nvPr/>
        </p:nvSpPr>
        <p:spPr>
          <a:xfrm>
            <a:off x="628650" y="1658716"/>
            <a:ext cx="7886700" cy="45182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Jude 22-23—</a:t>
            </a:r>
            <a:r>
              <a:rPr lang="en-US" sz="2400" b="1" baseline="30000" dirty="0"/>
              <a:t>22</a:t>
            </a:r>
            <a:r>
              <a:rPr lang="en-US" sz="2400" dirty="0"/>
              <a:t>And have mercy on some, who are doubting; </a:t>
            </a:r>
            <a:r>
              <a:rPr lang="en-US" sz="2400" b="1" baseline="30000" dirty="0"/>
              <a:t>23 </a:t>
            </a:r>
            <a:r>
              <a:rPr lang="en-US" sz="2400" dirty="0"/>
              <a:t>save others, snatching them out of the fire; and on some have mercy with fear, hating even the garment polluted by the flesh. </a:t>
            </a:r>
            <a:r>
              <a:rPr lang="en-US" sz="1200" dirty="0"/>
              <a:t>(NASB95)</a:t>
            </a:r>
            <a:endParaRPr lang="en-US" sz="2400" dirty="0"/>
          </a:p>
          <a:p>
            <a:endParaRPr lang="en-NZ" sz="2400" dirty="0"/>
          </a:p>
          <a:p>
            <a:r>
              <a:rPr lang="en-NZ" sz="2400" dirty="0"/>
              <a:t>There are doubts and there are doubts!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>
                <a:solidFill>
                  <a:schemeClr val="bg1"/>
                </a:solidFill>
              </a:rPr>
              <a:t>The under-developed faith: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1 Thessalonians 5:14—</a:t>
            </a:r>
            <a:r>
              <a:rPr lang="en-US" b="1" baseline="30000" dirty="0">
                <a:solidFill>
                  <a:schemeClr val="bg1"/>
                </a:solidFill>
              </a:rPr>
              <a:t>14</a:t>
            </a:r>
            <a:r>
              <a:rPr lang="en-US" dirty="0">
                <a:solidFill>
                  <a:schemeClr val="bg1"/>
                </a:solidFill>
              </a:rPr>
              <a:t>We urge you, brethren, admonish the unruly, encourage the fainthearted, help the weak, be patient with everyone. (NASB95)</a:t>
            </a:r>
          </a:p>
          <a:p>
            <a:pPr lvl="1"/>
            <a:endParaRPr lang="en-NZ" sz="2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98FB474-E3DA-48B1-BCCA-9974538832AD}"/>
              </a:ext>
            </a:extLst>
          </p:cNvPr>
          <p:cNvSpPr txBox="1">
            <a:spLocks/>
          </p:cNvSpPr>
          <p:nvPr/>
        </p:nvSpPr>
        <p:spPr>
          <a:xfrm>
            <a:off x="628650" y="681037"/>
            <a:ext cx="7886700" cy="77670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dirty="0"/>
              <a:t>Doubts—A call for a Fearfully Cautious  Compassionate Approach:</a:t>
            </a:r>
          </a:p>
        </p:txBody>
      </p:sp>
    </p:spTree>
    <p:extLst>
      <p:ext uri="{BB962C8B-B14F-4D97-AF65-F5344CB8AC3E}">
        <p14:creationId xmlns:p14="http://schemas.microsoft.com/office/powerpoint/2010/main" val="658295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50C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EB31050-4358-402B-B32D-6473977BB4A0}"/>
              </a:ext>
            </a:extLst>
          </p:cNvPr>
          <p:cNvSpPr txBox="1">
            <a:spLocks/>
          </p:cNvSpPr>
          <p:nvPr/>
        </p:nvSpPr>
        <p:spPr>
          <a:xfrm>
            <a:off x="628650" y="1658716"/>
            <a:ext cx="7886700" cy="45182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Jude 22-23—</a:t>
            </a:r>
            <a:r>
              <a:rPr lang="en-US" sz="2400" b="1" baseline="30000" dirty="0"/>
              <a:t>22</a:t>
            </a:r>
            <a:r>
              <a:rPr lang="en-US" sz="2400" dirty="0"/>
              <a:t>And have mercy on some, who are doubting; </a:t>
            </a:r>
            <a:r>
              <a:rPr lang="en-US" sz="2400" b="1" baseline="30000" dirty="0"/>
              <a:t>23 </a:t>
            </a:r>
            <a:r>
              <a:rPr lang="en-US" sz="2400" dirty="0"/>
              <a:t>save others, snatching them out of the fire; and on some have mercy with fear, hating even the garment polluted by the flesh. </a:t>
            </a:r>
            <a:r>
              <a:rPr lang="en-US" sz="1200" dirty="0"/>
              <a:t>(NASB95)</a:t>
            </a:r>
            <a:endParaRPr lang="en-US" sz="2400" dirty="0"/>
          </a:p>
          <a:p>
            <a:endParaRPr lang="en-NZ" sz="2400" dirty="0"/>
          </a:p>
          <a:p>
            <a:r>
              <a:rPr lang="en-NZ" sz="2400" dirty="0"/>
              <a:t>There are doubts and there are doubts!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The under-developed faith: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1 Thessalonians 5:14—</a:t>
            </a:r>
            <a:r>
              <a:rPr lang="en-US" b="1" baseline="30000" dirty="0">
                <a:solidFill>
                  <a:schemeClr val="bg1"/>
                </a:solidFill>
              </a:rPr>
              <a:t>14</a:t>
            </a:r>
            <a:r>
              <a:rPr lang="en-US" dirty="0">
                <a:solidFill>
                  <a:schemeClr val="bg1"/>
                </a:solidFill>
              </a:rPr>
              <a:t>We urge you, brethren, admonish the unruly, encourage the fainthearted, help the weak, be patient with everyone. (NASB95)</a:t>
            </a:r>
          </a:p>
          <a:p>
            <a:pPr lvl="1"/>
            <a:endParaRPr lang="en-NZ" sz="2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98FB474-E3DA-48B1-BCCA-9974538832AD}"/>
              </a:ext>
            </a:extLst>
          </p:cNvPr>
          <p:cNvSpPr txBox="1">
            <a:spLocks/>
          </p:cNvSpPr>
          <p:nvPr/>
        </p:nvSpPr>
        <p:spPr>
          <a:xfrm>
            <a:off x="628650" y="681037"/>
            <a:ext cx="7886700" cy="77670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dirty="0"/>
              <a:t>Doubts—A call for a Fearfully Cautious  Compassionate Approach:</a:t>
            </a:r>
          </a:p>
        </p:txBody>
      </p:sp>
    </p:spTree>
    <p:extLst>
      <p:ext uri="{BB962C8B-B14F-4D97-AF65-F5344CB8AC3E}">
        <p14:creationId xmlns:p14="http://schemas.microsoft.com/office/powerpoint/2010/main" val="3022206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50C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EB31050-4358-402B-B32D-6473977BB4A0}"/>
              </a:ext>
            </a:extLst>
          </p:cNvPr>
          <p:cNvSpPr txBox="1">
            <a:spLocks/>
          </p:cNvSpPr>
          <p:nvPr/>
        </p:nvSpPr>
        <p:spPr>
          <a:xfrm>
            <a:off x="628650" y="1658716"/>
            <a:ext cx="7886700" cy="45182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Jude 22-23—</a:t>
            </a:r>
            <a:r>
              <a:rPr lang="en-US" sz="2400" b="1" baseline="30000" dirty="0"/>
              <a:t>22</a:t>
            </a:r>
            <a:r>
              <a:rPr lang="en-US" sz="2400" dirty="0"/>
              <a:t>And have mercy on some, who are doubting; </a:t>
            </a:r>
            <a:r>
              <a:rPr lang="en-US" sz="2400" b="1" baseline="30000" dirty="0"/>
              <a:t>23 </a:t>
            </a:r>
            <a:r>
              <a:rPr lang="en-US" sz="2400" dirty="0"/>
              <a:t>save others, snatching them out of the fire; and on some have mercy with fear, hating even the garment polluted by the flesh. </a:t>
            </a:r>
            <a:r>
              <a:rPr lang="en-US" sz="1200" dirty="0"/>
              <a:t>(NASB95)</a:t>
            </a:r>
            <a:endParaRPr lang="en-US" sz="2400" dirty="0"/>
          </a:p>
          <a:p>
            <a:endParaRPr lang="en-NZ" sz="2400" dirty="0"/>
          </a:p>
          <a:p>
            <a:r>
              <a:rPr lang="en-NZ" sz="2400" dirty="0"/>
              <a:t>There are doubts and there are doubts!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The under-developed faith:</a:t>
            </a:r>
          </a:p>
          <a:p>
            <a:pPr lvl="1"/>
            <a:r>
              <a:rPr lang="en-US" dirty="0"/>
              <a:t>1 Thessalonians 5:14—</a:t>
            </a:r>
            <a:r>
              <a:rPr lang="en-US" b="1" baseline="30000" dirty="0"/>
              <a:t>14</a:t>
            </a:r>
            <a:r>
              <a:rPr lang="en-US" dirty="0"/>
              <a:t>We urge you, brethren, admonish the unruly, encourage the fainthearted, help the weak, be patient with everyone. (NASB95)</a:t>
            </a:r>
          </a:p>
          <a:p>
            <a:pPr lvl="1"/>
            <a:endParaRPr lang="en-NZ" sz="2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98FB474-E3DA-48B1-BCCA-9974538832AD}"/>
              </a:ext>
            </a:extLst>
          </p:cNvPr>
          <p:cNvSpPr txBox="1">
            <a:spLocks/>
          </p:cNvSpPr>
          <p:nvPr/>
        </p:nvSpPr>
        <p:spPr>
          <a:xfrm>
            <a:off x="628650" y="681037"/>
            <a:ext cx="7886700" cy="77670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dirty="0"/>
              <a:t>Doubts—A call for a Fearfully Cautious  Compassionate Approach:</a:t>
            </a:r>
          </a:p>
        </p:txBody>
      </p:sp>
    </p:spTree>
    <p:extLst>
      <p:ext uri="{BB962C8B-B14F-4D97-AF65-F5344CB8AC3E}">
        <p14:creationId xmlns:p14="http://schemas.microsoft.com/office/powerpoint/2010/main" val="1042065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50C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EB31050-4358-402B-B32D-6473977BB4A0}"/>
              </a:ext>
            </a:extLst>
          </p:cNvPr>
          <p:cNvSpPr txBox="1">
            <a:spLocks/>
          </p:cNvSpPr>
          <p:nvPr/>
        </p:nvSpPr>
        <p:spPr>
          <a:xfrm>
            <a:off x="628650" y="1658716"/>
            <a:ext cx="7886700" cy="45182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Jude 22-23—</a:t>
            </a:r>
            <a:r>
              <a:rPr lang="en-US" sz="2400" b="1" baseline="30000" dirty="0"/>
              <a:t>22</a:t>
            </a:r>
            <a:r>
              <a:rPr lang="en-US" sz="2400" dirty="0"/>
              <a:t>And have mercy on some, who are doubting; </a:t>
            </a:r>
            <a:r>
              <a:rPr lang="en-US" sz="2400" b="1" baseline="30000" dirty="0"/>
              <a:t>23 </a:t>
            </a:r>
            <a:r>
              <a:rPr lang="en-US" sz="2400" dirty="0"/>
              <a:t>save others, snatching them out of the fire; and on some have mercy with fear, hating even the garment polluted by the flesh. </a:t>
            </a:r>
            <a:r>
              <a:rPr lang="en-US" sz="1200" dirty="0"/>
              <a:t>(NASB95)</a:t>
            </a:r>
            <a:endParaRPr lang="en-US" sz="2400" dirty="0"/>
          </a:p>
          <a:p>
            <a:endParaRPr lang="en-NZ" sz="2400" dirty="0"/>
          </a:p>
          <a:p>
            <a:r>
              <a:rPr lang="en-NZ" sz="2400" dirty="0"/>
              <a:t>There are doubts and there are doubts!</a:t>
            </a:r>
          </a:p>
          <a:p>
            <a:pPr marL="914400" lvl="1" indent="-457200">
              <a:buFont typeface="+mj-lt"/>
              <a:buAutoNum type="alphaLcParenR" startAt="2"/>
            </a:pPr>
            <a:r>
              <a:rPr lang="en-US" dirty="0"/>
              <a:t>The polluted faith: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Galatians 6:1—</a:t>
            </a:r>
            <a:r>
              <a:rPr lang="en-US" b="1" baseline="30000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Brethren, even if anyone is caught in any trespass, you who are spiritual, restore such a one in a spirit of gentleness; </a:t>
            </a:r>
            <a:r>
              <a:rPr lang="en-US" i="1" dirty="0">
                <a:solidFill>
                  <a:schemeClr val="bg1"/>
                </a:solidFill>
              </a:rPr>
              <a:t>each one</a:t>
            </a:r>
            <a:r>
              <a:rPr lang="en-US" dirty="0">
                <a:solidFill>
                  <a:schemeClr val="bg1"/>
                </a:solidFill>
              </a:rPr>
              <a:t> looking to yourself, so that you too will not be tempted. (NASB95)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98FB474-E3DA-48B1-BCCA-9974538832AD}"/>
              </a:ext>
            </a:extLst>
          </p:cNvPr>
          <p:cNvSpPr txBox="1">
            <a:spLocks/>
          </p:cNvSpPr>
          <p:nvPr/>
        </p:nvSpPr>
        <p:spPr>
          <a:xfrm>
            <a:off x="628650" y="681037"/>
            <a:ext cx="7886700" cy="77670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dirty="0"/>
              <a:t>Doubts—A call for a Fearfully Cautious  Compassionate Approach:</a:t>
            </a:r>
          </a:p>
        </p:txBody>
      </p:sp>
    </p:spTree>
    <p:extLst>
      <p:ext uri="{BB962C8B-B14F-4D97-AF65-F5344CB8AC3E}">
        <p14:creationId xmlns:p14="http://schemas.microsoft.com/office/powerpoint/2010/main" val="627809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64BE5-728B-4C4B-A9A0-C2E564184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/>
              <a:t>“Having your Doubts?”</a:t>
            </a:r>
          </a:p>
        </p:txBody>
      </p:sp>
    </p:spTree>
    <p:extLst>
      <p:ext uri="{BB962C8B-B14F-4D97-AF65-F5344CB8AC3E}">
        <p14:creationId xmlns:p14="http://schemas.microsoft.com/office/powerpoint/2010/main" val="426566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50C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EB31050-4358-402B-B32D-6473977BB4A0}"/>
              </a:ext>
            </a:extLst>
          </p:cNvPr>
          <p:cNvSpPr txBox="1">
            <a:spLocks/>
          </p:cNvSpPr>
          <p:nvPr/>
        </p:nvSpPr>
        <p:spPr>
          <a:xfrm>
            <a:off x="628650" y="1658716"/>
            <a:ext cx="7886700" cy="45182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Jude 22-23—</a:t>
            </a:r>
            <a:r>
              <a:rPr lang="en-US" sz="2400" b="1" baseline="30000" dirty="0"/>
              <a:t>22</a:t>
            </a:r>
            <a:r>
              <a:rPr lang="en-US" sz="2400" dirty="0"/>
              <a:t>And have mercy on some, who are doubting; </a:t>
            </a:r>
            <a:r>
              <a:rPr lang="en-US" sz="2400" b="1" baseline="30000" dirty="0"/>
              <a:t>23 </a:t>
            </a:r>
            <a:r>
              <a:rPr lang="en-US" sz="2400" dirty="0"/>
              <a:t>save others, snatching them out of the fire; and on some have mercy with fear, hating even the garment polluted by the flesh. </a:t>
            </a:r>
            <a:r>
              <a:rPr lang="en-US" sz="1200" dirty="0"/>
              <a:t>(NASB95)</a:t>
            </a:r>
            <a:endParaRPr lang="en-US" sz="2400" dirty="0"/>
          </a:p>
          <a:p>
            <a:endParaRPr lang="en-NZ" sz="2400" dirty="0"/>
          </a:p>
          <a:p>
            <a:r>
              <a:rPr lang="en-NZ" sz="2400" dirty="0"/>
              <a:t>There are doubts and there are doubts!</a:t>
            </a:r>
          </a:p>
          <a:p>
            <a:pPr marL="914400" lvl="1" indent="-457200">
              <a:buFont typeface="+mj-lt"/>
              <a:buAutoNum type="alphaLcParenR" startAt="2"/>
            </a:pPr>
            <a:r>
              <a:rPr lang="en-US" dirty="0"/>
              <a:t>The polluted faith:</a:t>
            </a:r>
          </a:p>
          <a:p>
            <a:pPr lvl="1"/>
            <a:r>
              <a:rPr lang="en-US" dirty="0"/>
              <a:t>Galatians 6:1—</a:t>
            </a:r>
            <a:r>
              <a:rPr lang="en-US" b="1" baseline="30000" dirty="0"/>
              <a:t>1</a:t>
            </a:r>
            <a:r>
              <a:rPr lang="en-US" dirty="0"/>
              <a:t>Brethren, even if anyone is caught in any trespass, you who are spiritual, restore such a one in a spirit of gentleness; </a:t>
            </a:r>
            <a:r>
              <a:rPr lang="en-US" i="1" dirty="0"/>
              <a:t>each one</a:t>
            </a:r>
            <a:r>
              <a:rPr lang="en-US" dirty="0"/>
              <a:t> looking to yourself, so that you too will not be tempted. (NASB95)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98FB474-E3DA-48B1-BCCA-9974538832AD}"/>
              </a:ext>
            </a:extLst>
          </p:cNvPr>
          <p:cNvSpPr txBox="1">
            <a:spLocks/>
          </p:cNvSpPr>
          <p:nvPr/>
        </p:nvSpPr>
        <p:spPr>
          <a:xfrm>
            <a:off x="628650" y="681037"/>
            <a:ext cx="7886700" cy="77670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dirty="0"/>
              <a:t>Doubts—A call for a Fearfully Cautious  Compassionate Approach:</a:t>
            </a:r>
          </a:p>
        </p:txBody>
      </p:sp>
    </p:spTree>
    <p:extLst>
      <p:ext uri="{BB962C8B-B14F-4D97-AF65-F5344CB8AC3E}">
        <p14:creationId xmlns:p14="http://schemas.microsoft.com/office/powerpoint/2010/main" val="9215588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50C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EB31050-4358-402B-B32D-6473977BB4A0}"/>
              </a:ext>
            </a:extLst>
          </p:cNvPr>
          <p:cNvSpPr txBox="1">
            <a:spLocks/>
          </p:cNvSpPr>
          <p:nvPr/>
        </p:nvSpPr>
        <p:spPr>
          <a:xfrm>
            <a:off x="628650" y="1658716"/>
            <a:ext cx="7886700" cy="45182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James 1:5-6—</a:t>
            </a:r>
            <a:r>
              <a:rPr lang="en-US" sz="2400" b="1" baseline="30000" dirty="0"/>
              <a:t>5</a:t>
            </a:r>
            <a:r>
              <a:rPr lang="en-US" sz="2400" dirty="0"/>
              <a:t>But if any of you lacks wisdom, let him ask of God, who gives to all generously and without reproach, and it will be given to him. </a:t>
            </a:r>
            <a:r>
              <a:rPr lang="en-US" sz="2400" b="1" baseline="30000" dirty="0"/>
              <a:t>6</a:t>
            </a:r>
            <a:r>
              <a:rPr lang="en-US" sz="2400" dirty="0"/>
              <a:t>But he must ask in faith without any doubting, for the one who doubts is like the surf of the sea, driven and tossed by the wind. </a:t>
            </a:r>
            <a:r>
              <a:rPr lang="en-US" sz="2400" b="1" baseline="30000" dirty="0"/>
              <a:t>7 </a:t>
            </a:r>
            <a:r>
              <a:rPr lang="en-US" sz="2400" dirty="0"/>
              <a:t>For that man ought not to expect that he will receive anything from the Lord, </a:t>
            </a:r>
            <a:r>
              <a:rPr lang="en-US" sz="2400" b="1" baseline="30000" dirty="0"/>
              <a:t>8</a:t>
            </a:r>
            <a:r>
              <a:rPr lang="en-US" sz="2400" i="1" dirty="0"/>
              <a:t>being</a:t>
            </a:r>
            <a:r>
              <a:rPr lang="en-US" sz="2400" dirty="0"/>
              <a:t> a double-minded man, unstable in all his ways. </a:t>
            </a:r>
            <a:r>
              <a:rPr lang="en-US" sz="1200" dirty="0"/>
              <a:t>(NASB95)</a:t>
            </a:r>
            <a:endParaRPr lang="en-NZ" sz="1200" dirty="0"/>
          </a:p>
          <a:p>
            <a:endParaRPr lang="en-US" sz="2400" dirty="0"/>
          </a:p>
          <a:p>
            <a:r>
              <a:rPr lang="en-US" sz="2400" dirty="0"/>
              <a:t>The Door To Godly Wisdom Locked and Bolted: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Daily trials are steppingstones to spiritual maturity. 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98FB474-E3DA-48B1-BCCA-9974538832AD}"/>
              </a:ext>
            </a:extLst>
          </p:cNvPr>
          <p:cNvSpPr txBox="1">
            <a:spLocks/>
          </p:cNvSpPr>
          <p:nvPr/>
        </p:nvSpPr>
        <p:spPr>
          <a:xfrm>
            <a:off x="628650" y="681037"/>
            <a:ext cx="7886700" cy="776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dirty="0"/>
              <a:t>Doubt—Not an Ideal State of Being:</a:t>
            </a:r>
          </a:p>
        </p:txBody>
      </p:sp>
    </p:spTree>
    <p:extLst>
      <p:ext uri="{BB962C8B-B14F-4D97-AF65-F5344CB8AC3E}">
        <p14:creationId xmlns:p14="http://schemas.microsoft.com/office/powerpoint/2010/main" val="1931594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50C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EB31050-4358-402B-B32D-6473977BB4A0}"/>
              </a:ext>
            </a:extLst>
          </p:cNvPr>
          <p:cNvSpPr txBox="1">
            <a:spLocks/>
          </p:cNvSpPr>
          <p:nvPr/>
        </p:nvSpPr>
        <p:spPr>
          <a:xfrm>
            <a:off x="628650" y="1658716"/>
            <a:ext cx="7886700" cy="45182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James 1:5-6—</a:t>
            </a:r>
            <a:r>
              <a:rPr lang="en-US" sz="2400" b="1" baseline="30000" dirty="0"/>
              <a:t>5</a:t>
            </a:r>
            <a:r>
              <a:rPr lang="en-US" sz="2400" dirty="0"/>
              <a:t>But if any of you lacks wisdom, let him ask of God, who gives to all generously and without reproach, and it will be given to him. </a:t>
            </a:r>
            <a:r>
              <a:rPr lang="en-US" sz="2400" b="1" baseline="30000" dirty="0"/>
              <a:t>6</a:t>
            </a:r>
            <a:r>
              <a:rPr lang="en-US" sz="2400" dirty="0"/>
              <a:t>But he must ask in faith without any doubting, for the one who doubts is like the surf of the sea, driven and tossed by the wind. </a:t>
            </a:r>
            <a:r>
              <a:rPr lang="en-US" sz="2400" b="1" baseline="30000" dirty="0"/>
              <a:t>7 </a:t>
            </a:r>
            <a:r>
              <a:rPr lang="en-US" sz="2400" dirty="0"/>
              <a:t>For that man ought not to expect that he will receive anything from the Lord, </a:t>
            </a:r>
            <a:r>
              <a:rPr lang="en-US" sz="2400" b="1" baseline="30000" dirty="0"/>
              <a:t>8</a:t>
            </a:r>
            <a:r>
              <a:rPr lang="en-US" sz="2400" i="1" dirty="0"/>
              <a:t>being</a:t>
            </a:r>
            <a:r>
              <a:rPr lang="en-US" sz="2400" dirty="0"/>
              <a:t> a double-minded man, unstable in all his ways. </a:t>
            </a:r>
            <a:r>
              <a:rPr lang="en-US" sz="1200" dirty="0"/>
              <a:t>(NASB95)</a:t>
            </a:r>
            <a:endParaRPr lang="en-NZ" sz="1200" dirty="0"/>
          </a:p>
          <a:p>
            <a:endParaRPr lang="en-US" sz="2400" dirty="0"/>
          </a:p>
          <a:p>
            <a:r>
              <a:rPr lang="en-US" sz="2400" dirty="0"/>
              <a:t>The Door To Godly Wisdom Locked and Bolted:</a:t>
            </a:r>
          </a:p>
          <a:p>
            <a:pPr marL="914400" lvl="1" indent="-457200">
              <a:buFont typeface="+mj-lt"/>
              <a:buAutoNum type="alphaLcParenR" startAt="2"/>
            </a:pPr>
            <a:r>
              <a:rPr lang="en-US" dirty="0"/>
              <a:t>Trails and temptations must be endured.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98FB474-E3DA-48B1-BCCA-9974538832AD}"/>
              </a:ext>
            </a:extLst>
          </p:cNvPr>
          <p:cNvSpPr txBox="1">
            <a:spLocks/>
          </p:cNvSpPr>
          <p:nvPr/>
        </p:nvSpPr>
        <p:spPr>
          <a:xfrm>
            <a:off x="628650" y="681037"/>
            <a:ext cx="7886700" cy="776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dirty="0"/>
              <a:t>Doubt—Not an Ideal State of Being:</a:t>
            </a:r>
          </a:p>
        </p:txBody>
      </p:sp>
    </p:spTree>
    <p:extLst>
      <p:ext uri="{BB962C8B-B14F-4D97-AF65-F5344CB8AC3E}">
        <p14:creationId xmlns:p14="http://schemas.microsoft.com/office/powerpoint/2010/main" val="11727658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50C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EB31050-4358-402B-B32D-6473977BB4A0}"/>
              </a:ext>
            </a:extLst>
          </p:cNvPr>
          <p:cNvSpPr txBox="1">
            <a:spLocks/>
          </p:cNvSpPr>
          <p:nvPr/>
        </p:nvSpPr>
        <p:spPr>
          <a:xfrm>
            <a:off x="628650" y="1658716"/>
            <a:ext cx="7886700" cy="45182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James 1:5-6—</a:t>
            </a:r>
            <a:r>
              <a:rPr lang="en-US" sz="2400" b="1" baseline="30000" dirty="0"/>
              <a:t>5</a:t>
            </a:r>
            <a:r>
              <a:rPr lang="en-US" sz="2400" dirty="0"/>
              <a:t>But if any of you lacks wisdom, let him ask of God, who gives to all generously and without reproach, and it will be given to him. </a:t>
            </a:r>
            <a:r>
              <a:rPr lang="en-US" sz="2400" b="1" baseline="30000" dirty="0"/>
              <a:t>6</a:t>
            </a:r>
            <a:r>
              <a:rPr lang="en-US" sz="2400" dirty="0"/>
              <a:t>But he must ask in faith without any doubting, for the one who doubts is like the surf of the sea, driven and tossed by the wind. </a:t>
            </a:r>
            <a:r>
              <a:rPr lang="en-US" sz="2400" b="1" baseline="30000" dirty="0"/>
              <a:t>7 </a:t>
            </a:r>
            <a:r>
              <a:rPr lang="en-US" sz="2400" dirty="0"/>
              <a:t>For that man ought not to expect that he will receive anything from the Lord, </a:t>
            </a:r>
            <a:r>
              <a:rPr lang="en-US" sz="2400" b="1" baseline="30000" dirty="0"/>
              <a:t>8</a:t>
            </a:r>
            <a:r>
              <a:rPr lang="en-US" sz="2400" i="1" dirty="0"/>
              <a:t>being</a:t>
            </a:r>
            <a:r>
              <a:rPr lang="en-US" sz="2400" dirty="0"/>
              <a:t> a double-minded man, unstable in all his ways. </a:t>
            </a:r>
            <a:r>
              <a:rPr lang="en-US" sz="1200" dirty="0"/>
              <a:t>(NASB95)</a:t>
            </a:r>
            <a:endParaRPr lang="en-NZ" sz="1200" dirty="0"/>
          </a:p>
          <a:p>
            <a:endParaRPr lang="en-US" sz="2400" dirty="0"/>
          </a:p>
          <a:p>
            <a:r>
              <a:rPr lang="en-US" sz="2400" dirty="0"/>
              <a:t>The Door To Godly Wisdom Locked and Bolted:</a:t>
            </a:r>
          </a:p>
          <a:p>
            <a:pPr marL="914400" lvl="1" indent="-457200">
              <a:buFont typeface="+mj-lt"/>
              <a:buAutoNum type="alphaLcParenR" startAt="3"/>
            </a:pPr>
            <a:r>
              <a:rPr lang="en-US" dirty="0"/>
              <a:t>When we lack the faith to negotiate trials and temptations we must cry to God for wisdom.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98FB474-E3DA-48B1-BCCA-9974538832AD}"/>
              </a:ext>
            </a:extLst>
          </p:cNvPr>
          <p:cNvSpPr txBox="1">
            <a:spLocks/>
          </p:cNvSpPr>
          <p:nvPr/>
        </p:nvSpPr>
        <p:spPr>
          <a:xfrm>
            <a:off x="628650" y="681037"/>
            <a:ext cx="7886700" cy="776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dirty="0"/>
              <a:t>Doubt—Not an Ideal State of Being:</a:t>
            </a:r>
          </a:p>
        </p:txBody>
      </p:sp>
    </p:spTree>
    <p:extLst>
      <p:ext uri="{BB962C8B-B14F-4D97-AF65-F5344CB8AC3E}">
        <p14:creationId xmlns:p14="http://schemas.microsoft.com/office/powerpoint/2010/main" val="8284951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50C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EB31050-4358-402B-B32D-6473977BB4A0}"/>
              </a:ext>
            </a:extLst>
          </p:cNvPr>
          <p:cNvSpPr txBox="1">
            <a:spLocks/>
          </p:cNvSpPr>
          <p:nvPr/>
        </p:nvSpPr>
        <p:spPr>
          <a:xfrm>
            <a:off x="628650" y="1658716"/>
            <a:ext cx="7886700" cy="45182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James 1:5-6—</a:t>
            </a:r>
            <a:r>
              <a:rPr lang="en-US" sz="2400" b="1" baseline="30000" dirty="0"/>
              <a:t>5</a:t>
            </a:r>
            <a:r>
              <a:rPr lang="en-US" sz="2400" dirty="0"/>
              <a:t>But if any of you lacks wisdom, let him ask of God, who gives to all generously and without reproach, and it will be given to him. </a:t>
            </a:r>
            <a:r>
              <a:rPr lang="en-US" sz="2400" b="1" baseline="30000" dirty="0"/>
              <a:t>6</a:t>
            </a:r>
            <a:r>
              <a:rPr lang="en-US" sz="2400" dirty="0"/>
              <a:t>But he must ask in faith without any doubting, for the one who doubts is like the surf of the sea, driven and tossed by the wind. </a:t>
            </a:r>
            <a:r>
              <a:rPr lang="en-US" sz="2400" b="1" baseline="30000" dirty="0"/>
              <a:t>7 </a:t>
            </a:r>
            <a:r>
              <a:rPr lang="en-US" sz="2400" dirty="0"/>
              <a:t>For that man ought not to expect that he will receive anything from the Lord, </a:t>
            </a:r>
            <a:r>
              <a:rPr lang="en-US" sz="2400" b="1" baseline="30000" dirty="0"/>
              <a:t>8</a:t>
            </a:r>
            <a:r>
              <a:rPr lang="en-US" sz="2400" i="1" dirty="0"/>
              <a:t>being</a:t>
            </a:r>
            <a:r>
              <a:rPr lang="en-US" sz="2400" dirty="0"/>
              <a:t> a double-minded man, unstable in all his ways. </a:t>
            </a:r>
            <a:r>
              <a:rPr lang="en-US" sz="1200" dirty="0"/>
              <a:t>(NASB95)</a:t>
            </a:r>
            <a:endParaRPr lang="en-NZ" sz="1200" dirty="0"/>
          </a:p>
          <a:p>
            <a:endParaRPr lang="en-US" sz="2400" dirty="0"/>
          </a:p>
          <a:p>
            <a:r>
              <a:rPr lang="en-US" sz="2400" dirty="0"/>
              <a:t>The Door To Godly Wisdom Locked and Bolted:</a:t>
            </a:r>
          </a:p>
          <a:p>
            <a:pPr marL="914400" lvl="1" indent="-457200">
              <a:buFont typeface="+mj-lt"/>
              <a:buAutoNum type="alphaLcParenR" startAt="4"/>
            </a:pPr>
            <a:r>
              <a:rPr lang="en-US" dirty="0"/>
              <a:t>Godly wisdom is ‘on-tap,’ for the Christian.</a:t>
            </a:r>
          </a:p>
          <a:p>
            <a:pPr lvl="2"/>
            <a:r>
              <a:rPr lang="en-US" dirty="0"/>
              <a:t>God doesn’t look for reasons not to give it</a:t>
            </a:r>
          </a:p>
          <a:p>
            <a:pPr lvl="2"/>
            <a:r>
              <a:rPr lang="en-US" dirty="0"/>
              <a:t>Except…!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98FB474-E3DA-48B1-BCCA-9974538832AD}"/>
              </a:ext>
            </a:extLst>
          </p:cNvPr>
          <p:cNvSpPr txBox="1">
            <a:spLocks/>
          </p:cNvSpPr>
          <p:nvPr/>
        </p:nvSpPr>
        <p:spPr>
          <a:xfrm>
            <a:off x="628650" y="681037"/>
            <a:ext cx="7886700" cy="776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dirty="0"/>
              <a:t>Doubt—Not an Ideal State of Being:</a:t>
            </a:r>
          </a:p>
        </p:txBody>
      </p:sp>
    </p:spTree>
    <p:extLst>
      <p:ext uri="{BB962C8B-B14F-4D97-AF65-F5344CB8AC3E}">
        <p14:creationId xmlns:p14="http://schemas.microsoft.com/office/powerpoint/2010/main" val="10793716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50C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EB31050-4358-402B-B32D-6473977BB4A0}"/>
              </a:ext>
            </a:extLst>
          </p:cNvPr>
          <p:cNvSpPr txBox="1">
            <a:spLocks/>
          </p:cNvSpPr>
          <p:nvPr/>
        </p:nvSpPr>
        <p:spPr>
          <a:xfrm>
            <a:off x="628650" y="1658716"/>
            <a:ext cx="7886700" cy="45182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James 1:5-6—</a:t>
            </a:r>
            <a:r>
              <a:rPr lang="en-US" sz="2400" b="1" baseline="30000" dirty="0"/>
              <a:t>5</a:t>
            </a:r>
            <a:r>
              <a:rPr lang="en-US" sz="2400" dirty="0"/>
              <a:t>But if any of you lacks wisdom, let him ask of God, who gives to all generously and without reproach, and it will be given to him. </a:t>
            </a:r>
            <a:r>
              <a:rPr lang="en-US" sz="2400" b="1" baseline="30000" dirty="0"/>
              <a:t>6</a:t>
            </a:r>
            <a:r>
              <a:rPr lang="en-US" sz="2400" dirty="0"/>
              <a:t>But he must ask in faith without any doubting, for the one who doubts is like the surf of the sea, driven and tossed by the wind. </a:t>
            </a:r>
            <a:r>
              <a:rPr lang="en-US" sz="2400" b="1" baseline="30000" dirty="0"/>
              <a:t>7 </a:t>
            </a:r>
            <a:r>
              <a:rPr lang="en-US" sz="2400" dirty="0"/>
              <a:t>For that man ought not to expect that he will receive anything from the Lord, </a:t>
            </a:r>
            <a:r>
              <a:rPr lang="en-US" sz="2400" b="1" baseline="30000" dirty="0"/>
              <a:t>8</a:t>
            </a:r>
            <a:r>
              <a:rPr lang="en-US" sz="2400" i="1" dirty="0"/>
              <a:t>being</a:t>
            </a:r>
            <a:r>
              <a:rPr lang="en-US" sz="2400" dirty="0"/>
              <a:t> a double-minded man, unstable in all his ways. </a:t>
            </a:r>
            <a:r>
              <a:rPr lang="en-US" sz="1200" dirty="0"/>
              <a:t>(NASB95)</a:t>
            </a:r>
            <a:endParaRPr lang="en-NZ" sz="1200" dirty="0"/>
          </a:p>
          <a:p>
            <a:endParaRPr lang="en-US" sz="2400" dirty="0"/>
          </a:p>
          <a:p>
            <a:r>
              <a:rPr lang="en-US" sz="2400" dirty="0"/>
              <a:t>The Door To Godly Wisdom Locked and Bolted:</a:t>
            </a:r>
          </a:p>
          <a:p>
            <a:pPr marL="914400" lvl="1" indent="-457200">
              <a:buFont typeface="+mj-lt"/>
              <a:buAutoNum type="alphaLcParenR" startAt="5"/>
            </a:pPr>
            <a:r>
              <a:rPr lang="en-US" dirty="0"/>
              <a:t>DOUBT—The no go zone!</a:t>
            </a:r>
          </a:p>
          <a:p>
            <a:pPr lvl="2"/>
            <a:r>
              <a:rPr lang="en-US" dirty="0"/>
              <a:t>Doubters are all over the place—Controlled by external forces—Can’t get his head straight—No solid foundation</a:t>
            </a:r>
          </a:p>
          <a:p>
            <a:pPr lvl="2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98FB474-E3DA-48B1-BCCA-9974538832AD}"/>
              </a:ext>
            </a:extLst>
          </p:cNvPr>
          <p:cNvSpPr txBox="1">
            <a:spLocks/>
          </p:cNvSpPr>
          <p:nvPr/>
        </p:nvSpPr>
        <p:spPr>
          <a:xfrm>
            <a:off x="628650" y="681037"/>
            <a:ext cx="7886700" cy="776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dirty="0"/>
              <a:t>Doubt—Not an Ideal State of Being:</a:t>
            </a:r>
          </a:p>
        </p:txBody>
      </p:sp>
    </p:spTree>
    <p:extLst>
      <p:ext uri="{BB962C8B-B14F-4D97-AF65-F5344CB8AC3E}">
        <p14:creationId xmlns:p14="http://schemas.microsoft.com/office/powerpoint/2010/main" val="30690428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50C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EB31050-4358-402B-B32D-6473977BB4A0}"/>
              </a:ext>
            </a:extLst>
          </p:cNvPr>
          <p:cNvSpPr txBox="1">
            <a:spLocks/>
          </p:cNvSpPr>
          <p:nvPr/>
        </p:nvSpPr>
        <p:spPr>
          <a:xfrm>
            <a:off x="628650" y="1658716"/>
            <a:ext cx="7886700" cy="45182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James 1:5-6—</a:t>
            </a:r>
            <a:r>
              <a:rPr lang="en-US" sz="2400" b="1" baseline="30000" dirty="0"/>
              <a:t>5</a:t>
            </a:r>
            <a:r>
              <a:rPr lang="en-US" sz="2400" dirty="0"/>
              <a:t>But if any of you lacks wisdom, let him ask of God, who gives to all generously and without reproach, and it will be given to him. </a:t>
            </a:r>
            <a:r>
              <a:rPr lang="en-US" sz="2400" b="1" baseline="30000" dirty="0"/>
              <a:t>6</a:t>
            </a:r>
            <a:r>
              <a:rPr lang="en-US" sz="2400" dirty="0"/>
              <a:t>But he must ask in faith without any doubting, for the one who doubts is like the surf of the sea, driven and tossed by the wind. </a:t>
            </a:r>
            <a:r>
              <a:rPr lang="en-US" sz="2400" b="1" baseline="30000" dirty="0"/>
              <a:t>7 </a:t>
            </a:r>
            <a:r>
              <a:rPr lang="en-US" sz="2400" dirty="0"/>
              <a:t>For that man ought not to expect that he will receive anything from the Lord, </a:t>
            </a:r>
            <a:r>
              <a:rPr lang="en-US" sz="2400" b="1" baseline="30000" dirty="0"/>
              <a:t>8</a:t>
            </a:r>
            <a:r>
              <a:rPr lang="en-US" sz="2400" i="1" dirty="0"/>
              <a:t>being</a:t>
            </a:r>
            <a:r>
              <a:rPr lang="en-US" sz="2400" dirty="0"/>
              <a:t> a double-minded man, unstable in all his ways. </a:t>
            </a:r>
            <a:r>
              <a:rPr lang="en-US" sz="1200" dirty="0"/>
              <a:t>(NASB95)</a:t>
            </a:r>
            <a:endParaRPr lang="en-NZ" sz="1200" dirty="0"/>
          </a:p>
          <a:p>
            <a:endParaRPr lang="en-US" sz="2400" dirty="0"/>
          </a:p>
          <a:p>
            <a:r>
              <a:rPr lang="en-US" sz="2400" dirty="0"/>
              <a:t>The Door To Godly Wisdom Locked and Bolted:</a:t>
            </a:r>
          </a:p>
          <a:p>
            <a:pPr marL="914400" lvl="1" indent="-457200">
              <a:buFont typeface="+mj-lt"/>
              <a:buAutoNum type="alphaLcParenR" startAt="6"/>
            </a:pPr>
            <a:r>
              <a:rPr lang="en-US" dirty="0"/>
              <a:t>DOUBT—Brings forth nothing from the hand of God</a:t>
            </a:r>
          </a:p>
          <a:p>
            <a:pPr lvl="2"/>
            <a:r>
              <a:rPr lang="en-US" dirty="0"/>
              <a:t>God would be throwing his resources to the wind.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98FB474-E3DA-48B1-BCCA-9974538832AD}"/>
              </a:ext>
            </a:extLst>
          </p:cNvPr>
          <p:cNvSpPr txBox="1">
            <a:spLocks/>
          </p:cNvSpPr>
          <p:nvPr/>
        </p:nvSpPr>
        <p:spPr>
          <a:xfrm>
            <a:off x="628650" y="681037"/>
            <a:ext cx="7886700" cy="776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dirty="0"/>
              <a:t>Doubt—Not </a:t>
            </a:r>
            <a:r>
              <a:rPr lang="en-NZ"/>
              <a:t>an Ideal </a:t>
            </a:r>
            <a:r>
              <a:rPr lang="en-NZ" dirty="0"/>
              <a:t>State of Being:</a:t>
            </a:r>
          </a:p>
        </p:txBody>
      </p:sp>
    </p:spTree>
    <p:extLst>
      <p:ext uri="{BB962C8B-B14F-4D97-AF65-F5344CB8AC3E}">
        <p14:creationId xmlns:p14="http://schemas.microsoft.com/office/powerpoint/2010/main" val="2761877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doubt bible">
            <a:extLst>
              <a:ext uri="{FF2B5EF4-FFF2-40B4-BE49-F238E27FC236}">
                <a16:creationId xmlns:a16="http://schemas.microsoft.com/office/drawing/2014/main" id="{ADA2C20C-128E-460F-AF89-482176B605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88" b="2"/>
          <a:stretch/>
        </p:blipFill>
        <p:spPr bwMode="auto">
          <a:xfrm>
            <a:off x="4562839" y="-168318"/>
            <a:ext cx="4695998" cy="3932313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lated image">
            <a:extLst>
              <a:ext uri="{FF2B5EF4-FFF2-40B4-BE49-F238E27FC236}">
                <a16:creationId xmlns:a16="http://schemas.microsoft.com/office/drawing/2014/main" id="{501FCFDD-5512-40E9-B7AA-227647D77A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6" r="28377"/>
          <a:stretch/>
        </p:blipFill>
        <p:spPr bwMode="auto">
          <a:xfrm>
            <a:off x="4567428" y="2487168"/>
            <a:ext cx="4697730" cy="4215384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08498E-1170-4FCB-811E-63297AB84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748" y="798445"/>
            <a:ext cx="3602727" cy="1311664"/>
          </a:xfrm>
        </p:spPr>
        <p:txBody>
          <a:bodyPr>
            <a:normAutofit/>
          </a:bodyPr>
          <a:lstStyle/>
          <a:p>
            <a:r>
              <a:rPr lang="en-US" sz="2700">
                <a:solidFill>
                  <a:srgbClr val="000000"/>
                </a:solidFill>
              </a:rPr>
              <a:t>Satan will do all he can to bring thoughts of doubt to mind</a:t>
            </a:r>
            <a:endParaRPr lang="en-NZ" sz="2700">
              <a:solidFill>
                <a:srgbClr val="0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FF493-E624-4637-8132-7C59B50AF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746" y="2272142"/>
            <a:ext cx="4246549" cy="443040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How many people do you know who have walked away from Jesus stating that they have doubts about…?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Jesus’ claim to deity</a:t>
            </a:r>
          </a:p>
          <a:p>
            <a:pPr lvl="1"/>
            <a:r>
              <a:rPr lang="en-NZ" dirty="0">
                <a:solidFill>
                  <a:srgbClr val="000000"/>
                </a:solidFill>
              </a:rPr>
              <a:t>Reliability of the Bible</a:t>
            </a:r>
          </a:p>
          <a:p>
            <a:pPr lvl="1"/>
            <a:r>
              <a:rPr lang="en-NZ" dirty="0">
                <a:solidFill>
                  <a:srgbClr val="000000"/>
                </a:solidFill>
              </a:rPr>
              <a:t>The uniqueness of the church</a:t>
            </a:r>
          </a:p>
          <a:p>
            <a:pPr lvl="1"/>
            <a:r>
              <a:rPr lang="en-NZ" dirty="0">
                <a:solidFill>
                  <a:srgbClr val="000000"/>
                </a:solidFill>
              </a:rPr>
              <a:t>If their faith is real</a:t>
            </a:r>
          </a:p>
          <a:p>
            <a:pPr lvl="1"/>
            <a:r>
              <a:rPr lang="en-NZ" dirty="0">
                <a:solidFill>
                  <a:srgbClr val="000000"/>
                </a:solidFill>
              </a:rPr>
              <a:t>If they can endure</a:t>
            </a:r>
          </a:p>
        </p:txBody>
      </p:sp>
    </p:spTree>
    <p:extLst>
      <p:ext uri="{BB962C8B-B14F-4D97-AF65-F5344CB8AC3E}">
        <p14:creationId xmlns:p14="http://schemas.microsoft.com/office/powerpoint/2010/main" val="2645315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647371" cy="6858000"/>
          </a:xfrm>
          <a:prstGeom prst="rect">
            <a:avLst/>
          </a:prstGeom>
          <a:solidFill>
            <a:srgbClr val="D3B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02F45B-3417-4CC5-971C-67B79510D10E}"/>
              </a:ext>
            </a:extLst>
          </p:cNvPr>
          <p:cNvSpPr/>
          <p:nvPr/>
        </p:nvSpPr>
        <p:spPr>
          <a:xfrm>
            <a:off x="451532" y="2250610"/>
            <a:ext cx="2391675" cy="235424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75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 walk by faith, not by sight (2Cor.5:7)</a:t>
            </a:r>
          </a:p>
        </p:txBody>
      </p:sp>
      <p:pic>
        <p:nvPicPr>
          <p:cNvPr id="3074" name="Picture 2" descr="Image result for doubt bible">
            <a:extLst>
              <a:ext uri="{FF2B5EF4-FFF2-40B4-BE49-F238E27FC236}">
                <a16:creationId xmlns:a16="http://schemas.microsoft.com/office/drawing/2014/main" id="{0AD01863-1EE4-4660-9516-25CD733E34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48"/>
          <a:stretch/>
        </p:blipFill>
        <p:spPr bwMode="auto">
          <a:xfrm>
            <a:off x="3287484" y="1406055"/>
            <a:ext cx="5391149" cy="404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2EB4530-11C2-4723-A9D7-E6D930DBB35A}"/>
              </a:ext>
            </a:extLst>
          </p:cNvPr>
          <p:cNvSpPr/>
          <p:nvPr/>
        </p:nvSpPr>
        <p:spPr>
          <a:xfrm>
            <a:off x="4926358" y="2833516"/>
            <a:ext cx="2050561" cy="2154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800"/>
              <a:t>……………………………………………………………….…….</a:t>
            </a:r>
            <a:endParaRPr lang="en-NZ" sz="800" dirty="0"/>
          </a:p>
        </p:txBody>
      </p:sp>
    </p:spTree>
    <p:extLst>
      <p:ext uri="{BB962C8B-B14F-4D97-AF65-F5344CB8AC3E}">
        <p14:creationId xmlns:p14="http://schemas.microsoft.com/office/powerpoint/2010/main" val="1906840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50C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EB31050-4358-402B-B32D-6473977BB4A0}"/>
              </a:ext>
            </a:extLst>
          </p:cNvPr>
          <p:cNvSpPr txBox="1">
            <a:spLocks/>
          </p:cNvSpPr>
          <p:nvPr/>
        </p:nvSpPr>
        <p:spPr>
          <a:xfrm>
            <a:off x="357759" y="1658716"/>
            <a:ext cx="8428482" cy="471922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Matthew 14:22-33—</a:t>
            </a:r>
            <a:r>
              <a:rPr lang="en-US" b="1" baseline="30000" dirty="0"/>
              <a:t>22</a:t>
            </a:r>
            <a:r>
              <a:rPr lang="en-US" dirty="0"/>
              <a:t>Immediately He made the disciples get into the boat and go ahead of Him to the other side, while He sent the crowds away. </a:t>
            </a:r>
            <a:r>
              <a:rPr lang="en-US" b="1" baseline="30000" dirty="0"/>
              <a:t>23 </a:t>
            </a:r>
            <a:r>
              <a:rPr lang="en-US" dirty="0"/>
              <a:t>After He had sent the crowds away, He went up on the mountain by Himself to pray; and when it was evening, He was there alone. </a:t>
            </a:r>
            <a:r>
              <a:rPr lang="en-US" b="1" baseline="30000" dirty="0"/>
              <a:t>24 </a:t>
            </a:r>
            <a:r>
              <a:rPr lang="en-US" dirty="0"/>
              <a:t>But the boat was already a long distance from the land, battered by the waves; for the wind was contrary. </a:t>
            </a:r>
            <a:r>
              <a:rPr lang="en-US" b="1" baseline="30000" dirty="0"/>
              <a:t>25</a:t>
            </a:r>
            <a:r>
              <a:rPr lang="en-US" dirty="0"/>
              <a:t>And in the fourth watch of the night He came to them, walking on the sea. </a:t>
            </a:r>
            <a:r>
              <a:rPr lang="en-US" b="1" baseline="30000" dirty="0"/>
              <a:t>26</a:t>
            </a:r>
            <a:r>
              <a:rPr lang="en-US" dirty="0"/>
              <a:t>When the disciples saw Him walking on the sea, they were terrified, and said, “It is a ghost!” And they cried out in fear. </a:t>
            </a:r>
            <a:r>
              <a:rPr lang="en-US" b="1" baseline="30000" dirty="0"/>
              <a:t>27 </a:t>
            </a:r>
            <a:r>
              <a:rPr lang="en-US" dirty="0"/>
              <a:t>But immediately Jesus spoke to them, saying, “Take courage, it is I; do not be afraid.”</a:t>
            </a:r>
          </a:p>
          <a:p>
            <a:r>
              <a:rPr lang="en-US" b="1" baseline="30000" dirty="0"/>
              <a:t>28</a:t>
            </a:r>
            <a:r>
              <a:rPr lang="en-US" dirty="0"/>
              <a:t>Peter said to Him, “Lord, if it is You, command me to come to You on the water.” </a:t>
            </a:r>
            <a:r>
              <a:rPr lang="en-US" b="1" baseline="30000" dirty="0"/>
              <a:t>29</a:t>
            </a:r>
            <a:r>
              <a:rPr lang="en-US" dirty="0"/>
              <a:t>And He said, “Come!” And Peter got out of the boat, and walked on the water and came toward Jesus. </a:t>
            </a:r>
            <a:r>
              <a:rPr lang="en-US" b="1" baseline="30000" dirty="0"/>
              <a:t>30</a:t>
            </a:r>
            <a:r>
              <a:rPr lang="en-US" dirty="0"/>
              <a:t>But seeing the wind, he became frightened, and beginning to sink, he cried out, “Lord, save me!” </a:t>
            </a:r>
            <a:r>
              <a:rPr lang="en-US" b="1" baseline="30000" dirty="0"/>
              <a:t>31</a:t>
            </a:r>
            <a:r>
              <a:rPr lang="en-US" dirty="0"/>
              <a:t>Immediately Jesus stretched out His hand and took hold of him, and *said to him, “You of little faith, why did you doubt?” </a:t>
            </a:r>
            <a:r>
              <a:rPr lang="en-US" b="1" baseline="30000" dirty="0"/>
              <a:t>32</a:t>
            </a:r>
            <a:r>
              <a:rPr lang="en-US" dirty="0"/>
              <a:t>When they got into the boat, the wind stopped. </a:t>
            </a:r>
            <a:r>
              <a:rPr lang="en-US" b="1" baseline="30000" dirty="0"/>
              <a:t>33 </a:t>
            </a:r>
            <a:r>
              <a:rPr lang="en-US" dirty="0"/>
              <a:t>And those who were in the boat worshiped Him, saying, “You are certainly God’s Son!” </a:t>
            </a:r>
            <a:r>
              <a:rPr lang="en-US" sz="2400" dirty="0"/>
              <a:t> (NASB95)</a:t>
            </a: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98FB474-E3DA-48B1-BCCA-9974538832AD}"/>
              </a:ext>
            </a:extLst>
          </p:cNvPr>
          <p:cNvSpPr txBox="1">
            <a:spLocks/>
          </p:cNvSpPr>
          <p:nvPr/>
        </p:nvSpPr>
        <p:spPr>
          <a:xfrm>
            <a:off x="628650" y="681037"/>
            <a:ext cx="7886700" cy="77670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dirty="0"/>
              <a:t>Doubts—We can relate:</a:t>
            </a:r>
          </a:p>
        </p:txBody>
      </p:sp>
    </p:spTree>
    <p:extLst>
      <p:ext uri="{BB962C8B-B14F-4D97-AF65-F5344CB8AC3E}">
        <p14:creationId xmlns:p14="http://schemas.microsoft.com/office/powerpoint/2010/main" val="1005253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50C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EB31050-4358-402B-B32D-6473977BB4A0}"/>
              </a:ext>
            </a:extLst>
          </p:cNvPr>
          <p:cNvSpPr txBox="1">
            <a:spLocks/>
          </p:cNvSpPr>
          <p:nvPr/>
        </p:nvSpPr>
        <p:spPr>
          <a:xfrm>
            <a:off x="628650" y="1658716"/>
            <a:ext cx="7886700" cy="451824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Matthew 14:31—</a:t>
            </a:r>
            <a:r>
              <a:rPr lang="en-US" sz="2400" b="1" baseline="30000" dirty="0"/>
              <a:t>31</a:t>
            </a:r>
            <a:r>
              <a:rPr lang="en-US" sz="2400" dirty="0"/>
              <a:t>Immediately Jesus stretched out His hand and took hold of him, and *said to him, “You of little faith, why did you doubt?” (NASB95)</a:t>
            </a:r>
          </a:p>
          <a:p>
            <a:endParaRPr lang="en-NZ" sz="2400" dirty="0"/>
          </a:p>
          <a:p>
            <a:r>
              <a:rPr lang="en-NZ" sz="2400" dirty="0">
                <a:solidFill>
                  <a:schemeClr val="bg1"/>
                </a:solidFill>
              </a:rPr>
              <a:t>A rhetorical question, but…</a:t>
            </a:r>
          </a:p>
          <a:p>
            <a:pPr lvl="1"/>
            <a:r>
              <a:rPr lang="en-NZ" dirty="0">
                <a:solidFill>
                  <a:schemeClr val="bg1"/>
                </a:solidFill>
              </a:rPr>
              <a:t>All of us would be able to say why.</a:t>
            </a:r>
          </a:p>
          <a:p>
            <a:pPr lvl="1"/>
            <a:r>
              <a:rPr lang="en-NZ" dirty="0">
                <a:solidFill>
                  <a:schemeClr val="bg1"/>
                </a:solidFill>
              </a:rPr>
              <a:t>We excuse doubt as being a natural part of being human</a:t>
            </a:r>
          </a:p>
          <a:p>
            <a:pPr lvl="2"/>
            <a:r>
              <a:rPr lang="en-NZ" sz="2400" dirty="0">
                <a:solidFill>
                  <a:schemeClr val="bg1"/>
                </a:solidFill>
              </a:rPr>
              <a:t>Everyone knows waves are dangerous</a:t>
            </a:r>
          </a:p>
          <a:p>
            <a:pPr lvl="2"/>
            <a:r>
              <a:rPr lang="en-NZ" sz="2400" dirty="0">
                <a:solidFill>
                  <a:schemeClr val="bg1"/>
                </a:solidFill>
              </a:rPr>
              <a:t>Who wouldn’t be afraid and lose focus</a:t>
            </a:r>
          </a:p>
          <a:p>
            <a:pPr lvl="2"/>
            <a:r>
              <a:rPr lang="en-NZ" sz="2400" dirty="0">
                <a:solidFill>
                  <a:schemeClr val="bg1"/>
                </a:solidFill>
              </a:rPr>
              <a:t>If I had seen a few others walk on water further than I did, then maybe I could be called out for lacking faith  </a:t>
            </a:r>
          </a:p>
          <a:p>
            <a:pPr lvl="1"/>
            <a:r>
              <a:rPr lang="en-NZ" dirty="0">
                <a:solidFill>
                  <a:schemeClr val="bg1"/>
                </a:solidFill>
              </a:rPr>
              <a:t>Jesus calls us to the evidence right before us</a:t>
            </a:r>
          </a:p>
          <a:p>
            <a:pPr lvl="1"/>
            <a:r>
              <a:rPr lang="en-NZ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98FB474-E3DA-48B1-BCCA-9974538832AD}"/>
              </a:ext>
            </a:extLst>
          </p:cNvPr>
          <p:cNvSpPr txBox="1">
            <a:spLocks/>
          </p:cNvSpPr>
          <p:nvPr/>
        </p:nvSpPr>
        <p:spPr>
          <a:xfrm>
            <a:off x="628650" y="681037"/>
            <a:ext cx="7886700" cy="77670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dirty="0"/>
              <a:t>Doubts—We can relate:</a:t>
            </a:r>
          </a:p>
        </p:txBody>
      </p:sp>
      <p:pic>
        <p:nvPicPr>
          <p:cNvPr id="1026" name="Picture 2" descr="Image result for Matthew 14:31">
            <a:extLst>
              <a:ext uri="{FF2B5EF4-FFF2-40B4-BE49-F238E27FC236}">
                <a16:creationId xmlns:a16="http://schemas.microsoft.com/office/drawing/2014/main" id="{C9A04DE7-3DA2-4700-90BC-D3FBE08CB0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3" t="3478" r="5723" b="18454"/>
          <a:stretch/>
        </p:blipFill>
        <p:spPr bwMode="auto">
          <a:xfrm>
            <a:off x="4572000" y="2263866"/>
            <a:ext cx="3179078" cy="401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873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50C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EB31050-4358-402B-B32D-6473977BB4A0}"/>
              </a:ext>
            </a:extLst>
          </p:cNvPr>
          <p:cNvSpPr txBox="1">
            <a:spLocks/>
          </p:cNvSpPr>
          <p:nvPr/>
        </p:nvSpPr>
        <p:spPr>
          <a:xfrm>
            <a:off x="628650" y="1658716"/>
            <a:ext cx="7886700" cy="451824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Matthew 14:31—</a:t>
            </a:r>
            <a:r>
              <a:rPr lang="en-US" sz="2400" b="1" baseline="30000" dirty="0"/>
              <a:t>31</a:t>
            </a:r>
            <a:r>
              <a:rPr lang="en-US" sz="2400" dirty="0"/>
              <a:t>Immediately Jesus stretched out His hand and took hold of him, and *said to him, “You of little faith, why did you doubt?” (NASB95)</a:t>
            </a:r>
          </a:p>
          <a:p>
            <a:endParaRPr lang="en-NZ" sz="2400" dirty="0"/>
          </a:p>
          <a:p>
            <a:r>
              <a:rPr lang="en-NZ" sz="2400" dirty="0"/>
              <a:t>A rhetorical question, but…</a:t>
            </a:r>
          </a:p>
          <a:p>
            <a:pPr lvl="1"/>
            <a:r>
              <a:rPr lang="en-NZ" dirty="0">
                <a:solidFill>
                  <a:schemeClr val="bg1"/>
                </a:solidFill>
              </a:rPr>
              <a:t>All of us would be able to say why.</a:t>
            </a:r>
          </a:p>
          <a:p>
            <a:pPr lvl="1"/>
            <a:r>
              <a:rPr lang="en-NZ" dirty="0">
                <a:solidFill>
                  <a:schemeClr val="bg1"/>
                </a:solidFill>
              </a:rPr>
              <a:t>We excuse doubt as being a natural part of being human</a:t>
            </a:r>
          </a:p>
          <a:p>
            <a:pPr lvl="2"/>
            <a:r>
              <a:rPr lang="en-NZ" sz="2400" dirty="0">
                <a:solidFill>
                  <a:schemeClr val="bg1"/>
                </a:solidFill>
              </a:rPr>
              <a:t>Everyone knows waves are dangerous</a:t>
            </a:r>
          </a:p>
          <a:p>
            <a:pPr lvl="2"/>
            <a:r>
              <a:rPr lang="en-NZ" sz="2400" dirty="0">
                <a:solidFill>
                  <a:schemeClr val="bg1"/>
                </a:solidFill>
              </a:rPr>
              <a:t>Who wouldn’t be afraid and lose focus</a:t>
            </a:r>
          </a:p>
          <a:p>
            <a:pPr lvl="2"/>
            <a:r>
              <a:rPr lang="en-NZ" sz="2400" dirty="0">
                <a:solidFill>
                  <a:schemeClr val="bg1"/>
                </a:solidFill>
              </a:rPr>
              <a:t>If I had seen a few others walk on water further than I did, then maybe I could be called out for lacking faith  </a:t>
            </a:r>
          </a:p>
          <a:p>
            <a:pPr lvl="1"/>
            <a:r>
              <a:rPr lang="en-NZ" dirty="0">
                <a:solidFill>
                  <a:schemeClr val="bg1"/>
                </a:solidFill>
              </a:rPr>
              <a:t>Jesus calls us to the evidence right before us</a:t>
            </a:r>
          </a:p>
          <a:p>
            <a:pPr lvl="1"/>
            <a:r>
              <a:rPr lang="en-NZ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98FB474-E3DA-48B1-BCCA-9974538832AD}"/>
              </a:ext>
            </a:extLst>
          </p:cNvPr>
          <p:cNvSpPr txBox="1">
            <a:spLocks/>
          </p:cNvSpPr>
          <p:nvPr/>
        </p:nvSpPr>
        <p:spPr>
          <a:xfrm>
            <a:off x="628650" y="681037"/>
            <a:ext cx="7886700" cy="77670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dirty="0"/>
              <a:t>Doubts—We can relate:</a:t>
            </a:r>
          </a:p>
        </p:txBody>
      </p:sp>
      <p:pic>
        <p:nvPicPr>
          <p:cNvPr id="2050" name="Picture 2" descr="Image result for Matthew 14:31">
            <a:extLst>
              <a:ext uri="{FF2B5EF4-FFF2-40B4-BE49-F238E27FC236}">
                <a16:creationId xmlns:a16="http://schemas.microsoft.com/office/drawing/2014/main" id="{89212676-D274-475F-9E66-263EE00DF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30505"/>
            <a:ext cx="3035576" cy="404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51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50C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EB31050-4358-402B-B32D-6473977BB4A0}"/>
              </a:ext>
            </a:extLst>
          </p:cNvPr>
          <p:cNvSpPr txBox="1">
            <a:spLocks/>
          </p:cNvSpPr>
          <p:nvPr/>
        </p:nvSpPr>
        <p:spPr>
          <a:xfrm>
            <a:off x="628650" y="1658716"/>
            <a:ext cx="7886700" cy="4518247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Matthew 14:31—</a:t>
            </a:r>
            <a:r>
              <a:rPr lang="en-US" sz="2400" b="1" baseline="30000" dirty="0"/>
              <a:t>31</a:t>
            </a:r>
            <a:r>
              <a:rPr lang="en-US" sz="2400" dirty="0"/>
              <a:t>Immediately Jesus stretched out His hand and took hold of him, and *said to him, “You of little faith, why did you doubt?” (NASB95)</a:t>
            </a:r>
          </a:p>
          <a:p>
            <a:endParaRPr lang="en-NZ" sz="2400" dirty="0"/>
          </a:p>
          <a:p>
            <a:r>
              <a:rPr lang="en-NZ" sz="2400" dirty="0"/>
              <a:t>A rhetorical question, but…</a:t>
            </a:r>
          </a:p>
          <a:p>
            <a:pPr marL="914400" lvl="1" indent="-457200">
              <a:buAutoNum type="arabicParenR"/>
            </a:pPr>
            <a:r>
              <a:rPr lang="en-NZ" dirty="0"/>
              <a:t>All of us would be able to say why.</a:t>
            </a:r>
          </a:p>
          <a:p>
            <a:pPr marL="914400" lvl="1" indent="-457200">
              <a:buAutoNum type="arabicParenR"/>
            </a:pPr>
            <a:endParaRPr lang="en-NZ" dirty="0"/>
          </a:p>
          <a:p>
            <a:pPr lvl="1"/>
            <a:r>
              <a:rPr lang="en-NZ" dirty="0">
                <a:solidFill>
                  <a:schemeClr val="bg1"/>
                </a:solidFill>
              </a:rPr>
              <a:t>We excuse doubt as being a natural part of being human</a:t>
            </a:r>
          </a:p>
          <a:p>
            <a:pPr lvl="2"/>
            <a:r>
              <a:rPr lang="en-NZ" sz="2400" dirty="0">
                <a:solidFill>
                  <a:schemeClr val="bg1"/>
                </a:solidFill>
              </a:rPr>
              <a:t>Everyone knows waves are dangerous</a:t>
            </a:r>
          </a:p>
          <a:p>
            <a:pPr lvl="2"/>
            <a:r>
              <a:rPr lang="en-NZ" sz="2400" dirty="0">
                <a:solidFill>
                  <a:schemeClr val="bg1"/>
                </a:solidFill>
              </a:rPr>
              <a:t>Who wouldn’t be afraid and lose focus</a:t>
            </a:r>
          </a:p>
          <a:p>
            <a:pPr lvl="2"/>
            <a:r>
              <a:rPr lang="en-NZ" sz="2400" dirty="0">
                <a:solidFill>
                  <a:schemeClr val="bg1"/>
                </a:solidFill>
              </a:rPr>
              <a:t>If I had seen a few others walk on water further than I did, then maybe I could be called out for lacking faith  </a:t>
            </a:r>
          </a:p>
          <a:p>
            <a:pPr lvl="1"/>
            <a:r>
              <a:rPr lang="en-NZ" dirty="0">
                <a:solidFill>
                  <a:schemeClr val="bg1"/>
                </a:solidFill>
              </a:rPr>
              <a:t>Jesus calls us to the evidence right before us</a:t>
            </a:r>
          </a:p>
          <a:p>
            <a:pPr lvl="1"/>
            <a:r>
              <a:rPr lang="en-NZ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98FB474-E3DA-48B1-BCCA-9974538832AD}"/>
              </a:ext>
            </a:extLst>
          </p:cNvPr>
          <p:cNvSpPr txBox="1">
            <a:spLocks/>
          </p:cNvSpPr>
          <p:nvPr/>
        </p:nvSpPr>
        <p:spPr>
          <a:xfrm>
            <a:off x="628650" y="681037"/>
            <a:ext cx="7886700" cy="77670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dirty="0"/>
              <a:t>Doubts—We can relate:</a:t>
            </a:r>
          </a:p>
        </p:txBody>
      </p:sp>
    </p:spTree>
    <p:extLst>
      <p:ext uri="{BB962C8B-B14F-4D97-AF65-F5344CB8AC3E}">
        <p14:creationId xmlns:p14="http://schemas.microsoft.com/office/powerpoint/2010/main" val="1020283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50C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EB31050-4358-402B-B32D-6473977BB4A0}"/>
              </a:ext>
            </a:extLst>
          </p:cNvPr>
          <p:cNvSpPr txBox="1">
            <a:spLocks/>
          </p:cNvSpPr>
          <p:nvPr/>
        </p:nvSpPr>
        <p:spPr>
          <a:xfrm>
            <a:off x="628650" y="1658716"/>
            <a:ext cx="7886700" cy="451824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Matthew 14:31—</a:t>
            </a:r>
            <a:r>
              <a:rPr lang="en-US" sz="2400" b="1" baseline="30000" dirty="0"/>
              <a:t>31</a:t>
            </a:r>
            <a:r>
              <a:rPr lang="en-US" sz="2400" dirty="0"/>
              <a:t>Immediately Jesus stretched out His hand and took hold of him, and *said to him, “You of little faith, why did you doubt?” (NASB95)</a:t>
            </a:r>
          </a:p>
          <a:p>
            <a:endParaRPr lang="en-NZ" sz="2400" dirty="0"/>
          </a:p>
          <a:p>
            <a:r>
              <a:rPr lang="en-NZ" sz="2400" dirty="0"/>
              <a:t>A rhetorical question, but…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NZ" dirty="0"/>
              <a:t>All of us would be able to say why.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NZ" dirty="0"/>
              <a:t>We excuse doubt as being a natural part of being human</a:t>
            </a:r>
          </a:p>
          <a:p>
            <a:pPr lvl="2"/>
            <a:r>
              <a:rPr lang="en-NZ" sz="2400" dirty="0">
                <a:solidFill>
                  <a:schemeClr val="bg1"/>
                </a:solidFill>
              </a:rPr>
              <a:t>Everyone knows waves are dangerous</a:t>
            </a:r>
          </a:p>
          <a:p>
            <a:pPr lvl="2"/>
            <a:r>
              <a:rPr lang="en-NZ" sz="2400" dirty="0">
                <a:solidFill>
                  <a:schemeClr val="bg1"/>
                </a:solidFill>
              </a:rPr>
              <a:t>Who wouldn’t be afraid and lose focus</a:t>
            </a:r>
          </a:p>
          <a:p>
            <a:pPr lvl="2"/>
            <a:r>
              <a:rPr lang="en-NZ" sz="2400" dirty="0">
                <a:solidFill>
                  <a:schemeClr val="bg1"/>
                </a:solidFill>
              </a:rPr>
              <a:t>If I had seen a few others walk on water further than I did, then maybe I could be called out for lacking faith  </a:t>
            </a:r>
          </a:p>
          <a:p>
            <a:pPr lvl="1"/>
            <a:r>
              <a:rPr lang="en-NZ" dirty="0">
                <a:solidFill>
                  <a:schemeClr val="bg1"/>
                </a:solidFill>
              </a:rPr>
              <a:t>Jesus calls us to the evidence right before us</a:t>
            </a:r>
          </a:p>
          <a:p>
            <a:pPr lvl="1"/>
            <a:r>
              <a:rPr lang="en-NZ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98FB474-E3DA-48B1-BCCA-9974538832AD}"/>
              </a:ext>
            </a:extLst>
          </p:cNvPr>
          <p:cNvSpPr txBox="1">
            <a:spLocks/>
          </p:cNvSpPr>
          <p:nvPr/>
        </p:nvSpPr>
        <p:spPr>
          <a:xfrm>
            <a:off x="628650" y="681037"/>
            <a:ext cx="7886700" cy="77670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dirty="0"/>
              <a:t>Doubts—We can relate:</a:t>
            </a:r>
          </a:p>
        </p:txBody>
      </p:sp>
    </p:spTree>
    <p:extLst>
      <p:ext uri="{BB962C8B-B14F-4D97-AF65-F5344CB8AC3E}">
        <p14:creationId xmlns:p14="http://schemas.microsoft.com/office/powerpoint/2010/main" val="2348905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1352</Words>
  <Application>Microsoft Office PowerPoint</Application>
  <PresentationFormat>On-screen Show (4:3)</PresentationFormat>
  <Paragraphs>184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Satan will do all he can to bring thoughts of doubt to mind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Morningside Church of Christ</cp:lastModifiedBy>
  <cp:revision>3</cp:revision>
  <dcterms:created xsi:type="dcterms:W3CDTF">2019-10-20T04:54:08Z</dcterms:created>
  <dcterms:modified xsi:type="dcterms:W3CDTF">2019-10-20T06:04:03Z</dcterms:modified>
</cp:coreProperties>
</file>