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1136" r:id="rId2"/>
    <p:sldId id="1137" r:id="rId3"/>
    <p:sldId id="1149" r:id="rId4"/>
    <p:sldId id="1146" r:id="rId5"/>
    <p:sldId id="1147" r:id="rId6"/>
    <p:sldId id="1157" r:id="rId7"/>
    <p:sldId id="1150" r:id="rId8"/>
    <p:sldId id="1151" r:id="rId9"/>
    <p:sldId id="1153" r:id="rId10"/>
    <p:sldId id="1158" r:id="rId11"/>
    <p:sldId id="1164" r:id="rId12"/>
    <p:sldId id="1169" r:id="rId13"/>
    <p:sldId id="1170" r:id="rId14"/>
    <p:sldId id="1171" r:id="rId15"/>
    <p:sldId id="1168" r:id="rId16"/>
    <p:sldId id="1159" r:id="rId17"/>
    <p:sldId id="1156" r:id="rId18"/>
    <p:sldId id="1155" r:id="rId19"/>
    <p:sldId id="1167" r:id="rId20"/>
    <p:sldId id="1174" r:id="rId21"/>
    <p:sldId id="1175" r:id="rId22"/>
    <p:sldId id="1176" r:id="rId23"/>
    <p:sldId id="1177" r:id="rId24"/>
    <p:sldId id="1173" r:id="rId25"/>
    <p:sldId id="1180" r:id="rId26"/>
    <p:sldId id="1154" r:id="rId27"/>
    <p:sldId id="1165" r:id="rId28"/>
    <p:sldId id="1172" r:id="rId29"/>
    <p:sldId id="1178" r:id="rId30"/>
    <p:sldId id="11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6/10/2019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19492-208C-4322-A49D-5A242ACA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en-NZ" dirty="0"/>
              <a:t>Barrier to the gospel?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830F6-7BE3-4C8E-8E17-3D62134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65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5B67-C803-4141-A365-3D35F020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NZ" sz="2400" dirty="0"/>
              <a:t>Many would see this passage as a hinderance to the gospel</a:t>
            </a:r>
          </a:p>
          <a:p>
            <a:r>
              <a:rPr lang="en-NZ" sz="2400" dirty="0"/>
              <a:t>They say:</a:t>
            </a:r>
          </a:p>
          <a:p>
            <a:pPr lvl="1"/>
            <a:r>
              <a:rPr lang="en-NZ" dirty="0"/>
              <a:t>“Surely, these can’t be the words of Jesus!” </a:t>
            </a:r>
          </a:p>
          <a:p>
            <a:pPr lvl="1"/>
            <a:r>
              <a:rPr lang="en-NZ" dirty="0"/>
              <a:t>“How can a God of love talk about swords and peace in the same breath?”</a:t>
            </a:r>
          </a:p>
          <a:p>
            <a:pPr lvl="1"/>
            <a:r>
              <a:rPr lang="en-NZ" dirty="0"/>
              <a:t>Isn’t Jesus the ‘Prince of Peace’?</a:t>
            </a:r>
          </a:p>
        </p:txBody>
      </p:sp>
    </p:spTree>
    <p:extLst>
      <p:ext uri="{BB962C8B-B14F-4D97-AF65-F5344CB8AC3E}">
        <p14:creationId xmlns:p14="http://schemas.microsoft.com/office/powerpoint/2010/main" val="247506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F062F014-489B-4F09-83E1-9A1791D7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6167" y="132130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2"/>
            <a:ext cx="3963681" cy="443040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NZ" dirty="0">
                <a:solidFill>
                  <a:srgbClr val="000000"/>
                </a:solidFill>
              </a:rPr>
              <a:t>1. Christians will be blessed and called sons of God because they are a peacemakers (Mt.5:9).</a:t>
            </a:r>
          </a:p>
        </p:txBody>
      </p:sp>
    </p:spTree>
    <p:extLst>
      <p:ext uri="{BB962C8B-B14F-4D97-AF65-F5344CB8AC3E}">
        <p14:creationId xmlns:p14="http://schemas.microsoft.com/office/powerpoint/2010/main" val="2443076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F062F014-489B-4F09-83E1-9A1791D7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6167" y="132130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2"/>
            <a:ext cx="3963681" cy="443040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NZ" dirty="0">
                <a:solidFill>
                  <a:srgbClr val="000000"/>
                </a:solidFill>
              </a:rPr>
              <a:t>2. Jesus calls all believers to “b</a:t>
            </a:r>
            <a:r>
              <a:rPr lang="en-NZ" dirty="0"/>
              <a:t>e at peace with one another”</a:t>
            </a:r>
            <a:r>
              <a:rPr lang="en-NZ" dirty="0">
                <a:solidFill>
                  <a:srgbClr val="000000"/>
                </a:solidFill>
              </a:rPr>
              <a:t>(Mk.9:50).</a:t>
            </a:r>
          </a:p>
        </p:txBody>
      </p:sp>
    </p:spTree>
    <p:extLst>
      <p:ext uri="{BB962C8B-B14F-4D97-AF65-F5344CB8AC3E}">
        <p14:creationId xmlns:p14="http://schemas.microsoft.com/office/powerpoint/2010/main" val="413708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F062F014-489B-4F09-83E1-9A1791D7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6167" y="132130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2"/>
            <a:ext cx="3963681" cy="443040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NZ" dirty="0">
                <a:solidFill>
                  <a:srgbClr val="000000"/>
                </a:solidFill>
              </a:rPr>
              <a:t>3. The life of a Christian bears the fruit of peace when they walk by the Spirit (Galatians 5:22)</a:t>
            </a:r>
          </a:p>
        </p:txBody>
      </p:sp>
    </p:spTree>
    <p:extLst>
      <p:ext uri="{BB962C8B-B14F-4D97-AF65-F5344CB8AC3E}">
        <p14:creationId xmlns:p14="http://schemas.microsoft.com/office/powerpoint/2010/main" val="50346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F062F014-489B-4F09-83E1-9A1791D7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6167" y="132130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2"/>
            <a:ext cx="3963681" cy="443040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NZ" dirty="0">
                <a:solidFill>
                  <a:srgbClr val="000000"/>
                </a:solidFill>
              </a:rPr>
              <a:t>4. The Christian man can’t be an elder in the church without being known as a peacemaker (1Tim.3:3).</a:t>
            </a:r>
          </a:p>
        </p:txBody>
      </p:sp>
    </p:spTree>
    <p:extLst>
      <p:ext uri="{BB962C8B-B14F-4D97-AF65-F5344CB8AC3E}">
        <p14:creationId xmlns:p14="http://schemas.microsoft.com/office/powerpoint/2010/main" val="377204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ince of peace isaiah 9:6">
            <a:extLst>
              <a:ext uri="{FF2B5EF4-FFF2-40B4-BE49-F238E27FC236}">
                <a16:creationId xmlns:a16="http://schemas.microsoft.com/office/drawing/2014/main" id="{9B74B4F5-7371-45C1-87B8-C5721EB70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F062F014-489B-4F09-83E1-9A1791D74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272142"/>
            <a:ext cx="4505739" cy="443040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5. Witnessed in prophesy (1)</a:t>
            </a:r>
          </a:p>
          <a:p>
            <a:r>
              <a:rPr lang="en-NZ" sz="2400" dirty="0">
                <a:solidFill>
                  <a:srgbClr val="000000"/>
                </a:solidFill>
              </a:rPr>
              <a:t>Isaiah 9:6-7a—</a:t>
            </a:r>
            <a:r>
              <a:rPr lang="en-NZ" sz="2400" b="1" baseline="30000" dirty="0">
                <a:solidFill>
                  <a:srgbClr val="000000"/>
                </a:solidFill>
              </a:rPr>
              <a:t>6</a:t>
            </a:r>
            <a:r>
              <a:rPr lang="en-NZ" sz="2400" dirty="0">
                <a:solidFill>
                  <a:srgbClr val="000000"/>
                </a:solidFill>
              </a:rPr>
              <a:t>For a child will be born to us, a son will be given to us;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And the government will rest on His shoulders;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And His name will be called Wonderful Counsellor, Mighty God, Eternal Father, </a:t>
            </a:r>
            <a:r>
              <a:rPr lang="en-NZ" sz="2400" b="1" u="sng" dirty="0">
                <a:solidFill>
                  <a:srgbClr val="000000"/>
                </a:solidFill>
              </a:rPr>
              <a:t>Prince of Peace</a:t>
            </a:r>
            <a:r>
              <a:rPr lang="en-NZ" sz="2400" dirty="0">
                <a:solidFill>
                  <a:srgbClr val="000000"/>
                </a:solidFill>
              </a:rPr>
              <a:t>. 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b="1" baseline="30000" dirty="0">
                <a:solidFill>
                  <a:srgbClr val="000000"/>
                </a:solidFill>
              </a:rPr>
              <a:t>7</a:t>
            </a:r>
            <a:r>
              <a:rPr lang="en-NZ" sz="2400" dirty="0">
                <a:solidFill>
                  <a:srgbClr val="000000"/>
                </a:solidFill>
              </a:rPr>
              <a:t>There will be </a:t>
            </a:r>
            <a:r>
              <a:rPr lang="en-NZ" sz="2400" b="1" u="sng" dirty="0">
                <a:solidFill>
                  <a:srgbClr val="000000"/>
                </a:solidFill>
              </a:rPr>
              <a:t>no end </a:t>
            </a:r>
            <a:r>
              <a:rPr lang="en-NZ" sz="2400" dirty="0">
                <a:solidFill>
                  <a:srgbClr val="000000"/>
                </a:solidFill>
              </a:rPr>
              <a:t>to the increase of </a:t>
            </a:r>
            <a:r>
              <a:rPr lang="en-NZ" sz="2400" i="1" dirty="0">
                <a:solidFill>
                  <a:srgbClr val="000000"/>
                </a:solidFill>
              </a:rPr>
              <a:t>His</a:t>
            </a:r>
            <a:r>
              <a:rPr lang="en-NZ" sz="2400" dirty="0">
                <a:solidFill>
                  <a:srgbClr val="000000"/>
                </a:solidFill>
              </a:rPr>
              <a:t> government or </a:t>
            </a:r>
            <a:r>
              <a:rPr lang="en-NZ" sz="2400" b="1" u="sng" dirty="0">
                <a:solidFill>
                  <a:srgbClr val="000000"/>
                </a:solidFill>
              </a:rPr>
              <a:t>of peace</a:t>
            </a:r>
            <a:r>
              <a:rPr lang="en-NZ" sz="2400" dirty="0">
                <a:solidFill>
                  <a:srgbClr val="000000"/>
                </a:solidFill>
              </a:rPr>
              <a:t>, </a:t>
            </a:r>
            <a:r>
              <a:rPr lang="en-NZ" sz="17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5498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DCE85D96-1577-4029-AF33-3B81FFBB8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2" b="2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saiah 2:4">
            <a:extLst>
              <a:ext uri="{FF2B5EF4-FFF2-40B4-BE49-F238E27FC236}">
                <a16:creationId xmlns:a16="http://schemas.microsoft.com/office/drawing/2014/main" id="{43CBB42B-AC17-4935-8D61-A949B9DBF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2813" r="99" b="26747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1948070"/>
            <a:ext cx="4333781" cy="45394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6. Witnessed in prophesy (2)</a:t>
            </a:r>
          </a:p>
          <a:p>
            <a:r>
              <a:rPr lang="en-NZ" sz="2400" dirty="0">
                <a:solidFill>
                  <a:srgbClr val="000000"/>
                </a:solidFill>
              </a:rPr>
              <a:t>Isaiah 2:4—</a:t>
            </a:r>
            <a:r>
              <a:rPr lang="en-NZ" sz="2400" b="1" baseline="30000" dirty="0">
                <a:solidFill>
                  <a:srgbClr val="000000"/>
                </a:solidFill>
              </a:rPr>
              <a:t>4 </a:t>
            </a:r>
            <a:r>
              <a:rPr lang="en-NZ" sz="2400" dirty="0">
                <a:solidFill>
                  <a:srgbClr val="000000"/>
                </a:solidFill>
              </a:rPr>
              <a:t>And He will judge between the nations,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And will render decisions for many peoples;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And they will hammer their swords into </a:t>
            </a:r>
            <a:r>
              <a:rPr lang="en-NZ" sz="2400" dirty="0" err="1">
                <a:solidFill>
                  <a:srgbClr val="000000"/>
                </a:solidFill>
              </a:rPr>
              <a:t>plowshares</a:t>
            </a:r>
            <a:r>
              <a:rPr lang="en-NZ" sz="2400" dirty="0">
                <a:solidFill>
                  <a:srgbClr val="000000"/>
                </a:solidFill>
              </a:rPr>
              <a:t> and their spears into pruning hooks.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Nation will not lift up sword against nation,</a:t>
            </a:r>
            <a:br>
              <a:rPr lang="en-NZ" sz="2400" dirty="0">
                <a:solidFill>
                  <a:srgbClr val="000000"/>
                </a:solidFill>
              </a:rPr>
            </a:br>
            <a:r>
              <a:rPr lang="en-NZ" sz="2400" dirty="0">
                <a:solidFill>
                  <a:srgbClr val="000000"/>
                </a:solidFill>
              </a:rPr>
              <a:t>And never again will they learn war. </a:t>
            </a:r>
            <a:r>
              <a:rPr lang="en-NZ" sz="17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378318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188D4B8-8522-4660-AEB3-1E9AF1BC4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0" r="11419" b="2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jesus christ films">
            <a:extLst>
              <a:ext uri="{FF2B5EF4-FFF2-40B4-BE49-F238E27FC236}">
                <a16:creationId xmlns:a16="http://schemas.microsoft.com/office/drawing/2014/main" id="{964599F6-4AA7-490C-B7CF-AF8D83B53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3"/>
            <a:ext cx="3963681" cy="43274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7. Everyday battle armour for the mission of the Christian </a:t>
            </a:r>
          </a:p>
          <a:p>
            <a:r>
              <a:rPr lang="en-NZ" sz="2400" dirty="0">
                <a:solidFill>
                  <a:srgbClr val="000000"/>
                </a:solidFill>
              </a:rPr>
              <a:t>Ephesians 6:14-15</a:t>
            </a:r>
          </a:p>
          <a:p>
            <a:r>
              <a:rPr lang="en-NZ" sz="2400" baseline="30000" dirty="0">
                <a:solidFill>
                  <a:srgbClr val="000000"/>
                </a:solidFill>
              </a:rPr>
              <a:t>14</a:t>
            </a:r>
            <a:r>
              <a:rPr lang="en-NZ" sz="2400" dirty="0">
                <a:solidFill>
                  <a:srgbClr val="000000"/>
                </a:solidFill>
              </a:rPr>
              <a:t>Stand firm therefore, </a:t>
            </a:r>
            <a:r>
              <a:rPr lang="en-NZ" sz="2400" cap="small" dirty="0">
                <a:solidFill>
                  <a:srgbClr val="000000"/>
                </a:solidFill>
              </a:rPr>
              <a:t>having girded your loins with truth</a:t>
            </a:r>
            <a:r>
              <a:rPr lang="en-NZ" sz="2400" dirty="0">
                <a:solidFill>
                  <a:srgbClr val="000000"/>
                </a:solidFill>
              </a:rPr>
              <a:t>, and </a:t>
            </a:r>
            <a:r>
              <a:rPr lang="en-NZ" sz="2400" cap="small" dirty="0">
                <a:solidFill>
                  <a:srgbClr val="000000"/>
                </a:solidFill>
              </a:rPr>
              <a:t>having</a:t>
            </a:r>
            <a:r>
              <a:rPr lang="en-NZ" sz="2400" dirty="0">
                <a:solidFill>
                  <a:srgbClr val="000000"/>
                </a:solidFill>
              </a:rPr>
              <a:t> </a:t>
            </a:r>
            <a:r>
              <a:rPr lang="en-NZ" sz="2400" cap="small" dirty="0">
                <a:solidFill>
                  <a:srgbClr val="000000"/>
                </a:solidFill>
              </a:rPr>
              <a:t>put on the breastplate of righteousness, </a:t>
            </a:r>
            <a:r>
              <a:rPr lang="en-NZ" sz="2400" baseline="30000" dirty="0">
                <a:solidFill>
                  <a:srgbClr val="000000"/>
                </a:solidFill>
              </a:rPr>
              <a:t>15</a:t>
            </a:r>
            <a:r>
              <a:rPr lang="en-NZ" sz="2400" dirty="0">
                <a:solidFill>
                  <a:srgbClr val="000000"/>
                </a:solidFill>
              </a:rPr>
              <a:t>and having shod </a:t>
            </a:r>
            <a:r>
              <a:rPr lang="en-NZ" sz="2400" cap="small" dirty="0">
                <a:solidFill>
                  <a:srgbClr val="000000"/>
                </a:solidFill>
              </a:rPr>
              <a:t>your feet with the preparation of the gospel of peace</a:t>
            </a:r>
            <a:r>
              <a:rPr lang="en-NZ" sz="2400" dirty="0">
                <a:solidFill>
                  <a:srgbClr val="000000"/>
                </a:solidFill>
              </a:rPr>
              <a:t>; </a:t>
            </a:r>
            <a:r>
              <a:rPr lang="en-NZ" sz="17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16162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Image result for jesus christ films">
            <a:extLst>
              <a:ext uri="{FF2B5EF4-FFF2-40B4-BE49-F238E27FC236}">
                <a16:creationId xmlns:a16="http://schemas.microsoft.com/office/drawing/2014/main" id="{D5EAFC7D-DA5B-46FA-B2A6-D7E5CC95B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r="1959" b="-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 fontScale="90000"/>
          </a:bodyPr>
          <a:lstStyle/>
          <a:p>
            <a:r>
              <a:rPr lang="en-NZ" sz="3600" dirty="0">
                <a:solidFill>
                  <a:srgbClr val="000000"/>
                </a:solidFill>
              </a:rPr>
              <a:t>Jesus is indeed the Prince of Peace</a:t>
            </a:r>
            <a:endParaRPr lang="en-NZ" sz="3500" dirty="0">
              <a:solidFill>
                <a:srgbClr val="0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5A7583-7DEC-4D60-A6A7-1D9BBDAEA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6" y="2272143"/>
            <a:ext cx="4114027" cy="421538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>
                <a:solidFill>
                  <a:srgbClr val="000000"/>
                </a:solidFill>
              </a:rPr>
              <a:t>8. Jesus’ peace is a choice that can be rejected, but the consequences of doing so, are unavoidable. </a:t>
            </a:r>
          </a:p>
          <a:p>
            <a:r>
              <a:rPr lang="en-NZ" dirty="0"/>
              <a:t>Luke 19:41-42—</a:t>
            </a:r>
            <a:r>
              <a:rPr lang="en-NZ" b="1" baseline="30000" dirty="0"/>
              <a:t>41</a:t>
            </a:r>
            <a:r>
              <a:rPr lang="en-NZ" dirty="0"/>
              <a:t>When He approached </a:t>
            </a:r>
            <a:r>
              <a:rPr lang="en-NZ" i="1" dirty="0"/>
              <a:t>Jerusalem</a:t>
            </a:r>
            <a:r>
              <a:rPr lang="en-NZ" dirty="0"/>
              <a:t>, He saw the city and wept over it, </a:t>
            </a:r>
            <a:r>
              <a:rPr lang="en-NZ" b="1" baseline="30000" dirty="0"/>
              <a:t>42</a:t>
            </a:r>
            <a:r>
              <a:rPr lang="en-NZ" dirty="0"/>
              <a:t>saying, “If you had known in this day, even you, the things which make for peace! But now they have been hidden from your eyes.</a:t>
            </a:r>
            <a:r>
              <a:rPr lang="en-NZ" sz="1700" dirty="0">
                <a:solidFill>
                  <a:srgbClr val="000000"/>
                </a:solidFill>
              </a:rPr>
              <a:t> (NASB95)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1643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Spiritual warfare 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1. Jesus’ coming to earth was a mission of peace in a Spiritual Battle Zone!</a:t>
            </a:r>
            <a:endParaRPr lang="en-NZ" sz="12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93C4930A-5373-4F73-88E1-25B02ED1A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8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dirty="0"/>
              <a:t>The </a:t>
            </a:r>
          </a:p>
          <a:p>
            <a:pPr marL="0" indent="0" algn="ctr">
              <a:buNone/>
            </a:pPr>
            <a:r>
              <a:rPr lang="en-US" sz="9600" dirty="0"/>
              <a:t>Sword </a:t>
            </a:r>
          </a:p>
          <a:p>
            <a:pPr marL="0" indent="0" algn="ctr">
              <a:buNone/>
            </a:pPr>
            <a:r>
              <a:rPr lang="en-US" sz="9600" dirty="0"/>
              <a:t>that brings Peace</a:t>
            </a:r>
            <a:endParaRPr lang="en-NZ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Spiritual warfare 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2. He did not come to establish peace between:</a:t>
            </a:r>
          </a:p>
          <a:p>
            <a:r>
              <a:rPr lang="en-NZ" sz="2400" dirty="0">
                <a:solidFill>
                  <a:srgbClr val="000000"/>
                </a:solidFill>
              </a:rPr>
              <a:t>Light and darkness</a:t>
            </a:r>
          </a:p>
          <a:p>
            <a:r>
              <a:rPr lang="en-NZ" sz="2400" dirty="0">
                <a:solidFill>
                  <a:srgbClr val="000000"/>
                </a:solidFill>
              </a:rPr>
              <a:t>God and the devil</a:t>
            </a:r>
            <a:endParaRPr lang="en-NZ" sz="12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789FCC88-8AB2-492A-BB88-ECE7F9855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51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Spiritual warfare 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3. He came to reconcile those lost in darkness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Out of evil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Into Christ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E4A2B50A-A936-4102-BED2-6685841D6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4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Spiritual warfare 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4. Satan doesn’t like to lose members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He has his own kingdom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He is at war with God to keep the souls of man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Thus, Jesus’ shocking statements…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E4A2B50A-A936-4102-BED2-6685841D6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35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5" y="4512769"/>
            <a:ext cx="212034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213" y="4028660"/>
            <a:ext cx="6873767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Spiritual warfare </a:t>
            </a:r>
          </a:p>
          <a:p>
            <a:r>
              <a:rPr lang="en-NZ" sz="2400" dirty="0">
                <a:solidFill>
                  <a:srgbClr val="000000"/>
                </a:solidFill>
              </a:rPr>
              <a:t>Matthew 10:34-36—</a:t>
            </a:r>
            <a:r>
              <a:rPr lang="en-NZ" sz="2400" b="1" baseline="30000" dirty="0">
                <a:solidFill>
                  <a:srgbClr val="000000"/>
                </a:solidFill>
              </a:rPr>
              <a:t>34</a:t>
            </a:r>
            <a:r>
              <a:rPr lang="en-NZ" sz="2400" dirty="0">
                <a:solidFill>
                  <a:srgbClr val="000000"/>
                </a:solidFill>
              </a:rPr>
              <a:t>“Do not think that I came to bring peace on the earth; I did not come to bring peace, but a sword. </a:t>
            </a:r>
            <a:r>
              <a:rPr lang="en-NZ" sz="2400" b="1" baseline="30000" dirty="0">
                <a:solidFill>
                  <a:srgbClr val="000000"/>
                </a:solidFill>
              </a:rPr>
              <a:t>35</a:t>
            </a:r>
            <a:r>
              <a:rPr lang="en-NZ" sz="2400" dirty="0">
                <a:solidFill>
                  <a:srgbClr val="000000"/>
                </a:solidFill>
              </a:rPr>
              <a:t>For I came to </a:t>
            </a:r>
            <a:r>
              <a:rPr lang="en-NZ" sz="2400" cap="small" dirty="0">
                <a:solidFill>
                  <a:srgbClr val="000000"/>
                </a:solidFill>
              </a:rPr>
              <a:t>set a man against his father, and a daughter against her mother, and a daughter-in-law against her mother-in-law</a:t>
            </a:r>
            <a:r>
              <a:rPr lang="en-NZ" sz="2400" dirty="0">
                <a:solidFill>
                  <a:srgbClr val="000000"/>
                </a:solidFill>
              </a:rPr>
              <a:t>; </a:t>
            </a:r>
            <a:r>
              <a:rPr lang="en-NZ" sz="2400" b="1" baseline="30000" dirty="0">
                <a:solidFill>
                  <a:srgbClr val="000000"/>
                </a:solidFill>
              </a:rPr>
              <a:t>36</a:t>
            </a:r>
            <a:r>
              <a:rPr lang="en-NZ" sz="2400" dirty="0">
                <a:solidFill>
                  <a:srgbClr val="000000"/>
                </a:solidFill>
              </a:rPr>
              <a:t>and </a:t>
            </a:r>
            <a:r>
              <a:rPr lang="en-NZ" sz="2400" cap="small" dirty="0">
                <a:solidFill>
                  <a:srgbClr val="000000"/>
                </a:solidFill>
              </a:rPr>
              <a:t>a man’s enemies will be the members of his household</a:t>
            </a:r>
            <a:r>
              <a:rPr lang="en-NZ" sz="2400" dirty="0">
                <a:solidFill>
                  <a:srgbClr val="000000"/>
                </a:solidFill>
              </a:rPr>
              <a:t>. </a:t>
            </a:r>
            <a:r>
              <a:rPr lang="en-NZ" sz="1700" dirty="0">
                <a:solidFill>
                  <a:srgbClr val="000000"/>
                </a:solidFill>
              </a:rPr>
              <a:t>(NASB95)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E4A2B50A-A936-4102-BED2-6685841D6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3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A7C25564-54CB-4069-8353-3F6312D0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36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28660"/>
            <a:ext cx="5897216" cy="28293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1. Eph.6:12—</a:t>
            </a:r>
            <a:r>
              <a:rPr lang="en-NZ" sz="2400" b="1" baseline="30000" dirty="0"/>
              <a:t>12 </a:t>
            </a:r>
            <a:r>
              <a:rPr lang="en-NZ" sz="2400" dirty="0"/>
              <a:t>For our struggle is not against flesh and blood, but against the rulers, against the powers, against the world forces of this darkness, against the spiritual </a:t>
            </a:r>
            <a:r>
              <a:rPr lang="en-NZ" sz="2400" i="1" dirty="0"/>
              <a:t>forces</a:t>
            </a:r>
            <a:r>
              <a:rPr lang="en-NZ" sz="2400" dirty="0"/>
              <a:t> of wickedness in the heavenly </a:t>
            </a:r>
            <a:r>
              <a:rPr lang="en-NZ" sz="2400" i="1" dirty="0"/>
              <a:t>places</a:t>
            </a:r>
            <a:r>
              <a:rPr lang="en-NZ" sz="2400" dirty="0"/>
              <a:t>.</a:t>
            </a:r>
            <a:r>
              <a:rPr lang="en-NZ" sz="2000" dirty="0"/>
              <a:t> </a:t>
            </a:r>
            <a:r>
              <a:rPr lang="en-NZ" sz="1200" dirty="0"/>
              <a:t>(NASB95)</a:t>
            </a:r>
            <a:endParaRPr lang="en-NZ" sz="1200" dirty="0">
              <a:solidFill>
                <a:srgbClr val="000000"/>
              </a:solidFill>
            </a:endParaRP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A7C25564-54CB-4069-8353-3F6312D0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6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02156"/>
            <a:ext cx="5897236" cy="28558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2. Jesus’ domain: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rgbClr val="000000"/>
                </a:solidFill>
              </a:rPr>
              <a:t>The Spiritual world in Christ—Light and Righteousness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A41EB261-0C8D-40E0-9E7C-A37982BED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16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4551037"/>
            <a:ext cx="261067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64" y="4068418"/>
            <a:ext cx="5897216" cy="27895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Spiritual warfare</a:t>
            </a:r>
          </a:p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  <a:p>
            <a:pPr marL="0" indent="0">
              <a:buNone/>
            </a:pPr>
            <a:r>
              <a:rPr lang="en-NZ" sz="2400" dirty="0">
                <a:solidFill>
                  <a:srgbClr val="000000"/>
                </a:solidFill>
              </a:rPr>
              <a:t>3. Satan’s domain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2400" dirty="0"/>
              <a:t>Rulers…powers…world forces of this darkness…the spiritual </a:t>
            </a:r>
            <a:r>
              <a:rPr lang="en-NZ" sz="2400" i="1" dirty="0"/>
              <a:t>forces</a:t>
            </a:r>
            <a:r>
              <a:rPr lang="en-NZ" sz="2400" dirty="0"/>
              <a:t> of wickedness in the heavenly </a:t>
            </a:r>
            <a:r>
              <a:rPr lang="en-NZ" sz="2400" i="1" dirty="0"/>
              <a:t>places</a:t>
            </a:r>
            <a:r>
              <a:rPr lang="en-NZ" sz="2400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2400" dirty="0">
                <a:solidFill>
                  <a:srgbClr val="000000"/>
                </a:solidFill>
              </a:rPr>
              <a:t>The carnal world outside of Christ—Evil 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1C81B492-1433-4512-A71A-03DC7F0C4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17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5" y="4512769"/>
            <a:ext cx="212034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058" y="4068418"/>
            <a:ext cx="6723922" cy="27895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</a:rPr>
              <a:t>4. Jesus brought a sword of division:</a:t>
            </a:r>
          </a:p>
          <a:p>
            <a:r>
              <a:rPr lang="en-NZ" sz="2000" dirty="0">
                <a:solidFill>
                  <a:srgbClr val="000000"/>
                </a:solidFill>
              </a:rPr>
              <a:t>Because it separates light and darkness</a:t>
            </a:r>
          </a:p>
          <a:p>
            <a:r>
              <a:rPr lang="en-NZ" sz="2000" dirty="0">
                <a:solidFill>
                  <a:srgbClr val="000000"/>
                </a:solidFill>
              </a:rPr>
              <a:t>It exposes the differences</a:t>
            </a:r>
          </a:p>
          <a:p>
            <a:r>
              <a:rPr lang="en-NZ" sz="2000" dirty="0">
                <a:solidFill>
                  <a:srgbClr val="000000"/>
                </a:solidFill>
              </a:rPr>
              <a:t>The reactions are real and predictable</a:t>
            </a:r>
          </a:p>
          <a:p>
            <a:r>
              <a:rPr lang="en-NZ" sz="2000" dirty="0">
                <a:solidFill>
                  <a:srgbClr val="000000"/>
                </a:solidFill>
              </a:rPr>
              <a:t>Evil either surrenders to the word of God or fights against it</a:t>
            </a:r>
          </a:p>
          <a:p>
            <a:r>
              <a:rPr lang="en-NZ" sz="2000" dirty="0">
                <a:solidFill>
                  <a:srgbClr val="000000"/>
                </a:solidFill>
              </a:rPr>
              <a:t>This reality is played our in the home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351C0DF0-8894-4442-93F9-F7BEBB56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30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.fakl1-1.fna.fbcdn.net/v/t45.1600-4/cp0/q75/spS444/c0.38.524.275a/p235x350/61527785_6121061074099_7814956895042535424_n.jpg?_nc_cat=107&amp;_nc_eui2=AeF8d87cfTJTG1DE2-8MVzjiKDFokj01pcjAJ_EWqsOw6wl5Wl1UW8wg0RrRLFwItHLWVgAMskGY1SsmBMiWmGKBLlVRe1fh9F-ByWiiEzy5dQ&amp;_nc_oc=AQlK_-3qZ1DDB9raA33JfaPY9xVHj4SItUot4Q1Duc2lnc1iNDqwNbLUWAnatVZ6rOA&amp;_nc_ht=scontent.fakl1-1.fna&amp;oh=19a4d2fc148dbbb0a858487eaf9613e1&amp;oe=5D82C190">
            <a:extLst>
              <a:ext uri="{FF2B5EF4-FFF2-40B4-BE49-F238E27FC236}">
                <a16:creationId xmlns:a16="http://schemas.microsoft.com/office/drawing/2014/main" id="{2CC05DB3-CB0F-4F1C-8BD2-08C6D9749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4"/>
          <a:stretch/>
        </p:blipFill>
        <p:spPr bwMode="auto">
          <a:xfrm>
            <a:off x="20" y="10"/>
            <a:ext cx="914398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7EED7-29F2-41CE-951F-FA93E177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65" y="4512769"/>
            <a:ext cx="2120348" cy="2075050"/>
          </a:xfrm>
        </p:spPr>
        <p:txBody>
          <a:bodyPr>
            <a:normAutofit/>
          </a:bodyPr>
          <a:lstStyle/>
          <a:p>
            <a:pPr algn="r"/>
            <a:r>
              <a:rPr lang="en-NZ" dirty="0">
                <a:solidFill>
                  <a:srgbClr val="000000"/>
                </a:solidFill>
              </a:rPr>
              <a:t>The War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of the </a:t>
            </a:r>
            <a:br>
              <a:rPr lang="en-NZ" dirty="0">
                <a:solidFill>
                  <a:srgbClr val="000000"/>
                </a:solidFill>
              </a:rPr>
            </a:br>
            <a:r>
              <a:rPr lang="en-NZ" dirty="0">
                <a:solidFill>
                  <a:srgbClr val="000000"/>
                </a:solidFill>
              </a:rPr>
              <a:t>Worlds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058" y="4068418"/>
            <a:ext cx="6723922" cy="278957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NZ" sz="2400" b="1" dirty="0">
                <a:solidFill>
                  <a:srgbClr val="000000"/>
                </a:solidFill>
              </a:rPr>
              <a:t>No peace between Good and Evil</a:t>
            </a:r>
          </a:p>
          <a:p>
            <a:pPr marL="0" indent="0">
              <a:buNone/>
            </a:pPr>
            <a:r>
              <a:rPr lang="en-NZ" sz="2000" dirty="0">
                <a:solidFill>
                  <a:srgbClr val="000000"/>
                </a:solidFill>
              </a:rPr>
              <a:t>5. Christians do all they can to speak the truth in love:</a:t>
            </a:r>
          </a:p>
          <a:p>
            <a:r>
              <a:rPr lang="en-NZ" sz="2000" dirty="0">
                <a:solidFill>
                  <a:srgbClr val="000000"/>
                </a:solidFill>
              </a:rPr>
              <a:t>Their desire is for all to come to the truth</a:t>
            </a:r>
          </a:p>
          <a:p>
            <a:r>
              <a:rPr lang="en-NZ" sz="2000" dirty="0">
                <a:solidFill>
                  <a:srgbClr val="000000"/>
                </a:solidFill>
              </a:rPr>
              <a:t>Thus, we become all things to all men—in the spirit of Christ.</a:t>
            </a:r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351C0DF0-8894-4442-93F9-F7BEBB56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5593" b="-1"/>
          <a:stretch/>
        </p:blipFill>
        <p:spPr bwMode="auto">
          <a:xfrm>
            <a:off x="149865" y="-39781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9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EDF9-892D-42C5-820B-EA26D38D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Image result for Matthew 10:34-36">
            <a:extLst>
              <a:ext uri="{FF2B5EF4-FFF2-40B4-BE49-F238E27FC236}">
                <a16:creationId xmlns:a16="http://schemas.microsoft.com/office/drawing/2014/main" id="{8DCAE204-5F9B-4FF8-AFBB-EAE35B6727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89648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07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0906" y="2795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20"/>
          <a:stretch/>
        </p:blipFill>
        <p:spPr>
          <a:xfrm flipH="1">
            <a:off x="14636" y="0"/>
            <a:ext cx="9129364" cy="6858000"/>
          </a:xfrm>
          <a:prstGeom prst="rect">
            <a:avLst/>
          </a:prstGeom>
        </p:spPr>
      </p:pic>
      <p:sp>
        <p:nvSpPr>
          <p:cNvPr id="75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7816" y="-1017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Picture 2" descr="Image result for jesus cross films">
            <a:extLst>
              <a:ext uri="{FF2B5EF4-FFF2-40B4-BE49-F238E27FC236}">
                <a16:creationId xmlns:a16="http://schemas.microsoft.com/office/drawing/2014/main" id="{351C0DF0-8894-4442-93F9-F7BEBB569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1" r="1" b="1"/>
          <a:stretch/>
        </p:blipFill>
        <p:spPr bwMode="auto">
          <a:xfrm>
            <a:off x="3580534" y="-6733"/>
            <a:ext cx="3674756" cy="2106933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B612-3082-4DC7-B5FF-B4FFF6CAC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58" y="2645234"/>
            <a:ext cx="3733184" cy="2729467"/>
          </a:xfrm>
        </p:spPr>
        <p:txBody>
          <a:bodyPr anchor="ctr">
            <a:normAutofit lnSpcReduction="10000"/>
          </a:bodyPr>
          <a:lstStyle/>
          <a:p>
            <a:r>
              <a:rPr lang="en-NZ" dirty="0"/>
              <a:t>Acts 22:16</a:t>
            </a:r>
          </a:p>
          <a:p>
            <a:r>
              <a:rPr lang="en-NZ" b="1" baseline="30000" dirty="0"/>
              <a:t>16 </a:t>
            </a:r>
            <a:r>
              <a:rPr lang="en-NZ" dirty="0"/>
              <a:t>Now why do you delay? Get up and be baptized, and wash away your sins, calling on His name.’ (NASB95)</a:t>
            </a:r>
          </a:p>
        </p:txBody>
      </p:sp>
      <p:sp>
        <p:nvSpPr>
          <p:cNvPr id="7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2659" y="2912215"/>
            <a:ext cx="4956705" cy="3945298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26" name="Picture 2" descr="Image result for Baptism">
            <a:extLst>
              <a:ext uri="{FF2B5EF4-FFF2-40B4-BE49-F238E27FC236}">
                <a16:creationId xmlns:a16="http://schemas.microsoft.com/office/drawing/2014/main" id="{96D2B55A-82A5-476D-A1F4-0E97EC902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/>
          <a:stretch/>
        </p:blipFill>
        <p:spPr bwMode="auto">
          <a:xfrm>
            <a:off x="4336688" y="3055740"/>
            <a:ext cx="4792676" cy="3781269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2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hard sayings of jesus">
            <a:extLst>
              <a:ext uri="{FF2B5EF4-FFF2-40B4-BE49-F238E27FC236}">
                <a16:creationId xmlns:a16="http://schemas.microsoft.com/office/drawing/2014/main" id="{3C1FAA65-3F58-4C11-8546-3E1D5A179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7824" b="1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isplaying ">
            <a:extLst>
              <a:ext uri="{FF2B5EF4-FFF2-40B4-BE49-F238E27FC236}">
                <a16:creationId xmlns:a16="http://schemas.microsoft.com/office/drawing/2014/main" id="{9406E9BF-4414-4214-B67F-B5B388C79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2403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r>
              <a:rPr lang="en-NZ" sz="3500">
                <a:solidFill>
                  <a:srgbClr val="000000"/>
                </a:solidFill>
              </a:rPr>
              <a:t>Things that make you go, “Hmmm!”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D70FE4-3D6D-4A69-8D9E-64ECA95E3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746" y="2272142"/>
            <a:ext cx="3963681" cy="4430409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rgbClr val="000000"/>
                </a:solidFill>
              </a:rPr>
              <a:t>Not everything in the Bible is going to sound—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Easy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Pleasant</a:t>
            </a:r>
          </a:p>
          <a:p>
            <a:pPr lvl="1"/>
            <a:r>
              <a:rPr lang="en-NZ" dirty="0">
                <a:solidFill>
                  <a:srgbClr val="000000"/>
                </a:solidFill>
              </a:rPr>
              <a:t>Pleasing </a:t>
            </a:r>
          </a:p>
          <a:p>
            <a:r>
              <a:rPr lang="en-NZ" sz="2400" dirty="0">
                <a:solidFill>
                  <a:srgbClr val="000000"/>
                </a:solidFill>
              </a:rPr>
              <a:t>Some things are ‘Hard to understand,’ as Peter puts it (2Pet.3:16).</a:t>
            </a:r>
          </a:p>
        </p:txBody>
      </p:sp>
    </p:spTree>
    <p:extLst>
      <p:ext uri="{BB962C8B-B14F-4D97-AF65-F5344CB8AC3E}">
        <p14:creationId xmlns:p14="http://schemas.microsoft.com/office/powerpoint/2010/main" val="363438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ard sayings of jesus">
            <a:extLst>
              <a:ext uri="{FF2B5EF4-FFF2-40B4-BE49-F238E27FC236}">
                <a16:creationId xmlns:a16="http://schemas.microsoft.com/office/drawing/2014/main" id="{554FBB13-1A77-4C7F-B95E-D835E5E89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7824" b="1"/>
          <a:stretch/>
        </p:blipFill>
        <p:spPr bwMode="auto">
          <a:xfrm>
            <a:off x="4562839" y="-168318"/>
            <a:ext cx="4695998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splaying ">
            <a:extLst>
              <a:ext uri="{FF2B5EF4-FFF2-40B4-BE49-F238E27FC236}">
                <a16:creationId xmlns:a16="http://schemas.microsoft.com/office/drawing/2014/main" id="{0F374EC4-4278-4904-8FD4-3D7EBFFBF4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r="24032"/>
          <a:stretch/>
        </p:blipFill>
        <p:spPr bwMode="auto">
          <a:xfrm>
            <a:off x="4567428" y="2487168"/>
            <a:ext cx="469773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98348E-0794-40F5-9174-C87D007A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</p:spPr>
        <p:txBody>
          <a:bodyPr>
            <a:normAutofit/>
          </a:bodyPr>
          <a:lstStyle/>
          <a:p>
            <a:r>
              <a:rPr lang="en-NZ" sz="3200">
                <a:solidFill>
                  <a:srgbClr val="000000"/>
                </a:solidFill>
              </a:rPr>
              <a:t>This is one of those “Hard sayings.”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52EB-DD75-418C-AB1E-FA2FD4F0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2331720"/>
            <a:ext cx="4426226" cy="4370831"/>
          </a:xfrm>
        </p:spPr>
        <p:txBody>
          <a:bodyPr anchor="ctr">
            <a:normAutofit/>
          </a:bodyPr>
          <a:lstStyle/>
          <a:p>
            <a:r>
              <a:rPr lang="en-NZ" sz="2400" dirty="0">
                <a:solidFill>
                  <a:srgbClr val="000000"/>
                </a:solidFill>
              </a:rPr>
              <a:t>Matthew 10:34-36</a:t>
            </a:r>
          </a:p>
          <a:p>
            <a:r>
              <a:rPr lang="en-NZ" sz="2400" b="1" baseline="30000" dirty="0">
                <a:solidFill>
                  <a:srgbClr val="000000"/>
                </a:solidFill>
              </a:rPr>
              <a:t>34</a:t>
            </a:r>
            <a:r>
              <a:rPr lang="en-NZ" sz="2400" dirty="0">
                <a:solidFill>
                  <a:srgbClr val="000000"/>
                </a:solidFill>
              </a:rPr>
              <a:t>“Do not think that I came to bring peace on the earth; I did not come to bring peace, but a sword. </a:t>
            </a:r>
            <a:r>
              <a:rPr lang="en-NZ" sz="2400" b="1" baseline="30000" dirty="0">
                <a:solidFill>
                  <a:srgbClr val="000000"/>
                </a:solidFill>
              </a:rPr>
              <a:t>35</a:t>
            </a:r>
            <a:r>
              <a:rPr lang="en-NZ" sz="2400" dirty="0">
                <a:solidFill>
                  <a:srgbClr val="000000"/>
                </a:solidFill>
              </a:rPr>
              <a:t>For I came to </a:t>
            </a:r>
            <a:r>
              <a:rPr lang="en-NZ" sz="2400" cap="small" dirty="0">
                <a:solidFill>
                  <a:srgbClr val="000000"/>
                </a:solidFill>
              </a:rPr>
              <a:t>set a man against his father, and a daughter against her mother, and a daughter-in-law against her mother-in-law</a:t>
            </a:r>
            <a:r>
              <a:rPr lang="en-NZ" sz="2400" dirty="0">
                <a:solidFill>
                  <a:srgbClr val="000000"/>
                </a:solidFill>
              </a:rPr>
              <a:t>; </a:t>
            </a:r>
            <a:r>
              <a:rPr lang="en-NZ" sz="2400" b="1" baseline="30000" dirty="0">
                <a:solidFill>
                  <a:srgbClr val="000000"/>
                </a:solidFill>
              </a:rPr>
              <a:t>36</a:t>
            </a:r>
            <a:r>
              <a:rPr lang="en-NZ" sz="2400" dirty="0">
                <a:solidFill>
                  <a:srgbClr val="000000"/>
                </a:solidFill>
              </a:rPr>
              <a:t>and </a:t>
            </a:r>
            <a:r>
              <a:rPr lang="en-NZ" sz="2400" cap="small" dirty="0">
                <a:solidFill>
                  <a:srgbClr val="000000"/>
                </a:solidFill>
              </a:rPr>
              <a:t>a man’s enemies will be the members of his household</a:t>
            </a:r>
            <a:r>
              <a:rPr lang="en-NZ" sz="2400" dirty="0">
                <a:solidFill>
                  <a:srgbClr val="000000"/>
                </a:solidFill>
              </a:rPr>
              <a:t>.</a:t>
            </a:r>
          </a:p>
          <a:p>
            <a:r>
              <a:rPr lang="en-NZ" sz="1700" dirty="0">
                <a:solidFill>
                  <a:srgbClr val="000000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22195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en-NZ" dirty="0"/>
              <a:t>Barrier to the gospel?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830F6-7BE3-4C8E-8E17-3D62134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65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4A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en-NZ" dirty="0"/>
              <a:t>Barrier to the gospel?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830F6-7BE3-4C8E-8E17-3D62134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65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5B67-C803-4141-A365-3D35F020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NZ" sz="2400" dirty="0"/>
              <a:t>Many would see this passage as a hinderance to the gospel</a:t>
            </a:r>
          </a:p>
        </p:txBody>
      </p:sp>
    </p:spTree>
    <p:extLst>
      <p:ext uri="{BB962C8B-B14F-4D97-AF65-F5344CB8AC3E}">
        <p14:creationId xmlns:p14="http://schemas.microsoft.com/office/powerpoint/2010/main" val="358101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en-NZ" dirty="0"/>
              <a:t>Barrier to the gospel?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830F6-7BE3-4C8E-8E17-3D62134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65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5B67-C803-4141-A365-3D35F020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NZ" sz="2400" dirty="0"/>
              <a:t>Many would see this passage as a hinderance to the gospel</a:t>
            </a:r>
          </a:p>
          <a:p>
            <a:r>
              <a:rPr lang="en-NZ" sz="2400" dirty="0"/>
              <a:t>They say:</a:t>
            </a:r>
          </a:p>
          <a:p>
            <a:pPr lvl="1"/>
            <a:r>
              <a:rPr lang="en-NZ" dirty="0"/>
              <a:t>“Surely, these can’t be the words of Jesus!” </a:t>
            </a:r>
          </a:p>
        </p:txBody>
      </p:sp>
    </p:spTree>
    <p:extLst>
      <p:ext uri="{BB962C8B-B14F-4D97-AF65-F5344CB8AC3E}">
        <p14:creationId xmlns:p14="http://schemas.microsoft.com/office/powerpoint/2010/main" val="14657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C62D-4BD3-4D88-9AD0-AD370D2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r>
              <a:rPr lang="en-NZ" dirty="0"/>
              <a:t>Barrier to the gospel?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940830F6-7BE3-4C8E-8E17-3D6213459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3656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5B67-C803-4141-A365-3D35F0201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NZ" sz="2400" dirty="0"/>
              <a:t>Many would see this passage as a hinderance to the gospel</a:t>
            </a:r>
          </a:p>
          <a:p>
            <a:r>
              <a:rPr lang="en-NZ" sz="2400" dirty="0"/>
              <a:t>They say:</a:t>
            </a:r>
          </a:p>
          <a:p>
            <a:pPr lvl="1"/>
            <a:r>
              <a:rPr lang="en-NZ" dirty="0"/>
              <a:t>“Surely, these can’t be the words of Jesus!” </a:t>
            </a:r>
          </a:p>
          <a:p>
            <a:pPr lvl="1"/>
            <a:r>
              <a:rPr lang="en-NZ" dirty="0"/>
              <a:t>“How can a God of love talk about swords and peace in the same breath?”</a:t>
            </a:r>
          </a:p>
        </p:txBody>
      </p:sp>
    </p:spTree>
    <p:extLst>
      <p:ext uri="{BB962C8B-B14F-4D97-AF65-F5344CB8AC3E}">
        <p14:creationId xmlns:p14="http://schemas.microsoft.com/office/powerpoint/2010/main" val="218898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718</Words>
  <Application>Microsoft Office PowerPoint</Application>
  <PresentationFormat>On-screen Show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Things that make you go, “Hmmm!”</vt:lpstr>
      <vt:lpstr>This is one of those “Hard sayings.”</vt:lpstr>
      <vt:lpstr>Barrier to the gospel?</vt:lpstr>
      <vt:lpstr>Barrier to the gospel?</vt:lpstr>
      <vt:lpstr>Barrier to the gospel?</vt:lpstr>
      <vt:lpstr>Barrier to the gospel?</vt:lpstr>
      <vt:lpstr>Barrier to the gospel?</vt:lpstr>
      <vt:lpstr>Jesus is indeed the Prince of Peace</vt:lpstr>
      <vt:lpstr>Jesus is indeed the Prince of Peace</vt:lpstr>
      <vt:lpstr>Jesus is indeed the Prince of Peace</vt:lpstr>
      <vt:lpstr>Jesus is indeed the Prince of Peace</vt:lpstr>
      <vt:lpstr>Jesus is indeed the Prince of Peace</vt:lpstr>
      <vt:lpstr>Jesus is indeed the Prince of Peace</vt:lpstr>
      <vt:lpstr>Jesus is indeed the Prince of Peace</vt:lpstr>
      <vt:lpstr>Jesus is indeed the Prince of Peace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The War  of the  Worlds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19</cp:revision>
  <dcterms:created xsi:type="dcterms:W3CDTF">2019-10-05T10:51:15Z</dcterms:created>
  <dcterms:modified xsi:type="dcterms:W3CDTF">2019-10-05T21:38:46Z</dcterms:modified>
</cp:coreProperties>
</file>