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1136" r:id="rId2"/>
    <p:sldId id="1137" r:id="rId3"/>
    <p:sldId id="1165" r:id="rId4"/>
    <p:sldId id="1164" r:id="rId5"/>
    <p:sldId id="1163" r:id="rId6"/>
    <p:sldId id="1149" r:id="rId7"/>
    <p:sldId id="1156" r:id="rId8"/>
    <p:sldId id="1146" r:id="rId9"/>
    <p:sldId id="1153" r:id="rId10"/>
    <p:sldId id="1155" r:id="rId11"/>
    <p:sldId id="1140" r:id="rId12"/>
    <p:sldId id="1158" r:id="rId13"/>
    <p:sldId id="1159" r:id="rId14"/>
    <p:sldId id="1160" r:id="rId15"/>
    <p:sldId id="1161" r:id="rId16"/>
    <p:sldId id="1162" r:id="rId17"/>
    <p:sldId id="1151" r:id="rId18"/>
    <p:sldId id="1157" r:id="rId19"/>
    <p:sldId id="1152" r:id="rId20"/>
    <p:sldId id="114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E4A4-B0A9-4946-A9B9-4176D30CF272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8C7C-B011-47DA-ADD2-B31546045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1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7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4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2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9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7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7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8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2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74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45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8CEE-69A5-4B52-AA73-6E2AFE19DFCB}" type="datetimeFigureOut">
              <a:rPr lang="en-NZ" smtClean="0"/>
              <a:t>29/09/2019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7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C97A4-7882-4308-AE72-978853415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97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797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AAA4F-F5FF-455B-ACB0-CC5877FDA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071" y="5645426"/>
            <a:ext cx="8778239" cy="9763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797B37"/>
                </a:solidFill>
              </a:rPr>
              <a:t>John 3:30—“He must increase, but I must decrease.”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A6C7E922-F784-4E0F-AAA6-C54C9BA295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 r="2" b="6891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699F0AB-541F-4483-9F7B-571EB99AC8F8}"/>
              </a:ext>
            </a:extLst>
          </p:cNvPr>
          <p:cNvSpPr txBox="1">
            <a:spLocks/>
          </p:cNvSpPr>
          <p:nvPr/>
        </p:nvSpPr>
        <p:spPr>
          <a:xfrm>
            <a:off x="830580" y="4052099"/>
            <a:ext cx="7475220" cy="12016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rgbClr val="797B37"/>
                </a:solidFill>
              </a:rPr>
              <a:t>A disciple of John—</a:t>
            </a:r>
            <a:br>
              <a:rPr lang="en-US" sz="5000">
                <a:solidFill>
                  <a:srgbClr val="797B37"/>
                </a:solidFill>
              </a:rPr>
            </a:br>
            <a:r>
              <a:rPr lang="en-US" sz="5000">
                <a:solidFill>
                  <a:srgbClr val="797B37"/>
                </a:solidFill>
              </a:rPr>
              <a:t>Destined for greater things</a:t>
            </a:r>
            <a:endParaRPr lang="en-US" sz="5000" dirty="0">
              <a:solidFill>
                <a:srgbClr val="797B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5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1DBCD-9AD6-4E4A-9D19-35D3CFB0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700" dirty="0"/>
              <a:t>A disciple of Jesus—</a:t>
            </a:r>
            <a:br>
              <a:rPr lang="en-US" sz="3700" dirty="0"/>
            </a:br>
            <a:r>
              <a:rPr lang="en-US" sz="3700" dirty="0"/>
              <a:t>Knows that Jesus’ words are the truth that brings spiritual freedom</a:t>
            </a:r>
          </a:p>
        </p:txBody>
      </p:sp>
      <p:pic>
        <p:nvPicPr>
          <p:cNvPr id="11266" name="Picture 2" descr="Image result for John 8:31-32">
            <a:extLst>
              <a:ext uri="{FF2B5EF4-FFF2-40B4-BE49-F238E27FC236}">
                <a16:creationId xmlns:a16="http://schemas.microsoft.com/office/drawing/2014/main" id="{80D8D287-3335-4271-8345-0FA3B1F3DD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r="856" b="-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0497B-7D49-47AC-91E0-4585C7DD7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John 8:31-32</a:t>
            </a:r>
          </a:p>
          <a:p>
            <a:r>
              <a:rPr lang="en-US" b="1" baseline="30000" dirty="0">
                <a:solidFill>
                  <a:srgbClr val="FFFFFF"/>
                </a:solidFill>
              </a:rPr>
              <a:t>31</a:t>
            </a:r>
            <a:r>
              <a:rPr lang="en-US" dirty="0">
                <a:solidFill>
                  <a:srgbClr val="FFFFFF"/>
                </a:solidFill>
              </a:rPr>
              <a:t>So Jesus was saying to those Jews who had believed Him, “If you continue in My word, </a:t>
            </a:r>
            <a:r>
              <a:rPr lang="en-US" i="1" dirty="0">
                <a:solidFill>
                  <a:srgbClr val="FFFFFF"/>
                </a:solidFill>
              </a:rPr>
              <a:t>then</a:t>
            </a:r>
            <a:r>
              <a:rPr lang="en-US" dirty="0">
                <a:solidFill>
                  <a:srgbClr val="FFFFFF"/>
                </a:solidFill>
              </a:rPr>
              <a:t> you are truly disciples of Mine; </a:t>
            </a:r>
            <a:r>
              <a:rPr lang="en-US" b="1" baseline="30000" dirty="0">
                <a:solidFill>
                  <a:srgbClr val="FFFFFF"/>
                </a:solidFill>
              </a:rPr>
              <a:t>32 </a:t>
            </a:r>
            <a:r>
              <a:rPr lang="en-US" dirty="0">
                <a:solidFill>
                  <a:srgbClr val="FFFFFF"/>
                </a:solidFill>
              </a:rPr>
              <a:t>and you will know the truth, and the truth will make you free.” </a:t>
            </a:r>
            <a:r>
              <a:rPr lang="en-US" sz="1700" dirty="0">
                <a:solidFill>
                  <a:srgbClr val="FFFFFF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373261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1DBCD-9AD6-4E4A-9D19-35D3CFB0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700" dirty="0"/>
              <a:t>A disciple of Jesus—</a:t>
            </a:r>
            <a:br>
              <a:rPr lang="en-US" sz="3700" dirty="0"/>
            </a:br>
            <a:r>
              <a:rPr lang="en-US" sz="3700" dirty="0"/>
              <a:t>Knows that Jesus’ words are the truth that brings spiritual freedom</a:t>
            </a:r>
          </a:p>
        </p:txBody>
      </p:sp>
      <p:pic>
        <p:nvPicPr>
          <p:cNvPr id="11266" name="Picture 2" descr="Image result for John 8:31-32">
            <a:extLst>
              <a:ext uri="{FF2B5EF4-FFF2-40B4-BE49-F238E27FC236}">
                <a16:creationId xmlns:a16="http://schemas.microsoft.com/office/drawing/2014/main" id="{80D8D287-3335-4271-8345-0FA3B1F3DD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r="856" b="-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0497B-7D49-47AC-91E0-4585C7DD7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“If you continue…”</a:t>
            </a:r>
          </a:p>
          <a:p>
            <a:r>
              <a:rPr lang="en-US" dirty="0">
                <a:solidFill>
                  <a:srgbClr val="FFFFFF"/>
                </a:solidFill>
              </a:rPr>
              <a:t>The seed that fell on the ‘Rocky soil’ (Mt.13:5-6)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Shallow soil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Sprang up quickly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Scorched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Withered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Short-lived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Fruitless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3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1DBCD-9AD6-4E4A-9D19-35D3CFB0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700" dirty="0"/>
              <a:t>A disciple of Jesus—</a:t>
            </a:r>
            <a:br>
              <a:rPr lang="en-US" sz="3700" dirty="0"/>
            </a:br>
            <a:r>
              <a:rPr lang="en-US" sz="3700" dirty="0"/>
              <a:t>Knows that Jesus’ words are the truth that brings spiritual freedom</a:t>
            </a:r>
          </a:p>
        </p:txBody>
      </p:sp>
      <p:pic>
        <p:nvPicPr>
          <p:cNvPr id="11266" name="Picture 2" descr="Image result for John 8:31-32">
            <a:extLst>
              <a:ext uri="{FF2B5EF4-FFF2-40B4-BE49-F238E27FC236}">
                <a16:creationId xmlns:a16="http://schemas.microsoft.com/office/drawing/2014/main" id="{80D8D287-3335-4271-8345-0FA3B1F3DD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r="856" b="-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0497B-7D49-47AC-91E0-4585C7DD7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“In My word”:</a:t>
            </a:r>
          </a:p>
          <a:p>
            <a:r>
              <a:rPr lang="en-US" dirty="0">
                <a:solidFill>
                  <a:srgbClr val="FFFFFF"/>
                </a:solidFill>
              </a:rPr>
              <a:t>The Bible—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‘Thy word, is a lamp unto my feet and a light unto my path’ (Psa.119:105)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‘How can a young man keep his way pure? By living according to Your word’ (Psa.119:9)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BUT—It is possible to be “</a:t>
            </a:r>
            <a:r>
              <a:rPr lang="en-NZ" b="1" baseline="30000" dirty="0">
                <a:solidFill>
                  <a:schemeClr val="bg1"/>
                </a:solidFill>
              </a:rPr>
              <a:t>7</a:t>
            </a:r>
            <a:r>
              <a:rPr lang="en-NZ" dirty="0">
                <a:solidFill>
                  <a:schemeClr val="bg1"/>
                </a:solidFill>
              </a:rPr>
              <a:t>always learning and never able to come to the knowledge of the truth.”</a:t>
            </a:r>
            <a:r>
              <a:rPr lang="en-US" sz="2200" dirty="0">
                <a:solidFill>
                  <a:schemeClr val="bg1"/>
                </a:solidFill>
              </a:rPr>
              <a:t> (2Tim.3:7)</a:t>
            </a:r>
          </a:p>
        </p:txBody>
      </p:sp>
    </p:spTree>
    <p:extLst>
      <p:ext uri="{BB962C8B-B14F-4D97-AF65-F5344CB8AC3E}">
        <p14:creationId xmlns:p14="http://schemas.microsoft.com/office/powerpoint/2010/main" val="47083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1DBCD-9AD6-4E4A-9D19-35D3CFB0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700" dirty="0"/>
              <a:t>A disciple of Jesus—</a:t>
            </a:r>
            <a:br>
              <a:rPr lang="en-US" sz="3700" dirty="0"/>
            </a:br>
            <a:r>
              <a:rPr lang="en-US" sz="3700" dirty="0"/>
              <a:t>Knows that Jesus’ words are the truth that brings spiritual freedom</a:t>
            </a:r>
          </a:p>
        </p:txBody>
      </p:sp>
      <p:pic>
        <p:nvPicPr>
          <p:cNvPr id="11266" name="Picture 2" descr="Image result for John 8:31-32">
            <a:extLst>
              <a:ext uri="{FF2B5EF4-FFF2-40B4-BE49-F238E27FC236}">
                <a16:creationId xmlns:a16="http://schemas.microsoft.com/office/drawing/2014/main" id="{80D8D287-3335-4271-8345-0FA3B1F3DD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r="856" b="-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0497B-7D49-47AC-91E0-4585C7DD7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“</a:t>
            </a:r>
            <a:r>
              <a:rPr lang="en-US" i="1" dirty="0">
                <a:solidFill>
                  <a:srgbClr val="FFFFFF"/>
                </a:solidFill>
              </a:rPr>
              <a:t>Then</a:t>
            </a:r>
            <a:r>
              <a:rPr lang="en-US" dirty="0">
                <a:solidFill>
                  <a:srgbClr val="FFFFFF"/>
                </a:solidFill>
              </a:rPr>
              <a:t> you are truly disciples of Mine”:</a:t>
            </a:r>
          </a:p>
          <a:p>
            <a:r>
              <a:rPr lang="en-US" dirty="0">
                <a:solidFill>
                  <a:srgbClr val="FFFFFF"/>
                </a:solidFill>
              </a:rPr>
              <a:t>A ‘real’ disciple: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Testing on this point starts with 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Do I sound as if I have just had ‘a little talk with Jesus’?</a:t>
            </a:r>
            <a:endParaRPr lang="en-US" sz="1700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1DBCD-9AD6-4E4A-9D19-35D3CFB0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700" dirty="0"/>
              <a:t>A disciple of Jesus—</a:t>
            </a:r>
            <a:br>
              <a:rPr lang="en-US" sz="3700" dirty="0"/>
            </a:br>
            <a:r>
              <a:rPr lang="en-US" sz="3700" dirty="0"/>
              <a:t>Knows that Jesus’ words are the truth that brings spiritual freedom</a:t>
            </a:r>
          </a:p>
        </p:txBody>
      </p:sp>
      <p:pic>
        <p:nvPicPr>
          <p:cNvPr id="11266" name="Picture 2" descr="Image result for John 8:31-32">
            <a:extLst>
              <a:ext uri="{FF2B5EF4-FFF2-40B4-BE49-F238E27FC236}">
                <a16:creationId xmlns:a16="http://schemas.microsoft.com/office/drawing/2014/main" id="{80D8D287-3335-4271-8345-0FA3B1F3DD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r="856" b="-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0497B-7D49-47AC-91E0-4585C7DD7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49" cy="6214534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en-US" b="1" baseline="30000" dirty="0">
                <a:solidFill>
                  <a:srgbClr val="FFFFFF"/>
                </a:solidFill>
              </a:rPr>
              <a:t>“</a:t>
            </a:r>
            <a:r>
              <a:rPr lang="en-US" dirty="0">
                <a:solidFill>
                  <a:srgbClr val="FFFFFF"/>
                </a:solidFill>
              </a:rPr>
              <a:t>And you will know the truth”: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“I am…the truth…” says Jesus. (Jn.14:6)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Obedience to the truth purifies our souls (</a:t>
            </a:r>
            <a:r>
              <a:rPr lang="en-US" dirty="0">
                <a:solidFill>
                  <a:schemeClr val="bg1"/>
                </a:solidFill>
              </a:rPr>
              <a:t>1Pet.1:22).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1 John 2:4—</a:t>
            </a:r>
            <a:r>
              <a:rPr lang="en-NZ" b="1" baseline="30000" dirty="0">
                <a:solidFill>
                  <a:schemeClr val="bg1"/>
                </a:solidFill>
              </a:rPr>
              <a:t>4 </a:t>
            </a:r>
            <a:r>
              <a:rPr lang="en-NZ" dirty="0">
                <a:solidFill>
                  <a:schemeClr val="bg1"/>
                </a:solidFill>
              </a:rPr>
              <a:t>The one who says, “I have come to know Him,” and does not keep His commandments, is a liar, and the truth is not in him;</a:t>
            </a:r>
            <a:r>
              <a:rPr lang="en-US" dirty="0">
                <a:solidFill>
                  <a:schemeClr val="bg1"/>
                </a:solidFill>
              </a:rPr>
              <a:t> (NASB95)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John 15:7—</a:t>
            </a:r>
            <a:r>
              <a:rPr lang="en-NZ" b="1" baseline="30000" dirty="0">
                <a:solidFill>
                  <a:schemeClr val="bg1"/>
                </a:solidFill>
              </a:rPr>
              <a:t>7</a:t>
            </a:r>
            <a:r>
              <a:rPr lang="en-NZ" dirty="0">
                <a:solidFill>
                  <a:schemeClr val="bg1"/>
                </a:solidFill>
              </a:rPr>
              <a:t>If you abide in Me, and My words abide in you, ask whatever you wish, and it will be done for you.</a:t>
            </a:r>
            <a:r>
              <a:rPr lang="en-NZ" sz="2200" dirty="0">
                <a:solidFill>
                  <a:schemeClr val="bg1"/>
                </a:solidFill>
              </a:rPr>
              <a:t> (NASB95)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99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1DBCD-9AD6-4E4A-9D19-35D3CFB0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700" dirty="0"/>
              <a:t>A disciple of Jesus—</a:t>
            </a:r>
            <a:br>
              <a:rPr lang="en-US" sz="3700" dirty="0"/>
            </a:br>
            <a:r>
              <a:rPr lang="en-US" sz="3700" dirty="0"/>
              <a:t>Knows that Jesus’ words are the truth that brings spiritual freedom</a:t>
            </a:r>
          </a:p>
        </p:txBody>
      </p:sp>
      <p:pic>
        <p:nvPicPr>
          <p:cNvPr id="11266" name="Picture 2" descr="Image result for John 8:31-32">
            <a:extLst>
              <a:ext uri="{FF2B5EF4-FFF2-40B4-BE49-F238E27FC236}">
                <a16:creationId xmlns:a16="http://schemas.microsoft.com/office/drawing/2014/main" id="{80D8D287-3335-4271-8345-0FA3B1F3DD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r="856" b="-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0497B-7D49-47AC-91E0-4585C7DD7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0"/>
            <a:ext cx="3363313" cy="621453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“And the truth will make you free.”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Psalm 119:45—</a:t>
            </a:r>
            <a:r>
              <a:rPr lang="en-NZ" b="1" baseline="30000" dirty="0">
                <a:solidFill>
                  <a:schemeClr val="bg1"/>
                </a:solidFill>
              </a:rPr>
              <a:t>45 </a:t>
            </a:r>
            <a:r>
              <a:rPr lang="en-NZ" dirty="0">
                <a:solidFill>
                  <a:schemeClr val="bg1"/>
                </a:solidFill>
              </a:rPr>
              <a:t>And I will walk at liberty, For I seek Your precepts. </a:t>
            </a:r>
            <a:r>
              <a:rPr lang="en-NZ" sz="1500" dirty="0">
                <a:solidFill>
                  <a:schemeClr val="bg1"/>
                </a:solidFill>
              </a:rPr>
              <a:t>(NASB95)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Isaiah 61:1—“…To proclaim liberty to captives And freedom to prisoners; </a:t>
            </a:r>
            <a:r>
              <a:rPr lang="en-NZ" sz="1500" dirty="0">
                <a:solidFill>
                  <a:schemeClr val="bg1"/>
                </a:solidFill>
              </a:rPr>
              <a:t>(NASB95)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James 1:25—</a:t>
            </a:r>
            <a:r>
              <a:rPr lang="en-NZ" b="1" baseline="30000" dirty="0">
                <a:solidFill>
                  <a:schemeClr val="bg1"/>
                </a:solidFill>
              </a:rPr>
              <a:t>25</a:t>
            </a:r>
            <a:r>
              <a:rPr lang="en-NZ" dirty="0">
                <a:solidFill>
                  <a:schemeClr val="bg1"/>
                </a:solidFill>
              </a:rPr>
              <a:t>But one who looks intently at the perfect law, the </a:t>
            </a:r>
            <a:r>
              <a:rPr lang="en-NZ" i="1" dirty="0">
                <a:solidFill>
                  <a:schemeClr val="bg1"/>
                </a:solidFill>
              </a:rPr>
              <a:t>law</a:t>
            </a:r>
            <a:r>
              <a:rPr lang="en-NZ" dirty="0">
                <a:solidFill>
                  <a:schemeClr val="bg1"/>
                </a:solidFill>
              </a:rPr>
              <a:t> of liberty, and abides by it, not having become a forgetful hearer but an effectual doer, this man will be blessed in what he does. </a:t>
            </a:r>
            <a:r>
              <a:rPr lang="en-NZ" sz="1500" dirty="0">
                <a:solidFill>
                  <a:schemeClr val="bg1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68336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C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1DBCD-9AD6-4E4A-9D19-35D3CFB0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56" y="4572000"/>
            <a:ext cx="5276233" cy="191781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</a:rPr>
              <a:t>A disciple of Jesus—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Accepts that following Jesus will mean leaving behind the cares and comforts of this world!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0497B-7D49-47AC-91E0-4585C7DD7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1" y="321732"/>
            <a:ext cx="3251710" cy="62145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Matthew 8:19-20 </a:t>
            </a:r>
          </a:p>
          <a:p>
            <a:r>
              <a:rPr lang="en-US" b="1" baseline="30000" dirty="0">
                <a:solidFill>
                  <a:schemeClr val="bg1"/>
                </a:solidFill>
              </a:rPr>
              <a:t>19</a:t>
            </a:r>
            <a:r>
              <a:rPr lang="en-US" dirty="0">
                <a:solidFill>
                  <a:schemeClr val="bg1"/>
                </a:solidFill>
              </a:rPr>
              <a:t>Then a scribe came and said to Him, “Teacher, I will follow You wherever You go.” </a:t>
            </a:r>
            <a:r>
              <a:rPr lang="en-US" b="1" baseline="30000" dirty="0">
                <a:solidFill>
                  <a:schemeClr val="bg1"/>
                </a:solidFill>
              </a:rPr>
              <a:t>20</a:t>
            </a:r>
            <a:r>
              <a:rPr lang="en-US" dirty="0">
                <a:solidFill>
                  <a:schemeClr val="bg1"/>
                </a:solidFill>
              </a:rPr>
              <a:t>Jesus *said to him, “The foxes have holes and the birds of the air </a:t>
            </a:r>
            <a:r>
              <a:rPr lang="en-US" i="1" dirty="0">
                <a:solidFill>
                  <a:schemeClr val="bg1"/>
                </a:solidFill>
              </a:rPr>
              <a:t>have</a:t>
            </a:r>
            <a:r>
              <a:rPr lang="en-US" dirty="0">
                <a:solidFill>
                  <a:schemeClr val="bg1"/>
                </a:solidFill>
              </a:rPr>
              <a:t> nests, but the Son of Man has nowhere to lay His head.” (NASB95)</a:t>
            </a:r>
          </a:p>
          <a:p>
            <a:r>
              <a:rPr lang="en-US" sz="1700" dirty="0">
                <a:solidFill>
                  <a:srgbClr val="FFFFFF"/>
                </a:solidFill>
              </a:rPr>
              <a:t> (NASB95)</a:t>
            </a:r>
          </a:p>
        </p:txBody>
      </p:sp>
      <p:pic>
        <p:nvPicPr>
          <p:cNvPr id="20" name="Picture 4" descr="Image result for birds in nest">
            <a:extLst>
              <a:ext uri="{FF2B5EF4-FFF2-40B4-BE49-F238E27FC236}">
                <a16:creationId xmlns:a16="http://schemas.microsoft.com/office/drawing/2014/main" id="{62D47BCE-8234-4AC1-8936-B9276EE2C3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r="17227" b="3"/>
          <a:stretch/>
        </p:blipFill>
        <p:spPr bwMode="auto">
          <a:xfrm>
            <a:off x="0" y="179905"/>
            <a:ext cx="3886200" cy="324909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Matthew 8:19-20">
            <a:extLst>
              <a:ext uri="{FF2B5EF4-FFF2-40B4-BE49-F238E27FC236}">
                <a16:creationId xmlns:a16="http://schemas.microsoft.com/office/drawing/2014/main" id="{C748DF6E-B2D3-40BC-B0E3-B543C61B7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r="16708" b="3"/>
          <a:stretch/>
        </p:blipFill>
        <p:spPr bwMode="auto">
          <a:xfrm>
            <a:off x="2531165" y="1659995"/>
            <a:ext cx="3566722" cy="320050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7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C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1DBCD-9AD6-4E4A-9D19-35D3CFB0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56" y="4572000"/>
            <a:ext cx="5276233" cy="191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</a:rPr>
              <a:t>A disciple of Jesus—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Accepts that the words of Jesus can make you recoil!</a:t>
            </a:r>
          </a:p>
        </p:txBody>
      </p:sp>
      <p:pic>
        <p:nvPicPr>
          <p:cNvPr id="3074" name="Picture 2" descr="Image result for Matthew 8:19-22">
            <a:extLst>
              <a:ext uri="{FF2B5EF4-FFF2-40B4-BE49-F238E27FC236}">
                <a16:creationId xmlns:a16="http://schemas.microsoft.com/office/drawing/2014/main" id="{8A58E0BB-BEA1-4CDA-973B-D8540C4731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 r="19544" b="12116"/>
          <a:stretch/>
        </p:blipFill>
        <p:spPr bwMode="auto">
          <a:xfrm>
            <a:off x="263156" y="368182"/>
            <a:ext cx="5276233" cy="410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0497B-7D49-47AC-91E0-4585C7DD7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1" y="321732"/>
            <a:ext cx="3251710" cy="62145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Matthew 8:21-22 </a:t>
            </a:r>
          </a:p>
          <a:p>
            <a:r>
              <a:rPr lang="en-NZ" b="1" baseline="30000" dirty="0">
                <a:solidFill>
                  <a:schemeClr val="bg1"/>
                </a:solidFill>
              </a:rPr>
              <a:t>21</a:t>
            </a:r>
            <a:r>
              <a:rPr lang="en-NZ" dirty="0">
                <a:solidFill>
                  <a:schemeClr val="bg1"/>
                </a:solidFill>
              </a:rPr>
              <a:t>Another of the disciples said to Him, “Lord, permit me first to go and bury my father.” </a:t>
            </a:r>
            <a:r>
              <a:rPr lang="en-NZ" b="1" baseline="30000" dirty="0">
                <a:solidFill>
                  <a:schemeClr val="bg1"/>
                </a:solidFill>
              </a:rPr>
              <a:t>22</a:t>
            </a:r>
            <a:r>
              <a:rPr lang="en-NZ" dirty="0">
                <a:solidFill>
                  <a:schemeClr val="bg1"/>
                </a:solidFill>
              </a:rPr>
              <a:t>But Jesus *said to him, “Follow Me, and allow the dead to bury their own dead.”</a:t>
            </a:r>
          </a:p>
          <a:p>
            <a:r>
              <a:rPr lang="en-US" sz="1700" dirty="0">
                <a:solidFill>
                  <a:srgbClr val="FFFFFF"/>
                </a:solidFill>
              </a:rPr>
              <a:t> (NASB95)</a:t>
            </a:r>
          </a:p>
        </p:txBody>
      </p:sp>
    </p:spTree>
    <p:extLst>
      <p:ext uri="{BB962C8B-B14F-4D97-AF65-F5344CB8AC3E}">
        <p14:creationId xmlns:p14="http://schemas.microsoft.com/office/powerpoint/2010/main" val="321615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46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1DBCD-9AD6-4E4A-9D19-35D3CFB0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8090" cy="19642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700" dirty="0">
                <a:solidFill>
                  <a:srgbClr val="FFFFFF"/>
                </a:solidFill>
              </a:rPr>
              <a:t>A disciple of Jesus—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Accepts the words of Jesus as an invitation—To stay or go!</a:t>
            </a:r>
          </a:p>
        </p:txBody>
      </p:sp>
      <p:pic>
        <p:nvPicPr>
          <p:cNvPr id="11" name="Picture 2" descr="Image result for you have words of eternal life">
            <a:extLst>
              <a:ext uri="{FF2B5EF4-FFF2-40B4-BE49-F238E27FC236}">
                <a16:creationId xmlns:a16="http://schemas.microsoft.com/office/drawing/2014/main" id="{91E7FD06-2B92-46CE-84F5-5D4626E2A2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b="-4"/>
          <a:stretch/>
        </p:blipFill>
        <p:spPr bwMode="auto">
          <a:xfrm>
            <a:off x="241300" y="321733"/>
            <a:ext cx="5298090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0497B-7D49-47AC-91E0-4585C7DD7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0" y="321732"/>
            <a:ext cx="3247351" cy="621453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Peter’s Confession of Faith</a:t>
            </a:r>
          </a:p>
          <a:p>
            <a:r>
              <a:rPr lang="en-US" sz="2600" dirty="0">
                <a:solidFill>
                  <a:srgbClr val="FFFFFF"/>
                </a:solidFill>
              </a:rPr>
              <a:t>John 6:66-68— </a:t>
            </a:r>
          </a:p>
          <a:p>
            <a:r>
              <a:rPr lang="en-US" sz="2600" b="1" baseline="30000" dirty="0">
                <a:solidFill>
                  <a:srgbClr val="FFFFFF"/>
                </a:solidFill>
              </a:rPr>
              <a:t>66 </a:t>
            </a:r>
            <a:r>
              <a:rPr lang="en-US" sz="2600" dirty="0">
                <a:solidFill>
                  <a:srgbClr val="FFFFFF"/>
                </a:solidFill>
              </a:rPr>
              <a:t>As a result of this many of His disciples withdrew and were not walking with Him anymore. </a:t>
            </a:r>
            <a:r>
              <a:rPr lang="en-US" sz="2600" b="1" baseline="30000" dirty="0">
                <a:solidFill>
                  <a:srgbClr val="FFFFFF"/>
                </a:solidFill>
              </a:rPr>
              <a:t>67 </a:t>
            </a:r>
            <a:r>
              <a:rPr lang="en-US" sz="2600" dirty="0">
                <a:solidFill>
                  <a:srgbClr val="FFFFFF"/>
                </a:solidFill>
              </a:rPr>
              <a:t>So Jesus said to the twelve, “You do not want to go away also, do you?” </a:t>
            </a:r>
            <a:r>
              <a:rPr lang="en-US" sz="2600" b="1" baseline="30000" dirty="0">
                <a:solidFill>
                  <a:srgbClr val="FFFFFF"/>
                </a:solidFill>
              </a:rPr>
              <a:t>68</a:t>
            </a:r>
            <a:r>
              <a:rPr lang="en-US" sz="2600" dirty="0">
                <a:solidFill>
                  <a:srgbClr val="FFFFFF"/>
                </a:solidFill>
              </a:rPr>
              <a:t>Simon Peter answered Him, “Lord, to whom shall we go? You have words of eternal life. </a:t>
            </a:r>
            <a:r>
              <a:rPr lang="en-US" sz="1700" dirty="0">
                <a:solidFill>
                  <a:srgbClr val="FFFFFF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15664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4BE5-728B-4C4B-A9A0-C2E56418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9930"/>
            <a:ext cx="7886700" cy="50770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lgerian" panose="04020705040A02060702" pitchFamily="82" charset="0"/>
              </a:rPr>
              <a:t>Truly Disciples </a:t>
            </a:r>
          </a:p>
          <a:p>
            <a:pPr marL="0" indent="0" algn="ctr">
              <a:buNone/>
            </a:pPr>
            <a:r>
              <a:rPr lang="en-US" sz="9600" dirty="0">
                <a:latin typeface="Algerian" panose="04020705040A02060702" pitchFamily="82" charset="0"/>
              </a:rPr>
              <a:t>of </a:t>
            </a:r>
          </a:p>
          <a:p>
            <a:pPr marL="0" indent="0" algn="ctr">
              <a:buNone/>
            </a:pPr>
            <a:r>
              <a:rPr lang="en-US" sz="9600" dirty="0">
                <a:latin typeface="Algerian" panose="04020705040A02060702" pitchFamily="82" charset="0"/>
              </a:rPr>
              <a:t>Mine</a:t>
            </a:r>
            <a:endParaRPr lang="en-NZ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3726-259B-4AFE-8DC2-D23A10DF5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53" y="434146"/>
            <a:ext cx="3576250" cy="6423853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Matthew 28:18-20—</a:t>
            </a:r>
            <a:r>
              <a:rPr lang="en-NZ" b="1" baseline="30000" dirty="0"/>
              <a:t>18</a:t>
            </a:r>
            <a:r>
              <a:rPr lang="en-NZ" dirty="0"/>
              <a:t>And Jesus came up and spoke to them, saying, “All authority has been given to Me in heaven and on earth. </a:t>
            </a:r>
            <a:r>
              <a:rPr lang="en-NZ" b="1" baseline="30000" dirty="0"/>
              <a:t>19</a:t>
            </a:r>
            <a:r>
              <a:rPr lang="en-NZ" dirty="0"/>
              <a:t>Go therefore and make disciples of all the nations, baptizing them in the name of the Father and the Son and the Holy Spirit, </a:t>
            </a:r>
            <a:r>
              <a:rPr lang="en-NZ" b="1" baseline="30000" dirty="0"/>
              <a:t>20</a:t>
            </a:r>
            <a:r>
              <a:rPr lang="en-NZ" dirty="0"/>
              <a:t>teaching them to observe all that I commanded you; and lo, I am with you always, even to the end of the age.” (NASB95)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584DB9-7D41-4274-9C36-142997E04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03" y="0"/>
            <a:ext cx="5103097" cy="680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0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NZ"/>
          </a:p>
        </p:txBody>
      </p:sp>
      <p:pic>
        <p:nvPicPr>
          <p:cNvPr id="2050" name="Picture 2" descr="Image result for disciples cartoons">
            <a:extLst>
              <a:ext uri="{FF2B5EF4-FFF2-40B4-BE49-F238E27FC236}">
                <a16:creationId xmlns:a16="http://schemas.microsoft.com/office/drawing/2014/main" id="{C11D5D82-B47C-46A0-A26D-9B81061AF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0"/>
          <a:stretch/>
        </p:blipFill>
        <p:spPr bwMode="auto">
          <a:xfrm>
            <a:off x="0" y="0"/>
            <a:ext cx="9144000" cy="38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disciples cartoons">
            <a:extLst>
              <a:ext uri="{FF2B5EF4-FFF2-40B4-BE49-F238E27FC236}">
                <a16:creationId xmlns:a16="http://schemas.microsoft.com/office/drawing/2014/main" id="{8F25A85C-8759-44E5-B1B6-72F952A66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4"/>
          <a:stretch/>
        </p:blipFill>
        <p:spPr bwMode="auto">
          <a:xfrm>
            <a:off x="0" y="3829878"/>
            <a:ext cx="9144000" cy="9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9CBE2E-8D18-48C5-A8A6-0B50E2B92009}"/>
              </a:ext>
            </a:extLst>
          </p:cNvPr>
          <p:cNvSpPr/>
          <p:nvPr/>
        </p:nvSpPr>
        <p:spPr>
          <a:xfrm>
            <a:off x="291548" y="5015546"/>
            <a:ext cx="86801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Disciple – What is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“To be a learner” is the literal answer to the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Matthew 10:25—It is enough for the disciple that he become like his teacher, and the slave like his master.</a:t>
            </a:r>
            <a:r>
              <a:rPr lang="en-NZ" sz="28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NZ" sz="1200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90040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BC17-F344-49B4-8CAF-6550CB1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NZ"/>
          </a:p>
        </p:txBody>
      </p:sp>
      <p:pic>
        <p:nvPicPr>
          <p:cNvPr id="2050" name="Picture 2" descr="Image result for disciples cartoons">
            <a:extLst>
              <a:ext uri="{FF2B5EF4-FFF2-40B4-BE49-F238E27FC236}">
                <a16:creationId xmlns:a16="http://schemas.microsoft.com/office/drawing/2014/main" id="{C11D5D82-B47C-46A0-A26D-9B81061AF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0"/>
          <a:stretch/>
        </p:blipFill>
        <p:spPr bwMode="auto">
          <a:xfrm>
            <a:off x="0" y="0"/>
            <a:ext cx="9144000" cy="38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disciples cartoons">
            <a:extLst>
              <a:ext uri="{FF2B5EF4-FFF2-40B4-BE49-F238E27FC236}">
                <a16:creationId xmlns:a16="http://schemas.microsoft.com/office/drawing/2014/main" id="{8F25A85C-8759-44E5-B1B6-72F952A66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4"/>
          <a:stretch/>
        </p:blipFill>
        <p:spPr bwMode="auto">
          <a:xfrm>
            <a:off x="0" y="3829878"/>
            <a:ext cx="9144000" cy="9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9CBE2E-8D18-48C5-A8A6-0B50E2B92009}"/>
              </a:ext>
            </a:extLst>
          </p:cNvPr>
          <p:cNvSpPr/>
          <p:nvPr/>
        </p:nvSpPr>
        <p:spPr>
          <a:xfrm>
            <a:off x="291548" y="5015546"/>
            <a:ext cx="8680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dirty="0">
                <a:solidFill>
                  <a:srgbClr val="000000"/>
                </a:solidFill>
                <a:latin typeface="Helvetica Neue"/>
              </a:rPr>
              <a:t>Mark 3:14—</a:t>
            </a:r>
            <a:r>
              <a:rPr lang="en-NZ" sz="32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14</a:t>
            </a:r>
            <a:r>
              <a:rPr lang="en-NZ" sz="3200" dirty="0">
                <a:solidFill>
                  <a:srgbClr val="000000"/>
                </a:solidFill>
                <a:latin typeface="Helvetica Neue"/>
              </a:rPr>
              <a:t>And He appointed twelve, so that they would be with Him and that He </a:t>
            </a:r>
            <a:r>
              <a:rPr lang="en-NZ" sz="3200" i="1" dirty="0">
                <a:solidFill>
                  <a:srgbClr val="000000"/>
                </a:solidFill>
                <a:latin typeface="Helvetica Neue"/>
              </a:rPr>
              <a:t>could</a:t>
            </a:r>
            <a:r>
              <a:rPr lang="en-NZ" sz="3200" dirty="0">
                <a:solidFill>
                  <a:srgbClr val="000000"/>
                </a:solidFill>
                <a:latin typeface="Helvetica Neue"/>
              </a:rPr>
              <a:t> send them out to preach,</a:t>
            </a:r>
            <a:r>
              <a:rPr lang="en-NZ" dirty="0">
                <a:solidFill>
                  <a:srgbClr val="000000"/>
                </a:solidFill>
                <a:latin typeface="Helvetica Neue"/>
              </a:rPr>
              <a:t> (NASB95)</a:t>
            </a:r>
            <a:endParaRPr lang="en-NZ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733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sciples cartoons">
            <a:extLst>
              <a:ext uri="{FF2B5EF4-FFF2-40B4-BE49-F238E27FC236}">
                <a16:creationId xmlns:a16="http://schemas.microsoft.com/office/drawing/2014/main" id="{C78EB162-83A2-4EE9-933C-26A910BE7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/>
          <a:stretch/>
        </p:blipFill>
        <p:spPr bwMode="auto">
          <a:xfrm>
            <a:off x="1391478" y="175331"/>
            <a:ext cx="6361044" cy="66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0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25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525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D9951D2-BFE7-4C83-A217-791DD94D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4" y="4052100"/>
            <a:ext cx="7475220" cy="11294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b="1" dirty="0">
                <a:solidFill>
                  <a:srgbClr val="525479"/>
                </a:solidFill>
              </a:rPr>
              <a:t>A disciple of the Scribes and Pharisees—</a:t>
            </a:r>
            <a:br>
              <a:rPr lang="en-US" sz="3500" b="1" dirty="0">
                <a:solidFill>
                  <a:srgbClr val="525479"/>
                </a:solidFill>
              </a:rPr>
            </a:br>
            <a:r>
              <a:rPr lang="en-US" sz="3500" b="1" dirty="0">
                <a:solidFill>
                  <a:srgbClr val="525479"/>
                </a:solidFill>
              </a:rPr>
              <a:t>Destined for lesser things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AAA4F-F5FF-455B-ACB0-CC5877FDA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1" y="5327374"/>
            <a:ext cx="8778240" cy="12740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NZ" dirty="0"/>
              <a:t>Matthew 15:14—</a:t>
            </a:r>
            <a:r>
              <a:rPr lang="en-NZ" b="1" baseline="30000" dirty="0"/>
              <a:t>14 </a:t>
            </a:r>
            <a:r>
              <a:rPr lang="en-NZ" dirty="0"/>
              <a:t>Let them alone; they are blind guides of the blind. And if a blind man guides a blind man, both will fall into a pit.”</a:t>
            </a:r>
          </a:p>
          <a:p>
            <a:pPr marL="0" indent="0" algn="ctr">
              <a:buNone/>
            </a:pPr>
            <a:endParaRPr lang="en-US" sz="1700" dirty="0">
              <a:solidFill>
                <a:srgbClr val="525479"/>
              </a:solidFill>
            </a:endParaRP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531A7FBB-C9D3-4553-8B78-34EA88DB29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 r="2" b="2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8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25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525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D9951D2-BFE7-4C83-A217-791DD94D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4" y="4052100"/>
            <a:ext cx="7475220" cy="11294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b="1" dirty="0">
                <a:solidFill>
                  <a:srgbClr val="525479"/>
                </a:solidFill>
              </a:rPr>
              <a:t>A disciple of the Scribes and Pharisees—</a:t>
            </a:r>
            <a:br>
              <a:rPr lang="en-US" sz="3500" b="1" dirty="0">
                <a:solidFill>
                  <a:srgbClr val="525479"/>
                </a:solidFill>
              </a:rPr>
            </a:br>
            <a:r>
              <a:rPr lang="en-US" sz="3500" b="1" dirty="0">
                <a:solidFill>
                  <a:srgbClr val="525479"/>
                </a:solidFill>
              </a:rPr>
              <a:t>Destined for lesser things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531A7FBB-C9D3-4553-8B78-34EA88DB29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 r="2" b="2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7B86B7F-E92F-47DE-98CF-558A5EB46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" y="5131979"/>
            <a:ext cx="8307704" cy="14959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r>
              <a:rPr lang="en-NZ" sz="2600" dirty="0"/>
              <a:t>Matthew 23: </a:t>
            </a:r>
            <a:r>
              <a:rPr lang="en-NZ" sz="2600" b="1" baseline="30000" dirty="0"/>
              <a:t>15 </a:t>
            </a:r>
            <a:r>
              <a:rPr lang="en-NZ" sz="2600" dirty="0"/>
              <a:t>“Woe to you, scribes and Pharisees, hypocrites, because you travel around on sea and land to make one proselyte; and when he becomes one, you make him twice as much a son of hell as yourselves.”</a:t>
            </a:r>
            <a:endParaRPr lang="en-US" sz="2600" dirty="0">
              <a:solidFill>
                <a:srgbClr val="5254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7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97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797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AAA4F-F5FF-455B-ACB0-CC5877FDA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071" y="5420140"/>
            <a:ext cx="8778239" cy="12016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>
                <a:solidFill>
                  <a:srgbClr val="797B37"/>
                </a:solidFill>
              </a:rPr>
              <a:t>Mark 1:7—“And he was preaching and saying, “After me One is coming who is mightier than I, and I am not fit to stoop down and untie the thong of His sandals.”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A6C7E922-F784-4E0F-AAA6-C54C9BA295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 r="2" b="6891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D2C96E3-8415-421C-B2F3-1018F3F4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0" y="4052099"/>
            <a:ext cx="7475220" cy="12016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000" dirty="0">
                <a:solidFill>
                  <a:srgbClr val="797B37"/>
                </a:solidFill>
              </a:rPr>
              <a:t>A disciple of John—</a:t>
            </a:r>
            <a:br>
              <a:rPr lang="en-US" sz="5000" dirty="0">
                <a:solidFill>
                  <a:srgbClr val="797B37"/>
                </a:solidFill>
              </a:rPr>
            </a:br>
            <a:r>
              <a:rPr lang="en-US" sz="5000" dirty="0">
                <a:solidFill>
                  <a:srgbClr val="797B37"/>
                </a:solidFill>
              </a:rPr>
              <a:t>Destined for greater things</a:t>
            </a:r>
          </a:p>
        </p:txBody>
      </p:sp>
    </p:spTree>
    <p:extLst>
      <p:ext uri="{BB962C8B-B14F-4D97-AF65-F5344CB8AC3E}">
        <p14:creationId xmlns:p14="http://schemas.microsoft.com/office/powerpoint/2010/main" val="66554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97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797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AAA4F-F5FF-455B-ACB0-CC5877FDA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070" y="5285018"/>
            <a:ext cx="8778239" cy="8222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797B37"/>
                </a:solidFill>
              </a:rPr>
              <a:t>John 1:29—“Behold, the lamb of God who takes away the sins of the world.”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A6C7E922-F784-4E0F-AAA6-C54C9BA295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 r="2" b="6891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628CEC3-E696-4CAC-A5FF-9B19FE358E4C}"/>
              </a:ext>
            </a:extLst>
          </p:cNvPr>
          <p:cNvSpPr txBox="1">
            <a:spLocks/>
          </p:cNvSpPr>
          <p:nvPr/>
        </p:nvSpPr>
        <p:spPr>
          <a:xfrm>
            <a:off x="830580" y="4052099"/>
            <a:ext cx="7475220" cy="12016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797B37"/>
                </a:solidFill>
              </a:rPr>
              <a:t>A disciple of John—</a:t>
            </a:r>
            <a:br>
              <a:rPr lang="en-US" sz="5000" dirty="0">
                <a:solidFill>
                  <a:srgbClr val="797B37"/>
                </a:solidFill>
              </a:rPr>
            </a:br>
            <a:r>
              <a:rPr lang="en-US" sz="5000" dirty="0">
                <a:solidFill>
                  <a:srgbClr val="797B37"/>
                </a:solidFill>
              </a:rPr>
              <a:t>Destined for greater things</a:t>
            </a:r>
          </a:p>
        </p:txBody>
      </p:sp>
    </p:spTree>
    <p:extLst>
      <p:ext uri="{BB962C8B-B14F-4D97-AF65-F5344CB8AC3E}">
        <p14:creationId xmlns:p14="http://schemas.microsoft.com/office/powerpoint/2010/main" val="692927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369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disciple of the Scribes and Pharisees— Destined for lesser things</vt:lpstr>
      <vt:lpstr>A disciple of the Scribes and Pharisees— Destined for lesser things</vt:lpstr>
      <vt:lpstr>A disciple of John— Destined for greater things</vt:lpstr>
      <vt:lpstr>PowerPoint Presentation</vt:lpstr>
      <vt:lpstr>PowerPoint Presentation</vt:lpstr>
      <vt:lpstr>A disciple of Jesus— Knows that Jesus’ words are the truth that brings spiritual freedom</vt:lpstr>
      <vt:lpstr>A disciple of Jesus— Knows that Jesus’ words are the truth that brings spiritual freedom</vt:lpstr>
      <vt:lpstr>A disciple of Jesus— Knows that Jesus’ words are the truth that brings spiritual freedom</vt:lpstr>
      <vt:lpstr>A disciple of Jesus— Knows that Jesus’ words are the truth that brings spiritual freedom</vt:lpstr>
      <vt:lpstr>A disciple of Jesus— Knows that Jesus’ words are the truth that brings spiritual freedom</vt:lpstr>
      <vt:lpstr>A disciple of Jesus— Knows that Jesus’ words are the truth that brings spiritual freedom</vt:lpstr>
      <vt:lpstr>A disciple of Jesus— Accepts that following Jesus will mean leaving behind the cares and comforts of this world!</vt:lpstr>
      <vt:lpstr>A disciple of Jesus— Accepts that the words of Jesus can make you recoil!</vt:lpstr>
      <vt:lpstr>A disciple of Jesus— Accepts the words of Jesus as an invitation—To stay or go!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19</cp:revision>
  <dcterms:created xsi:type="dcterms:W3CDTF">2019-09-28T11:29:55Z</dcterms:created>
  <dcterms:modified xsi:type="dcterms:W3CDTF">2019-09-28T23:17:51Z</dcterms:modified>
</cp:coreProperties>
</file>