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1136" r:id="rId2"/>
    <p:sldId id="1372" r:id="rId3"/>
    <p:sldId id="1373" r:id="rId4"/>
    <p:sldId id="1359" r:id="rId5"/>
    <p:sldId id="1371" r:id="rId6"/>
    <p:sldId id="1374" r:id="rId7"/>
    <p:sldId id="1363" r:id="rId8"/>
    <p:sldId id="1364" r:id="rId9"/>
    <p:sldId id="1365" r:id="rId10"/>
    <p:sldId id="1366" r:id="rId11"/>
    <p:sldId id="1368" r:id="rId12"/>
    <p:sldId id="1375" r:id="rId13"/>
    <p:sldId id="1378" r:id="rId14"/>
    <p:sldId id="1370" r:id="rId15"/>
    <p:sldId id="1379" r:id="rId16"/>
    <p:sldId id="1361" r:id="rId17"/>
    <p:sldId id="1360" r:id="rId18"/>
    <p:sldId id="1376" r:id="rId19"/>
    <p:sldId id="1369" r:id="rId20"/>
    <p:sldId id="1377" r:id="rId21"/>
    <p:sldId id="1358" r:id="rId22"/>
    <p:sldId id="136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5/01/2020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08503" y="2239706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11" name="Picture 2" descr="Image result for spiritual enjoyment bible">
            <a:extLst>
              <a:ext uri="{FF2B5EF4-FFF2-40B4-BE49-F238E27FC236}">
                <a16:creationId xmlns:a16="http://schemas.microsoft.com/office/drawing/2014/main" id="{C190B355-9808-4D7F-8A2C-69C9827B7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74" y="3374705"/>
            <a:ext cx="3886200" cy="31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5C3172-67AE-4BEC-ADF7-13C4A73D58F1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5BF05B-25CB-4492-880C-8BE0B09764F1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583EC-71D8-43F9-97D2-579FB3A2C8B4}"/>
              </a:ext>
            </a:extLst>
          </p:cNvPr>
          <p:cNvSpPr/>
          <p:nvPr/>
        </p:nvSpPr>
        <p:spPr>
          <a:xfrm>
            <a:off x="4892446" y="997991"/>
            <a:ext cx="388620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careful, the Word of God will overcome you—If you let!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is designed to expose your inner thoughts.</a:t>
            </a:r>
          </a:p>
        </p:txBody>
      </p:sp>
    </p:spTree>
    <p:extLst>
      <p:ext uri="{BB962C8B-B14F-4D97-AF65-F5344CB8AC3E}">
        <p14:creationId xmlns:p14="http://schemas.microsoft.com/office/powerpoint/2010/main" val="5754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2D177099-31CB-4D02-A13D-D144D4F6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56" y="3435625"/>
            <a:ext cx="3904836" cy="31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7B5FF03-D993-4AE1-B864-7B2018A5D87D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7BD68-B27F-4F84-B9F8-540DE60CB6E0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9488F9-B66F-47F1-815B-5DF2AFC5B622}"/>
              </a:ext>
            </a:extLst>
          </p:cNvPr>
          <p:cNvSpPr/>
          <p:nvPr/>
        </p:nvSpPr>
        <p:spPr>
          <a:xfrm>
            <a:off x="4898956" y="997991"/>
            <a:ext cx="387969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Matthew 6:20—But  store up for yourselves treasures in heaven, where neither moth nor rust destroys, and where thieves do not break in or steal; (NASB95)</a:t>
            </a:r>
          </a:p>
        </p:txBody>
      </p:sp>
    </p:spTree>
    <p:extLst>
      <p:ext uri="{BB962C8B-B14F-4D97-AF65-F5344CB8AC3E}">
        <p14:creationId xmlns:p14="http://schemas.microsoft.com/office/powerpoint/2010/main" val="13251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9" name="Picture 2" descr="No photo description available.">
            <a:extLst>
              <a:ext uri="{FF2B5EF4-FFF2-40B4-BE49-F238E27FC236}">
                <a16:creationId xmlns:a16="http://schemas.microsoft.com/office/drawing/2014/main" id="{39429C0D-EC54-49DC-B79B-F7A13AA9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87" y="3386243"/>
            <a:ext cx="3886200" cy="31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3D0F97-4BCD-406F-B179-7A6B20C3296F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F0604-B0BC-4B1B-9192-EAEE5D804CF3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so that your sins may be wiped away</a:t>
            </a:r>
            <a:r>
              <a:rPr lang="en-US" sz="2400" dirty="0">
                <a:solidFill>
                  <a:schemeClr val="bg1"/>
                </a:solidFill>
              </a:rPr>
              <a:t>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pic>
        <p:nvPicPr>
          <p:cNvPr id="25602" name="Picture 2" descr="Image result for blot out your sins">
            <a:extLst>
              <a:ext uri="{FF2B5EF4-FFF2-40B4-BE49-F238E27FC236}">
                <a16:creationId xmlns:a16="http://schemas.microsoft.com/office/drawing/2014/main" id="{45D1E6E5-D831-444C-B7E3-DC420FD21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453" b="4090"/>
          <a:stretch/>
        </p:blipFill>
        <p:spPr bwMode="auto">
          <a:xfrm>
            <a:off x="4916559" y="2419962"/>
            <a:ext cx="3881228" cy="40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45C770-E408-4394-8CC2-4ED39EC632D8}"/>
              </a:ext>
            </a:extLst>
          </p:cNvPr>
          <p:cNvSpPr/>
          <p:nvPr/>
        </p:nvSpPr>
        <p:spPr>
          <a:xfrm>
            <a:off x="4911587" y="997991"/>
            <a:ext cx="386705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Free from the law of sin and death—“If you sin you die!”</a:t>
            </a:r>
          </a:p>
        </p:txBody>
      </p:sp>
    </p:spTree>
    <p:extLst>
      <p:ext uri="{BB962C8B-B14F-4D97-AF65-F5344CB8AC3E}">
        <p14:creationId xmlns:p14="http://schemas.microsoft.com/office/powerpoint/2010/main" val="91520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D0F97-4BCD-406F-B179-7A6B20C3296F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F0604-B0BC-4B1B-9192-EAEE5D804CF3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so that your sins may be wiped away</a:t>
            </a:r>
            <a:r>
              <a:rPr lang="en-US" sz="2400" dirty="0">
                <a:solidFill>
                  <a:schemeClr val="bg1"/>
                </a:solidFill>
              </a:rPr>
              <a:t>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45C770-E408-4394-8CC2-4ED39EC632D8}"/>
              </a:ext>
            </a:extLst>
          </p:cNvPr>
          <p:cNvSpPr/>
          <p:nvPr/>
        </p:nvSpPr>
        <p:spPr>
          <a:xfrm>
            <a:off x="4911587" y="997991"/>
            <a:ext cx="3867059" cy="5262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Colossians 2:13-14—</a:t>
            </a:r>
            <a:r>
              <a:rPr lang="en-NZ" sz="2400" b="1" baseline="30000" dirty="0">
                <a:solidFill>
                  <a:schemeClr val="tx1"/>
                </a:solidFill>
              </a:rPr>
              <a:t>13</a:t>
            </a:r>
            <a:r>
              <a:rPr lang="en-NZ" sz="2400" dirty="0">
                <a:solidFill>
                  <a:schemeClr val="tx1"/>
                </a:solidFill>
              </a:rPr>
              <a:t>When you were dead in your transgressions and the uncircumcision of your flesh, He made you alive together with Him, having forgiven us all our transgressions, </a:t>
            </a:r>
            <a:r>
              <a:rPr lang="en-NZ" sz="2400" b="1" baseline="30000" dirty="0">
                <a:solidFill>
                  <a:schemeClr val="tx1"/>
                </a:solidFill>
              </a:rPr>
              <a:t>14</a:t>
            </a:r>
            <a:r>
              <a:rPr lang="en-NZ" sz="2400" dirty="0">
                <a:solidFill>
                  <a:schemeClr val="tx1"/>
                </a:solidFill>
              </a:rPr>
              <a:t>having cancelled out the certificate of debt consisting of decrees against us, which was hostile to us; and He has taken it out of the way, having nailed it to the cross.</a:t>
            </a:r>
            <a:r>
              <a:rPr lang="en-NZ" dirty="0">
                <a:solidFill>
                  <a:schemeClr val="tx1"/>
                </a:solidFill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60805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90424" y="2239706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33C5B-CC71-4F9F-BA02-60A00A0555C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B033B-ACB5-43F9-80BA-04F1B228539C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421E9-B8CD-48BC-8B51-03AD3751D69A}"/>
              </a:ext>
            </a:extLst>
          </p:cNvPr>
          <p:cNvSpPr/>
          <p:nvPr/>
        </p:nvSpPr>
        <p:spPr>
          <a:xfrm>
            <a:off x="4735918" y="997991"/>
            <a:ext cx="4042727" cy="2462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Romans 8:1-2—Therefore, there is now no condemnation for those who are in Christ Jesus, </a:t>
            </a:r>
            <a:r>
              <a:rPr lang="en-US" sz="2200" b="1" baseline="30000" dirty="0">
                <a:solidFill>
                  <a:schemeClr val="tx1"/>
                </a:solidFill>
              </a:rPr>
              <a:t>2</a:t>
            </a:r>
            <a:r>
              <a:rPr lang="en-US" sz="2200" dirty="0">
                <a:solidFill>
                  <a:schemeClr val="tx1"/>
                </a:solidFill>
              </a:rPr>
              <a:t>because through Christ Jesus the law of the Spirit who gives life has set you free from the law of sin and death. (NASB95)</a:t>
            </a:r>
          </a:p>
        </p:txBody>
      </p:sp>
      <p:pic>
        <p:nvPicPr>
          <p:cNvPr id="1026" name="Picture 2" descr="Image result for Romans 8:1&quot;">
            <a:extLst>
              <a:ext uri="{FF2B5EF4-FFF2-40B4-BE49-F238E27FC236}">
                <a16:creationId xmlns:a16="http://schemas.microsoft.com/office/drawing/2014/main" id="{19823BF7-4EF1-4965-9EF5-038F4845D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53503" r="9726"/>
          <a:stretch/>
        </p:blipFill>
        <p:spPr bwMode="auto">
          <a:xfrm>
            <a:off x="4202502" y="4271031"/>
            <a:ext cx="4576143" cy="220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2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90424" y="2239706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FEEAFDC-E314-44DC-93EE-18E9A4DE3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r="13079" b="2"/>
          <a:stretch/>
        </p:blipFill>
        <p:spPr bwMode="auto">
          <a:xfrm>
            <a:off x="4735919" y="3429000"/>
            <a:ext cx="4089200" cy="30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E33C5B-CC71-4F9F-BA02-60A00A0555C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B033B-ACB5-43F9-80BA-04F1B228539C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</a:t>
            </a:r>
            <a:r>
              <a:rPr lang="en-US" sz="2400" dirty="0">
                <a:solidFill>
                  <a:schemeClr val="bg1"/>
                </a:solidFill>
              </a:rPr>
              <a:t>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421E9-B8CD-48BC-8B51-03AD3751D69A}"/>
              </a:ext>
            </a:extLst>
          </p:cNvPr>
          <p:cNvSpPr/>
          <p:nvPr/>
        </p:nvSpPr>
        <p:spPr>
          <a:xfrm>
            <a:off x="4735918" y="997991"/>
            <a:ext cx="404272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Free from the condemnation of Satan and man.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hopeless doctrines of the Sadducees—Then and now!</a:t>
            </a:r>
          </a:p>
        </p:txBody>
      </p:sp>
    </p:spTree>
    <p:extLst>
      <p:ext uri="{BB962C8B-B14F-4D97-AF65-F5344CB8AC3E}">
        <p14:creationId xmlns:p14="http://schemas.microsoft.com/office/powerpoint/2010/main" val="3142357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10" name="Picture 2" descr="Image result for pharisees">
            <a:extLst>
              <a:ext uri="{FF2B5EF4-FFF2-40B4-BE49-F238E27FC236}">
                <a16:creationId xmlns:a16="http://schemas.microsoft.com/office/drawing/2014/main" id="{F73F0209-C2FE-4632-AC98-9A294169F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r="4145"/>
          <a:stretch/>
        </p:blipFill>
        <p:spPr bwMode="auto">
          <a:xfrm>
            <a:off x="4780634" y="3738284"/>
            <a:ext cx="4049041" cy="275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4043A1-93D2-4F0B-B130-374C62390C0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8296D-AFFB-49CA-B12C-944DF4F88195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453F1F-E86B-418E-B660-FA17555CCF08}"/>
              </a:ext>
            </a:extLst>
          </p:cNvPr>
          <p:cNvSpPr/>
          <p:nvPr/>
        </p:nvSpPr>
        <p:spPr>
          <a:xfrm>
            <a:off x="4780634" y="997991"/>
            <a:ext cx="3998012" cy="2677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Free from the life-controlling doctrines of 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The Pharisees (then and now) were experts at making new rules on behalf of God.</a:t>
            </a:r>
          </a:p>
        </p:txBody>
      </p:sp>
    </p:spTree>
    <p:extLst>
      <p:ext uri="{BB962C8B-B14F-4D97-AF65-F5344CB8AC3E}">
        <p14:creationId xmlns:p14="http://schemas.microsoft.com/office/powerpoint/2010/main" val="140007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10" name="Picture 2" descr="You Can Believe the Promises of God and Be Lost">
            <a:extLst>
              <a:ext uri="{FF2B5EF4-FFF2-40B4-BE49-F238E27FC236}">
                <a16:creationId xmlns:a16="http://schemas.microsoft.com/office/drawing/2014/main" id="{EA81E887-4D37-4E1D-946A-54011F955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3" t="35955" r="5821" b="3"/>
          <a:stretch/>
        </p:blipFill>
        <p:spPr bwMode="auto">
          <a:xfrm>
            <a:off x="4921604" y="3378199"/>
            <a:ext cx="3886200" cy="31146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0B947D-E003-40E5-92CE-980F8204B32E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BF34F4-9FDD-47A5-AC85-70E3B31C136B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E73E52-DDD5-4D18-9002-B1D441E6BA6C}"/>
              </a:ext>
            </a:extLst>
          </p:cNvPr>
          <p:cNvSpPr/>
          <p:nvPr/>
        </p:nvSpPr>
        <p:spPr>
          <a:xfrm>
            <a:off x="4892446" y="997991"/>
            <a:ext cx="38862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Is this your image in your spiritual mirror…?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Too much earthly wisdom…</a:t>
            </a:r>
          </a:p>
        </p:txBody>
      </p:sp>
    </p:spTree>
    <p:extLst>
      <p:ext uri="{BB962C8B-B14F-4D97-AF65-F5344CB8AC3E}">
        <p14:creationId xmlns:p14="http://schemas.microsoft.com/office/powerpoint/2010/main" val="142255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10" name="Picture 2" descr="You Can Believe the Promises of God and Be Lost">
            <a:extLst>
              <a:ext uri="{FF2B5EF4-FFF2-40B4-BE49-F238E27FC236}">
                <a16:creationId xmlns:a16="http://schemas.microsoft.com/office/drawing/2014/main" id="{EA81E887-4D37-4E1D-946A-54011F955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3" t="35955" r="5821" b="3"/>
          <a:stretch/>
        </p:blipFill>
        <p:spPr bwMode="auto">
          <a:xfrm>
            <a:off x="4892446" y="3378199"/>
            <a:ext cx="3915358" cy="31146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0B947D-E003-40E5-92CE-980F8204B32E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BF34F4-9FDD-47A5-AC85-70E3B31C136B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E73E52-DDD5-4D18-9002-B1D441E6BA6C}"/>
              </a:ext>
            </a:extLst>
          </p:cNvPr>
          <p:cNvSpPr/>
          <p:nvPr/>
        </p:nvSpPr>
        <p:spPr>
          <a:xfrm>
            <a:off x="4892446" y="997991"/>
            <a:ext cx="3915358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tx1"/>
                </a:solidFill>
              </a:rPr>
              <a:t>James 3:14-16—</a:t>
            </a:r>
            <a:r>
              <a:rPr lang="en-NZ" b="1" baseline="30000" dirty="0">
                <a:solidFill>
                  <a:schemeClr val="tx1"/>
                </a:solidFill>
              </a:rPr>
              <a:t>14 </a:t>
            </a:r>
            <a:r>
              <a:rPr lang="en-NZ" dirty="0">
                <a:solidFill>
                  <a:schemeClr val="tx1"/>
                </a:solidFill>
              </a:rPr>
              <a:t>But if you have bitter jealousy and selfish ambition in your heart, do not be arrogant and </a:t>
            </a:r>
            <a:r>
              <a:rPr lang="en-NZ" i="1" dirty="0">
                <a:solidFill>
                  <a:schemeClr val="tx1"/>
                </a:solidFill>
              </a:rPr>
              <a:t>so </a:t>
            </a:r>
            <a:r>
              <a:rPr lang="en-NZ" dirty="0">
                <a:solidFill>
                  <a:schemeClr val="tx1"/>
                </a:solidFill>
              </a:rPr>
              <a:t>lie against the truth. </a:t>
            </a:r>
            <a:r>
              <a:rPr lang="en-NZ" b="1" baseline="30000" dirty="0">
                <a:solidFill>
                  <a:schemeClr val="tx1"/>
                </a:solidFill>
              </a:rPr>
              <a:t>15 </a:t>
            </a:r>
            <a:r>
              <a:rPr lang="en-NZ" dirty="0">
                <a:solidFill>
                  <a:schemeClr val="tx1"/>
                </a:solidFill>
              </a:rPr>
              <a:t>This wisdom is not that which comes down from above, but is earthly, natural, demonic. </a:t>
            </a:r>
            <a:r>
              <a:rPr lang="en-NZ" b="1" baseline="30000" dirty="0">
                <a:solidFill>
                  <a:schemeClr val="tx1"/>
                </a:solidFill>
              </a:rPr>
              <a:t>16</a:t>
            </a:r>
            <a:r>
              <a:rPr lang="en-NZ" dirty="0">
                <a:solidFill>
                  <a:schemeClr val="tx1"/>
                </a:solidFill>
              </a:rPr>
              <a:t>For where jealousy and selfish ambition exist, there is disorder and every evil thing.</a:t>
            </a:r>
            <a:r>
              <a:rPr lang="en-US" dirty="0">
                <a:solidFill>
                  <a:schemeClr val="tx1"/>
                </a:solidFill>
              </a:rPr>
              <a:t> (NASB95)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37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  <p:pic>
        <p:nvPicPr>
          <p:cNvPr id="10" name="Picture 2" descr="You Can Believe the Promises of God and Be Lost">
            <a:extLst>
              <a:ext uri="{FF2B5EF4-FFF2-40B4-BE49-F238E27FC236}">
                <a16:creationId xmlns:a16="http://schemas.microsoft.com/office/drawing/2014/main" id="{F7FBCAE1-316E-4694-8716-A6BD41278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35955" r="54150" b="3"/>
          <a:stretch/>
        </p:blipFill>
        <p:spPr bwMode="auto">
          <a:xfrm>
            <a:off x="4943475" y="3378199"/>
            <a:ext cx="3886200" cy="31146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F11BE5-CFEB-4FDD-AA0A-3FDDA010D06D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B71F4-0182-43B7-A040-CBD4ED22AFF3}"/>
              </a:ext>
            </a:extLst>
          </p:cNvPr>
          <p:cNvSpPr/>
          <p:nvPr/>
        </p:nvSpPr>
        <p:spPr>
          <a:xfrm>
            <a:off x="4943475" y="997991"/>
            <a:ext cx="3835171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Refreshing takes place when Heavenly Wisdom is sought and applied…</a:t>
            </a:r>
          </a:p>
        </p:txBody>
      </p:sp>
    </p:spTree>
    <p:extLst>
      <p:ext uri="{BB962C8B-B14F-4D97-AF65-F5344CB8AC3E}">
        <p14:creationId xmlns:p14="http://schemas.microsoft.com/office/powerpoint/2010/main" val="260799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FC712-60DC-4B1C-8FA0-830CF77E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"/>
            <a:ext cx="9144000" cy="17118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Faith, like trees need water to live and thrive.</a:t>
            </a:r>
          </a:p>
          <a:p>
            <a:pPr marL="0" indent="0" algn="ctr">
              <a:buNone/>
            </a:pPr>
            <a:r>
              <a:rPr lang="en-NZ" dirty="0"/>
              <a:t>Jesus gives us Living Water.</a:t>
            </a:r>
          </a:p>
          <a:p>
            <a:pPr marL="0" indent="0" algn="ctr">
              <a:buNone/>
            </a:pPr>
            <a:r>
              <a:rPr lang="en-NZ" dirty="0"/>
              <a:t>Jesus is our Life.</a:t>
            </a:r>
          </a:p>
          <a:p>
            <a:pPr marL="0" indent="0" algn="ctr">
              <a:buNone/>
            </a:pPr>
            <a:r>
              <a:rPr lang="en-NZ" dirty="0"/>
              <a:t>It is only from him that comes “Times of Refreshing.”</a:t>
            </a:r>
          </a:p>
        </p:txBody>
      </p:sp>
      <p:pic>
        <p:nvPicPr>
          <p:cNvPr id="5" name="Picture 2" descr="You Can Believe the Promises of God and Be Lost">
            <a:extLst>
              <a:ext uri="{FF2B5EF4-FFF2-40B4-BE49-F238E27FC236}">
                <a16:creationId xmlns:a16="http://schemas.microsoft.com/office/drawing/2014/main" id="{E800C12A-436B-4533-97A6-92974FF639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1" t="28869" r="141" b="-1"/>
          <a:stretch/>
        </p:blipFill>
        <p:spPr bwMode="auto">
          <a:xfrm>
            <a:off x="0" y="390403"/>
            <a:ext cx="9144000" cy="646759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AF2919B-E163-469D-A868-D36C9FC1E50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711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NZ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Faith, like trees need water to live and thrive.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Jesus gives us Living Water.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Jesus is our Life.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It is only from him that comes “Times of Refreshing.”</a:t>
            </a:r>
          </a:p>
        </p:txBody>
      </p:sp>
    </p:spTree>
    <p:extLst>
      <p:ext uri="{BB962C8B-B14F-4D97-AF65-F5344CB8AC3E}">
        <p14:creationId xmlns:p14="http://schemas.microsoft.com/office/powerpoint/2010/main" val="3648671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  <p:pic>
        <p:nvPicPr>
          <p:cNvPr id="10" name="Picture 2" descr="You Can Believe the Promises of God and Be Lost">
            <a:extLst>
              <a:ext uri="{FF2B5EF4-FFF2-40B4-BE49-F238E27FC236}">
                <a16:creationId xmlns:a16="http://schemas.microsoft.com/office/drawing/2014/main" id="{F7FBCAE1-316E-4694-8716-A6BD41278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35955" r="54150" b="3"/>
          <a:stretch/>
        </p:blipFill>
        <p:spPr bwMode="auto">
          <a:xfrm>
            <a:off x="4892446" y="3378199"/>
            <a:ext cx="3937229" cy="31146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F11BE5-CFEB-4FDD-AA0A-3FDDA010D06D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0C304D-2C51-435D-93B4-ACEDA328C683}"/>
              </a:ext>
            </a:extLst>
          </p:cNvPr>
          <p:cNvSpPr/>
          <p:nvPr/>
        </p:nvSpPr>
        <p:spPr>
          <a:xfrm>
            <a:off x="4892446" y="997991"/>
            <a:ext cx="3915358" cy="2416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1900" dirty="0">
                <a:solidFill>
                  <a:schemeClr val="tx1"/>
                </a:solidFill>
              </a:rPr>
              <a:t>James 3:17-18—</a:t>
            </a:r>
            <a:r>
              <a:rPr lang="en-NZ" sz="1900" b="1" baseline="30000" dirty="0">
                <a:solidFill>
                  <a:schemeClr val="tx1"/>
                </a:solidFill>
              </a:rPr>
              <a:t>17</a:t>
            </a:r>
            <a:r>
              <a:rPr lang="en-NZ" sz="1900" dirty="0">
                <a:solidFill>
                  <a:schemeClr val="tx1"/>
                </a:solidFill>
              </a:rPr>
              <a:t>But the wisdom from above is first pure, then peaceable, gentle, reasonable, full of mercy and good fruits, unwavering, without hypocrisy. </a:t>
            </a:r>
            <a:r>
              <a:rPr lang="en-NZ" sz="1900" b="1" baseline="30000" dirty="0">
                <a:solidFill>
                  <a:schemeClr val="tx1"/>
                </a:solidFill>
              </a:rPr>
              <a:t>18</a:t>
            </a:r>
            <a:r>
              <a:rPr lang="en-NZ" sz="1900" dirty="0">
                <a:solidFill>
                  <a:schemeClr val="tx1"/>
                </a:solidFill>
              </a:rPr>
              <a:t>And the seed whose fruit is righteousness is sown in peace by those who make peace.</a:t>
            </a:r>
            <a:r>
              <a:rPr lang="en-N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(NASB95)</a:t>
            </a:r>
            <a:endParaRPr lang="en-N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4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A698B591-28BD-4F9C-BB81-BE8019236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21" y="3775817"/>
            <a:ext cx="4266454" cy="27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5812A5-6898-4A0E-9B1E-6F89235D7B8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605D7D-4966-4474-8B9D-E97D89ED9F85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5E4555-2E6E-4975-BBF9-352A711734DF}"/>
              </a:ext>
            </a:extLst>
          </p:cNvPr>
          <p:cNvSpPr/>
          <p:nvPr/>
        </p:nvSpPr>
        <p:spPr>
          <a:xfrm>
            <a:off x="4572000" y="997991"/>
            <a:ext cx="4206646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400" dirty="0">
                <a:solidFill>
                  <a:schemeClr val="tx1"/>
                </a:solidFill>
              </a:rPr>
              <a:t>Luke 9:23—And He was saying to </a:t>
            </a:r>
            <a:r>
              <a:rPr lang="en-NZ" sz="2400" i="1" dirty="0">
                <a:solidFill>
                  <a:schemeClr val="tx1"/>
                </a:solidFill>
              </a:rPr>
              <a:t>them</a:t>
            </a:r>
            <a:r>
              <a:rPr lang="en-NZ" sz="2400" dirty="0">
                <a:solidFill>
                  <a:schemeClr val="tx1"/>
                </a:solidFill>
              </a:rPr>
              <a:t> all, “If anyone wishes to come after Me, he must deny himself, and take up his cross daily and follow Me. (NASB95)</a:t>
            </a:r>
          </a:p>
        </p:txBody>
      </p:sp>
    </p:spTree>
    <p:extLst>
      <p:ext uri="{BB962C8B-B14F-4D97-AF65-F5344CB8AC3E}">
        <p14:creationId xmlns:p14="http://schemas.microsoft.com/office/powerpoint/2010/main" val="294319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08503" y="2182444"/>
            <a:ext cx="3399182" cy="24622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sz="2200" dirty="0"/>
              <a:t>Acts 2:38—Peter </a:t>
            </a:r>
            <a:r>
              <a:rPr lang="en-NZ" sz="2200" i="1" dirty="0"/>
              <a:t>said </a:t>
            </a:r>
            <a:r>
              <a:rPr lang="en-NZ" sz="2200" dirty="0"/>
              <a:t>to them, “Repent, and each of you be baptized in the name of Jesus Christ for the forgiveness of your sins; and you will receive the gift of the Holy Spirit. </a:t>
            </a:r>
            <a:r>
              <a:rPr lang="en-NZ" sz="1200" dirty="0"/>
              <a:t>(NASB95)</a:t>
            </a:r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507FF991-BC79-40C6-95B7-B40F46A22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274" y="3413551"/>
            <a:ext cx="3886200" cy="31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68E059-7AA5-4185-BA17-AA6FCE8E5CB8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ACE4AE-24AB-4B3E-B577-0D96693E1D44}"/>
              </a:ext>
            </a:extLst>
          </p:cNvPr>
          <p:cNvSpPr/>
          <p:nvPr/>
        </p:nvSpPr>
        <p:spPr>
          <a:xfrm>
            <a:off x="4892445" y="997991"/>
            <a:ext cx="3893745" cy="2569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300" dirty="0">
                <a:solidFill>
                  <a:schemeClr val="tx1"/>
                </a:solidFill>
              </a:rPr>
              <a:t>Acts 2:38—Peter </a:t>
            </a:r>
            <a:r>
              <a:rPr lang="en-NZ" sz="2300" i="1" dirty="0">
                <a:solidFill>
                  <a:schemeClr val="tx1"/>
                </a:solidFill>
              </a:rPr>
              <a:t>said </a:t>
            </a:r>
            <a:r>
              <a:rPr lang="en-NZ" sz="2300" dirty="0">
                <a:solidFill>
                  <a:schemeClr val="tx1"/>
                </a:solidFill>
              </a:rPr>
              <a:t>to them, “Repent, and each of you be baptized in the name of Jesus Christ for the forgiveness of your sins; and you will receive the gift of the Holy Spirit. </a:t>
            </a:r>
            <a:r>
              <a:rPr lang="en-NZ" sz="1400" dirty="0">
                <a:solidFill>
                  <a:schemeClr val="tx1"/>
                </a:solidFill>
              </a:rPr>
              <a:t>(NASB95)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59FFD-4A0D-4980-B5AD-C13FCA95EAA6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Acts 3:19—Therefore repent and return, so that your sins may be wiped away, in order that times of refreshing may come from the presence of the Lord;</a:t>
            </a:r>
            <a:r>
              <a:rPr lang="en-US" sz="105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195151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FC712-60DC-4B1C-8FA0-830CF77E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"/>
            <a:ext cx="9144000" cy="171187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NZ" dirty="0"/>
          </a:p>
          <a:p>
            <a:pPr marL="0" indent="0" algn="ctr">
              <a:buNone/>
            </a:pPr>
            <a:r>
              <a:rPr lang="en-NZ" dirty="0"/>
              <a:t>Faith, like trees need water to live and thrive.</a:t>
            </a:r>
          </a:p>
          <a:p>
            <a:pPr marL="0" indent="0" algn="ctr">
              <a:buNone/>
            </a:pPr>
            <a:r>
              <a:rPr lang="en-NZ" dirty="0"/>
              <a:t>Jesus gives us Living Water.</a:t>
            </a:r>
          </a:p>
          <a:p>
            <a:pPr marL="0" indent="0" algn="ctr">
              <a:buNone/>
            </a:pPr>
            <a:r>
              <a:rPr lang="en-NZ" dirty="0"/>
              <a:t>Jesus is our Life.</a:t>
            </a:r>
          </a:p>
          <a:p>
            <a:pPr marL="0" indent="0" algn="ctr">
              <a:buNone/>
            </a:pPr>
            <a:r>
              <a:rPr lang="en-NZ" dirty="0"/>
              <a:t>It is only from him that comes “Times of Refreshing.”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AF2919B-E163-469D-A868-D36C9FC1E508}"/>
              </a:ext>
            </a:extLst>
          </p:cNvPr>
          <p:cNvSpPr txBox="1">
            <a:spLocks/>
          </p:cNvSpPr>
          <p:nvPr/>
        </p:nvSpPr>
        <p:spPr>
          <a:xfrm>
            <a:off x="490330" y="1"/>
            <a:ext cx="8030818" cy="17118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NZ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The Australian fires are testimony to the tragic effects of dryness.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NZ" dirty="0"/>
              <a:t> Don’t miss the spiritual parallel. </a:t>
            </a:r>
          </a:p>
        </p:txBody>
      </p:sp>
      <p:pic>
        <p:nvPicPr>
          <p:cNvPr id="22530" name="Picture 2" descr="Image result for australian fires">
            <a:extLst>
              <a:ext uri="{FF2B5EF4-FFF2-40B4-BE49-F238E27FC236}">
                <a16:creationId xmlns:a16="http://schemas.microsoft.com/office/drawing/2014/main" id="{7C6D44A0-8D87-4AD1-932A-7EC730EB96C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7360"/>
            <a:ext cx="9143999" cy="512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15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90424" y="2239706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33C5B-CC71-4F9F-BA02-60A00A0555C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FE422-A52F-4442-8D53-834DF84D324B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return,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pic>
        <p:nvPicPr>
          <p:cNvPr id="14" name="Picture 2" descr="You Can Believe the Promises of God and Be Lost">
            <a:extLst>
              <a:ext uri="{FF2B5EF4-FFF2-40B4-BE49-F238E27FC236}">
                <a16:creationId xmlns:a16="http://schemas.microsoft.com/office/drawing/2014/main" id="{970E86E8-0032-4829-BE9C-B79C5D2C0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27541" r="50919" b="-1"/>
          <a:stretch/>
        </p:blipFill>
        <p:spPr bwMode="auto">
          <a:xfrm>
            <a:off x="5049078" y="3437843"/>
            <a:ext cx="3695700" cy="305503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You Can Believe the Promises of God and Be Lost">
            <a:extLst>
              <a:ext uri="{FF2B5EF4-FFF2-40B4-BE49-F238E27FC236}">
                <a16:creationId xmlns:a16="http://schemas.microsoft.com/office/drawing/2014/main" id="{65535C04-2624-473A-A98B-68977C84B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1" t="28869" r="141" b="-1"/>
          <a:stretch/>
        </p:blipFill>
        <p:spPr bwMode="auto">
          <a:xfrm>
            <a:off x="4399721" y="3437842"/>
            <a:ext cx="4378925" cy="309723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A3D10B-1ED2-4114-8914-52A4900D0F98}"/>
              </a:ext>
            </a:extLst>
          </p:cNvPr>
          <p:cNvSpPr/>
          <p:nvPr/>
        </p:nvSpPr>
        <p:spPr>
          <a:xfrm>
            <a:off x="4399721" y="997991"/>
            <a:ext cx="4378925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Spiritual renewal is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this is your spiritual state of being, heed the words of Acts 3:19.</a:t>
            </a:r>
          </a:p>
        </p:txBody>
      </p:sp>
    </p:spTree>
    <p:extLst>
      <p:ext uri="{BB962C8B-B14F-4D97-AF65-F5344CB8AC3E}">
        <p14:creationId xmlns:p14="http://schemas.microsoft.com/office/powerpoint/2010/main" val="367268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90424" y="2239706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33C5B-CC71-4F9F-BA02-60A00A0555C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pic>
        <p:nvPicPr>
          <p:cNvPr id="18434" name="Picture 2" descr="Image result for repent">
            <a:extLst>
              <a:ext uri="{FF2B5EF4-FFF2-40B4-BE49-F238E27FC236}">
                <a16:creationId xmlns:a16="http://schemas.microsoft.com/office/drawing/2014/main" id="{D1BC2AA3-0F05-4F5A-8AFC-EEFF768BA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25654" r="19783" b="27693"/>
          <a:stretch/>
        </p:blipFill>
        <p:spPr bwMode="auto">
          <a:xfrm>
            <a:off x="4672894" y="3435626"/>
            <a:ext cx="4071884" cy="30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4BD8C-9888-4431-B466-CE0DBDC701D6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repent</a:t>
            </a:r>
            <a:r>
              <a:rPr lang="en-US" sz="2400" dirty="0">
                <a:solidFill>
                  <a:schemeClr val="bg1"/>
                </a:solidFill>
              </a:rPr>
              <a:t> and return,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AF002-B3F5-4638-BB5A-0601DFCA340C}"/>
              </a:ext>
            </a:extLst>
          </p:cNvPr>
          <p:cNvSpPr/>
          <p:nvPr/>
        </p:nvSpPr>
        <p:spPr>
          <a:xfrm>
            <a:off x="4672894" y="997991"/>
            <a:ext cx="410575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When the Gospel is understood, it starts with repentance.</a:t>
            </a:r>
          </a:p>
        </p:txBody>
      </p:sp>
    </p:spTree>
    <p:extLst>
      <p:ext uri="{BB962C8B-B14F-4D97-AF65-F5344CB8AC3E}">
        <p14:creationId xmlns:p14="http://schemas.microsoft.com/office/powerpoint/2010/main" val="123712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90424" y="2239706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33C5B-CC71-4F9F-BA02-60A00A0555C5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pic>
        <p:nvPicPr>
          <p:cNvPr id="18434" name="Picture 2" descr="Image result for repent">
            <a:extLst>
              <a:ext uri="{FF2B5EF4-FFF2-40B4-BE49-F238E27FC236}">
                <a16:creationId xmlns:a16="http://schemas.microsoft.com/office/drawing/2014/main" id="{D1BC2AA3-0F05-4F5A-8AFC-EEFF768BA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9" t="25654" r="19783" b="27693"/>
          <a:stretch/>
        </p:blipFill>
        <p:spPr bwMode="auto">
          <a:xfrm>
            <a:off x="4672894" y="3435626"/>
            <a:ext cx="4071884" cy="30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84BD8C-9888-4431-B466-CE0DBDC701D6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AF002-B3F5-4638-BB5A-0601DFCA340C}"/>
              </a:ext>
            </a:extLst>
          </p:cNvPr>
          <p:cNvSpPr/>
          <p:nvPr/>
        </p:nvSpPr>
        <p:spPr>
          <a:xfrm>
            <a:off x="4691821" y="997991"/>
            <a:ext cx="4086825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With Repentance comes…Change, change, change!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 return to Paths of Righteousness.</a:t>
            </a:r>
          </a:p>
        </p:txBody>
      </p:sp>
      <p:pic>
        <p:nvPicPr>
          <p:cNvPr id="23554" name="Picture 2" descr="Image result for turn around">
            <a:extLst>
              <a:ext uri="{FF2B5EF4-FFF2-40B4-BE49-F238E27FC236}">
                <a16:creationId xmlns:a16="http://schemas.microsoft.com/office/drawing/2014/main" id="{6DB66DA0-B6D8-41AB-A509-4CA098958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94" y="3435627"/>
            <a:ext cx="4086825" cy="30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8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9" name="Picture 2" descr="No photo description available.">
            <a:extLst>
              <a:ext uri="{FF2B5EF4-FFF2-40B4-BE49-F238E27FC236}">
                <a16:creationId xmlns:a16="http://schemas.microsoft.com/office/drawing/2014/main" id="{39429C0D-EC54-49DC-B79B-F7A13AA93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587" y="3386243"/>
            <a:ext cx="3886200" cy="31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3D0F97-4BCD-406F-B179-7A6B20C3296F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F0604-B0BC-4B1B-9192-EAEE5D804CF3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E68C5E-923C-4C61-908F-20A2D44BCAB3}"/>
              </a:ext>
            </a:extLst>
          </p:cNvPr>
          <p:cNvSpPr/>
          <p:nvPr/>
        </p:nvSpPr>
        <p:spPr>
          <a:xfrm>
            <a:off x="4911587" y="997991"/>
            <a:ext cx="3867059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 tree is known by its fruit.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Unmistakable fact.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You are what you 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If you are not bearing fruit for God, who are you bearing fruit for…?</a:t>
            </a:r>
          </a:p>
        </p:txBody>
      </p:sp>
    </p:spTree>
    <p:extLst>
      <p:ext uri="{BB962C8B-B14F-4D97-AF65-F5344CB8AC3E}">
        <p14:creationId xmlns:p14="http://schemas.microsoft.com/office/powerpoint/2010/main" val="58762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10" name="Picture 2" descr="https://ci5.googleusercontent.com/proxy/07iySAzvAnuSSr_2P1S7vSJOah1oycC3Ztau5iX6ylBNDpaDKzwc9DElnFa8wftRV28StaOKmgDfsvL59rZm99SFrVA3MrVF-aknbf9rKmK7PEgdH_d8YmtcWHQVV8tr_P2mznNr21gAp1ic3Q=s0-d-e1-ft#https://media.thegospelcoalition.org/wp-content/uploads/2019/06/28171637/secret-of-joy.jpg">
            <a:extLst>
              <a:ext uri="{FF2B5EF4-FFF2-40B4-BE49-F238E27FC236}">
                <a16:creationId xmlns:a16="http://schemas.microsoft.com/office/drawing/2014/main" id="{E955DE9A-AFFB-4A8F-8869-A49017D2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78" y="3373095"/>
            <a:ext cx="3886200" cy="31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3383C5B-7523-41EA-8E77-7145E43573D4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7F3F3-18A4-4272-B2AA-14AF5CD48DB6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F105F0-0D52-44B4-A5DE-A6523029BBAB}"/>
              </a:ext>
            </a:extLst>
          </p:cNvPr>
          <p:cNvSpPr/>
          <p:nvPr/>
        </p:nvSpPr>
        <p:spPr>
          <a:xfrm>
            <a:off x="4858578" y="997991"/>
            <a:ext cx="3920068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Habits mean clearing out the old ones.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Replacing old ways with godly conduct.</a:t>
            </a:r>
          </a:p>
        </p:txBody>
      </p:sp>
    </p:spTree>
    <p:extLst>
      <p:ext uri="{BB962C8B-B14F-4D97-AF65-F5344CB8AC3E}">
        <p14:creationId xmlns:p14="http://schemas.microsoft.com/office/powerpoint/2010/main" val="171292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4C48-D0BF-4A43-8EB9-FBF7E075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9867-2EB1-4B58-A10E-58885A7340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17410" name="Picture 2" descr="No photo description available.">
            <a:extLst>
              <a:ext uri="{FF2B5EF4-FFF2-40B4-BE49-F238E27FC236}">
                <a16:creationId xmlns:a16="http://schemas.microsoft.com/office/drawing/2014/main" id="{B0E8F618-7199-4C3C-8C81-1FC0AF8763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685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E9BF40A7-0461-473E-BF5E-A97D8B217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4399722" y="6626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 photo description available.">
            <a:extLst>
              <a:ext uri="{FF2B5EF4-FFF2-40B4-BE49-F238E27FC236}">
                <a16:creationId xmlns:a16="http://schemas.microsoft.com/office/drawing/2014/main" id="{72CC3272-4F5D-41AE-9A95-F88D104C5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7" b="14216"/>
          <a:stretch/>
        </p:blipFill>
        <p:spPr bwMode="auto">
          <a:xfrm>
            <a:off x="6692348" y="13252"/>
            <a:ext cx="2451652" cy="684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352043-00C2-4F3B-8DB8-BE7BB961D390}"/>
              </a:ext>
            </a:extLst>
          </p:cNvPr>
          <p:cNvSpPr/>
          <p:nvPr/>
        </p:nvSpPr>
        <p:spPr>
          <a:xfrm>
            <a:off x="165653" y="2419963"/>
            <a:ext cx="3399182" cy="2031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 with Him, but we get the rest of our lives. In some ways, knowing what we know now, we have an advantage. We see all of it put together in a way they might not have fully grasped at the time. And for all of that - for what He d</a:t>
            </a:r>
          </a:p>
        </p:txBody>
      </p:sp>
      <p:pic>
        <p:nvPicPr>
          <p:cNvPr id="10" name="Picture 2" descr="https://ci5.googleusercontent.com/proxy/07iySAzvAnuSSr_2P1S7vSJOah1oycC3Ztau5iX6ylBNDpaDKzwc9DElnFa8wftRV28StaOKmgDfsvL59rZm99SFrVA3MrVF-aknbf9rKmK7PEgdH_d8YmtcWHQVV8tr_P2mznNr21gAp1ic3Q=s0-d-e1-ft#https://media.thegospelcoalition.org/wp-content/uploads/2019/06/28171637/secret-of-joy.jpg">
            <a:extLst>
              <a:ext uri="{FF2B5EF4-FFF2-40B4-BE49-F238E27FC236}">
                <a16:creationId xmlns:a16="http://schemas.microsoft.com/office/drawing/2014/main" id="{E955DE9A-AFFB-4A8F-8869-A49017D2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78" y="3373095"/>
            <a:ext cx="3886200" cy="314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i4.googleusercontent.com/proxy/V6DSIBCvKd6uwQOLkNeafRmavwNd2NlMnJrpws2E_UnBSKeutyy7StaQYIQj7Miv5WFjPNZjeSctnYoPDRcMw3KOSLGTg8NRd_AHw8RaHokF8Hn36J665PRt4eSuV6Yn7aOzMGgp=s0-d-e1-ft#https://s3.amazonaws.com/tgc-web/wp-content/uploads/2018/05/15190658/calling.jpg">
            <a:extLst>
              <a:ext uri="{FF2B5EF4-FFF2-40B4-BE49-F238E27FC236}">
                <a16:creationId xmlns:a16="http://schemas.microsoft.com/office/drawing/2014/main" id="{BD7B7EB0-8B81-430E-8B08-D4DFBE8EE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7"/>
          <a:stretch/>
        </p:blipFill>
        <p:spPr bwMode="auto">
          <a:xfrm>
            <a:off x="4858578" y="3374705"/>
            <a:ext cx="3886200" cy="31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45ADA-92B4-44BF-98F0-AC9260F6C43B}"/>
              </a:ext>
            </a:extLst>
          </p:cNvPr>
          <p:cNvSpPr/>
          <p:nvPr/>
        </p:nvSpPr>
        <p:spPr>
          <a:xfrm>
            <a:off x="43377" y="152277"/>
            <a:ext cx="56173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Brush Script MT" panose="03060802040406070304" pitchFamily="66" charset="0"/>
              </a:rPr>
              <a:t>“Times of Refreshing.”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970863-5304-4A24-8ED3-3F27F635B85C}"/>
              </a:ext>
            </a:extLst>
          </p:cNvPr>
          <p:cNvSpPr/>
          <p:nvPr/>
        </p:nvSpPr>
        <p:spPr>
          <a:xfrm>
            <a:off x="83655" y="2116497"/>
            <a:ext cx="3399182" cy="26776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Acts 3:19—Therefore repent and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return</a:t>
            </a:r>
            <a:r>
              <a:rPr lang="en-US" sz="2400" dirty="0">
                <a:solidFill>
                  <a:schemeClr val="bg1"/>
                </a:solidFill>
              </a:rPr>
              <a:t>, so that your sins may be wiped away, in order that times of refreshing may come from the presence of the Lord;</a:t>
            </a:r>
            <a:r>
              <a:rPr lang="en-US" sz="1050" dirty="0">
                <a:solidFill>
                  <a:schemeClr val="bg1"/>
                </a:solidFill>
              </a:rPr>
              <a:t> (NASB95)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F47F-4C59-412F-8448-92CA2A2C585C}"/>
              </a:ext>
            </a:extLst>
          </p:cNvPr>
          <p:cNvSpPr/>
          <p:nvPr/>
        </p:nvSpPr>
        <p:spPr>
          <a:xfrm>
            <a:off x="4858578" y="997991"/>
            <a:ext cx="3920068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New Life, New Plans, New Directions, New Boss…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Of course, this is all done when we return to God through Christ.</a:t>
            </a:r>
          </a:p>
        </p:txBody>
      </p:sp>
    </p:spTree>
    <p:extLst>
      <p:ext uri="{BB962C8B-B14F-4D97-AF65-F5344CB8AC3E}">
        <p14:creationId xmlns:p14="http://schemas.microsoft.com/office/powerpoint/2010/main" val="330883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2314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Brush Script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21</cp:revision>
  <dcterms:created xsi:type="dcterms:W3CDTF">2020-01-04T11:08:49Z</dcterms:created>
  <dcterms:modified xsi:type="dcterms:W3CDTF">2020-01-04T21:41:24Z</dcterms:modified>
</cp:coreProperties>
</file>