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1136" r:id="rId2"/>
    <p:sldId id="1345" r:id="rId3"/>
    <p:sldId id="1353" r:id="rId4"/>
    <p:sldId id="1344" r:id="rId5"/>
    <p:sldId id="1346" r:id="rId6"/>
    <p:sldId id="1348" r:id="rId7"/>
    <p:sldId id="1354" r:id="rId8"/>
    <p:sldId id="1355" r:id="rId9"/>
    <p:sldId id="1356" r:id="rId10"/>
    <p:sldId id="1349" r:id="rId11"/>
    <p:sldId id="1358" r:id="rId12"/>
    <p:sldId id="1359" r:id="rId13"/>
    <p:sldId id="1357" r:id="rId14"/>
    <p:sldId id="1335" r:id="rId15"/>
    <p:sldId id="1360" r:id="rId16"/>
    <p:sldId id="1361" r:id="rId17"/>
    <p:sldId id="1364" r:id="rId18"/>
    <p:sldId id="1365" r:id="rId19"/>
    <p:sldId id="1366" r:id="rId20"/>
    <p:sldId id="1367" r:id="rId21"/>
    <p:sldId id="1339" r:id="rId22"/>
    <p:sldId id="1368" r:id="rId23"/>
    <p:sldId id="1369" r:id="rId24"/>
    <p:sldId id="1363" r:id="rId25"/>
    <p:sldId id="1370" r:id="rId26"/>
    <p:sldId id="1371" r:id="rId27"/>
    <p:sldId id="1341" r:id="rId28"/>
    <p:sldId id="1352" r:id="rId29"/>
    <p:sldId id="13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29/12/2019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B9FC-7A48-426C-AB5A-EFEF25D8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2122"/>
            <a:ext cx="7886700" cy="5671930"/>
          </a:xfrm>
        </p:spPr>
        <p:txBody>
          <a:bodyPr/>
          <a:lstStyle/>
          <a:p>
            <a:r>
              <a:rPr lang="en-US" dirty="0"/>
              <a:t>“2020 Questions.”</a:t>
            </a:r>
          </a:p>
          <a:p>
            <a:endParaRPr lang="en-US" dirty="0"/>
          </a:p>
          <a:p>
            <a:r>
              <a:rPr lang="en-NZ" dirty="0"/>
              <a:t>John </a:t>
            </a:r>
            <a:r>
              <a:rPr lang="en-NZ" dirty="0" err="1"/>
              <a:t>Staiger</a:t>
            </a:r>
            <a:endParaRPr lang="en-NZ" dirty="0"/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29 December 2019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/>
              <a:t>2. What’s an impossible prayer you can pray?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168578"/>
            <a:ext cx="3251710" cy="6367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God, please change me…?</a:t>
            </a:r>
          </a:p>
        </p:txBody>
      </p:sp>
      <p:pic>
        <p:nvPicPr>
          <p:cNvPr id="10" name="Picture 2" descr="No photo description available.">
            <a:extLst>
              <a:ext uri="{FF2B5EF4-FFF2-40B4-BE49-F238E27FC236}">
                <a16:creationId xmlns:a16="http://schemas.microsoft.com/office/drawing/2014/main" id="{522D04AC-A242-4072-829D-CEA7112AF4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0776" r="430" b="11283"/>
          <a:stretch/>
        </p:blipFill>
        <p:spPr bwMode="auto">
          <a:xfrm>
            <a:off x="241299" y="168578"/>
            <a:ext cx="5293730" cy="43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8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/>
              <a:t>2. What’s an impossible prayer you can pray?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168578"/>
            <a:ext cx="3251710" cy="6367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God, please help me overcome this sinful habit…?</a:t>
            </a:r>
          </a:p>
        </p:txBody>
      </p:sp>
      <p:pic>
        <p:nvPicPr>
          <p:cNvPr id="10" name="Picture 2" descr="No photo description available.">
            <a:extLst>
              <a:ext uri="{FF2B5EF4-FFF2-40B4-BE49-F238E27FC236}">
                <a16:creationId xmlns:a16="http://schemas.microsoft.com/office/drawing/2014/main" id="{522D04AC-A242-4072-829D-CEA7112AF4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0776" r="430" b="11283"/>
          <a:stretch/>
        </p:blipFill>
        <p:spPr bwMode="auto">
          <a:xfrm>
            <a:off x="241299" y="168578"/>
            <a:ext cx="5293730" cy="43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4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/>
              <a:t>2. What’s an impossible prayer you can pray?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168578"/>
            <a:ext cx="3251710" cy="6367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God, please help me to love those I don’t seem to care about…?</a:t>
            </a:r>
          </a:p>
        </p:txBody>
      </p:sp>
      <p:pic>
        <p:nvPicPr>
          <p:cNvPr id="10" name="Picture 2" descr="No photo description available.">
            <a:extLst>
              <a:ext uri="{FF2B5EF4-FFF2-40B4-BE49-F238E27FC236}">
                <a16:creationId xmlns:a16="http://schemas.microsoft.com/office/drawing/2014/main" id="{522D04AC-A242-4072-829D-CEA7112AF4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0776" r="430" b="11283"/>
          <a:stretch/>
        </p:blipFill>
        <p:spPr bwMode="auto">
          <a:xfrm>
            <a:off x="241299" y="168578"/>
            <a:ext cx="5293730" cy="43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0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/>
              <a:t>2. What’s an impossible prayer you can pray?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168578"/>
            <a:ext cx="3251710" cy="6367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chemeClr val="tx1"/>
                </a:solidFill>
              </a:rPr>
              <a:t>We are family of the King—He makes us HOLY!</a:t>
            </a:r>
          </a:p>
          <a:p>
            <a:pPr marL="0" indent="0">
              <a:buNone/>
            </a:pPr>
            <a:r>
              <a:rPr lang="en-NZ" dirty="0">
                <a:solidFill>
                  <a:schemeClr val="tx1"/>
                </a:solidFill>
              </a:rPr>
              <a:t>Hebrews 2:11</a:t>
            </a:r>
          </a:p>
          <a:p>
            <a:r>
              <a:rPr lang="en-NZ" dirty="0">
                <a:solidFill>
                  <a:schemeClr val="tx1"/>
                </a:solidFill>
              </a:rPr>
              <a:t>For both He who </a:t>
            </a:r>
            <a:r>
              <a:rPr lang="en-NZ" u="sng" dirty="0">
                <a:solidFill>
                  <a:schemeClr val="tx1"/>
                </a:solidFill>
              </a:rPr>
              <a:t>sanctifies</a:t>
            </a:r>
            <a:r>
              <a:rPr lang="en-NZ" dirty="0">
                <a:solidFill>
                  <a:schemeClr val="tx1"/>
                </a:solidFill>
              </a:rPr>
              <a:t> and those who are </a:t>
            </a:r>
            <a:r>
              <a:rPr lang="en-NZ" u="sng" dirty="0">
                <a:solidFill>
                  <a:schemeClr val="tx1"/>
                </a:solidFill>
              </a:rPr>
              <a:t>sanctified</a:t>
            </a:r>
            <a:r>
              <a:rPr lang="en-NZ" dirty="0">
                <a:solidFill>
                  <a:schemeClr val="tx1"/>
                </a:solidFill>
              </a:rPr>
              <a:t> are all from one </a:t>
            </a:r>
            <a:r>
              <a:rPr lang="en-NZ" i="1" dirty="0">
                <a:solidFill>
                  <a:schemeClr val="tx1"/>
                </a:solidFill>
              </a:rPr>
              <a:t>Father</a:t>
            </a:r>
            <a:r>
              <a:rPr lang="en-NZ" dirty="0">
                <a:solidFill>
                  <a:schemeClr val="tx1"/>
                </a:solidFill>
              </a:rPr>
              <a:t>; for which reason He is not ashamed to call them brethren,</a:t>
            </a:r>
            <a:r>
              <a:rPr lang="en-US" dirty="0">
                <a:solidFill>
                  <a:schemeClr val="tx1"/>
                </a:solidFill>
              </a:rPr>
              <a:t> (NASB95)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10" name="Picture 2" descr="No photo description available.">
            <a:extLst>
              <a:ext uri="{FF2B5EF4-FFF2-40B4-BE49-F238E27FC236}">
                <a16:creationId xmlns:a16="http://schemas.microsoft.com/office/drawing/2014/main" id="{522D04AC-A242-4072-829D-CEA7112AF4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0776" r="430" b="11283"/>
          <a:stretch/>
        </p:blipFill>
        <p:spPr bwMode="auto">
          <a:xfrm>
            <a:off x="241299" y="168578"/>
            <a:ext cx="5293730" cy="43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2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What’s the most important thing you could do to improve your family life?</a:t>
            </a:r>
          </a:p>
        </p:txBody>
      </p:sp>
      <p:pic>
        <p:nvPicPr>
          <p:cNvPr id="10242" name="Picture 2" descr="Image result for family church">
            <a:extLst>
              <a:ext uri="{FF2B5EF4-FFF2-40B4-BE49-F238E27FC236}">
                <a16:creationId xmlns:a16="http://schemas.microsoft.com/office/drawing/2014/main" id="{3D5BF216-B644-44B3-AB94-D242009355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5238" b="8782"/>
          <a:stretch/>
        </p:blipFill>
        <p:spPr bwMode="auto">
          <a:xfrm>
            <a:off x="239133" y="321732"/>
            <a:ext cx="5291564" cy="40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1732"/>
            <a:ext cx="3211418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Ask God to change you before you seek change in your family—He will!</a:t>
            </a:r>
          </a:p>
        </p:txBody>
      </p:sp>
    </p:spTree>
    <p:extLst>
      <p:ext uri="{BB962C8B-B14F-4D97-AF65-F5344CB8AC3E}">
        <p14:creationId xmlns:p14="http://schemas.microsoft.com/office/powerpoint/2010/main" val="390741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What’s the most important thing you could do to improve your family life?</a:t>
            </a:r>
          </a:p>
        </p:txBody>
      </p:sp>
      <p:pic>
        <p:nvPicPr>
          <p:cNvPr id="10242" name="Picture 2" descr="Image result for family church">
            <a:extLst>
              <a:ext uri="{FF2B5EF4-FFF2-40B4-BE49-F238E27FC236}">
                <a16:creationId xmlns:a16="http://schemas.microsoft.com/office/drawing/2014/main" id="{3D5BF216-B644-44B3-AB94-D242009355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5238" b="8782"/>
          <a:stretch/>
        </p:blipFill>
        <p:spPr bwMode="auto">
          <a:xfrm>
            <a:off x="239133" y="321732"/>
            <a:ext cx="5291564" cy="40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1732"/>
            <a:ext cx="3211418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Remind yourself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devil wants to destroy your family—don’t let him. </a:t>
            </a:r>
          </a:p>
        </p:txBody>
      </p:sp>
      <p:pic>
        <p:nvPicPr>
          <p:cNvPr id="4098" name="Picture 2" descr="Image result for Ephesians 6:10">
            <a:extLst>
              <a:ext uri="{FF2B5EF4-FFF2-40B4-BE49-F238E27FC236}">
                <a16:creationId xmlns:a16="http://schemas.microsoft.com/office/drawing/2014/main" id="{A412194E-EC52-4EEA-B44B-1AEFB1A06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9569" r="10490" b="10663"/>
          <a:stretch/>
        </p:blipFill>
        <p:spPr bwMode="auto">
          <a:xfrm>
            <a:off x="6149009" y="4183097"/>
            <a:ext cx="2316687" cy="23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7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3200" b="1" dirty="0">
                <a:solidFill>
                  <a:schemeClr val="bg1"/>
                </a:solidFill>
              </a:rPr>
              <a:t>4. In which spiritual discipline do you most want to make progress this year?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29" y="123126"/>
            <a:ext cx="3367673" cy="641313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2 Peter 1:5-7</a:t>
            </a:r>
          </a:p>
          <a:p>
            <a:r>
              <a:rPr lang="en-NZ" sz="2400" b="1" baseline="30000" dirty="0">
                <a:solidFill>
                  <a:schemeClr val="tx1"/>
                </a:solidFill>
              </a:rPr>
              <a:t>5</a:t>
            </a:r>
            <a:r>
              <a:rPr lang="en-NZ" sz="2400" dirty="0">
                <a:solidFill>
                  <a:schemeClr val="tx1"/>
                </a:solidFill>
              </a:rPr>
              <a:t>Now for this very reason also, applying all diligence, in your faith supply moral excellence, and in </a:t>
            </a:r>
            <a:r>
              <a:rPr lang="en-NZ" sz="2400" i="1" dirty="0">
                <a:solidFill>
                  <a:schemeClr val="tx1"/>
                </a:solidFill>
              </a:rPr>
              <a:t>your</a:t>
            </a:r>
            <a:r>
              <a:rPr lang="en-NZ" sz="2400" dirty="0">
                <a:solidFill>
                  <a:schemeClr val="tx1"/>
                </a:solidFill>
              </a:rPr>
              <a:t> moral excellence, knowledge, </a:t>
            </a:r>
            <a:r>
              <a:rPr lang="en-NZ" sz="2400" b="1" baseline="30000" dirty="0">
                <a:solidFill>
                  <a:schemeClr val="tx1"/>
                </a:solidFill>
              </a:rPr>
              <a:t>6</a:t>
            </a:r>
            <a:r>
              <a:rPr lang="en-NZ" sz="2400" dirty="0">
                <a:solidFill>
                  <a:schemeClr val="tx1"/>
                </a:solidFill>
              </a:rPr>
              <a:t>and in </a:t>
            </a:r>
            <a:r>
              <a:rPr lang="en-NZ" sz="2400" i="1" dirty="0">
                <a:solidFill>
                  <a:schemeClr val="tx1"/>
                </a:solidFill>
              </a:rPr>
              <a:t>your</a:t>
            </a:r>
            <a:r>
              <a:rPr lang="en-NZ" sz="2400" dirty="0">
                <a:solidFill>
                  <a:schemeClr val="tx1"/>
                </a:solidFill>
              </a:rPr>
              <a:t> knowledge, self-control, and in </a:t>
            </a:r>
            <a:r>
              <a:rPr lang="en-NZ" sz="2400" i="1" dirty="0">
                <a:solidFill>
                  <a:schemeClr val="tx1"/>
                </a:solidFill>
              </a:rPr>
              <a:t>your </a:t>
            </a:r>
            <a:r>
              <a:rPr lang="en-NZ" sz="2400" dirty="0">
                <a:solidFill>
                  <a:schemeClr val="tx1"/>
                </a:solidFill>
              </a:rPr>
              <a:t> self-control, perseverance, and in </a:t>
            </a:r>
            <a:r>
              <a:rPr lang="en-NZ" sz="2400" i="1" dirty="0">
                <a:solidFill>
                  <a:schemeClr val="tx1"/>
                </a:solidFill>
              </a:rPr>
              <a:t>your</a:t>
            </a:r>
            <a:r>
              <a:rPr lang="en-NZ" sz="2400" dirty="0">
                <a:solidFill>
                  <a:schemeClr val="tx1"/>
                </a:solidFill>
              </a:rPr>
              <a:t> perseverance, godliness, </a:t>
            </a:r>
            <a:r>
              <a:rPr lang="en-NZ" sz="2400" b="1" baseline="30000" dirty="0">
                <a:solidFill>
                  <a:schemeClr val="tx1"/>
                </a:solidFill>
              </a:rPr>
              <a:t>7</a:t>
            </a:r>
            <a:r>
              <a:rPr lang="en-NZ" sz="2400" dirty="0">
                <a:solidFill>
                  <a:schemeClr val="tx1"/>
                </a:solidFill>
              </a:rPr>
              <a:t>and in </a:t>
            </a:r>
            <a:r>
              <a:rPr lang="en-NZ" sz="2400" i="1" dirty="0">
                <a:solidFill>
                  <a:schemeClr val="tx1"/>
                </a:solidFill>
              </a:rPr>
              <a:t>your</a:t>
            </a:r>
            <a:r>
              <a:rPr lang="en-NZ" sz="2400" dirty="0">
                <a:solidFill>
                  <a:schemeClr val="tx1"/>
                </a:solidFill>
              </a:rPr>
              <a:t> godliness, brotherly kindness, and in </a:t>
            </a:r>
            <a:r>
              <a:rPr lang="en-NZ" sz="2400" i="1" dirty="0">
                <a:solidFill>
                  <a:schemeClr val="tx1"/>
                </a:solidFill>
              </a:rPr>
              <a:t>your</a:t>
            </a:r>
            <a:r>
              <a:rPr lang="en-NZ" sz="2400" dirty="0">
                <a:solidFill>
                  <a:schemeClr val="tx1"/>
                </a:solidFill>
              </a:rPr>
              <a:t> brotherly kindness, love.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(NASB95)</a:t>
            </a:r>
            <a:endParaRPr lang="en-NZ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2 Peter 1:5">
            <a:extLst>
              <a:ext uri="{FF2B5EF4-FFF2-40B4-BE49-F238E27FC236}">
                <a16:creationId xmlns:a16="http://schemas.microsoft.com/office/drawing/2014/main" id="{38D143B6-57EF-4DE1-B3C8-84F3E41420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55" y="123126"/>
            <a:ext cx="3082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2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3200" b="1" dirty="0">
                <a:solidFill>
                  <a:schemeClr val="bg1"/>
                </a:solidFill>
              </a:rPr>
              <a:t>5. What’s the single biggest time-waster in your life, and how can you redeem the time?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29" y="123126"/>
            <a:ext cx="3367673" cy="641313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Social media? TV? Video games? Sports? Hobbies? </a:t>
            </a:r>
          </a:p>
          <a:p>
            <a:r>
              <a:rPr lang="en-NZ" sz="2400" dirty="0">
                <a:solidFill>
                  <a:schemeClr val="tx1"/>
                </a:solidFill>
              </a:rPr>
              <a:t>Too much of our hearts and time. </a:t>
            </a:r>
          </a:p>
          <a:p>
            <a:r>
              <a:rPr lang="en-NZ" sz="2400" dirty="0">
                <a:solidFill>
                  <a:schemeClr val="tx1"/>
                </a:solidFill>
              </a:rPr>
              <a:t>Is repentance required? </a:t>
            </a:r>
          </a:p>
          <a:p>
            <a:r>
              <a:rPr lang="en-NZ" sz="2400" dirty="0">
                <a:solidFill>
                  <a:schemeClr val="tx1"/>
                </a:solidFill>
              </a:rPr>
              <a:t>Trying to stop, by itself, is probably not the answer. </a:t>
            </a:r>
          </a:p>
          <a:p>
            <a:r>
              <a:rPr lang="en-NZ" sz="2400" dirty="0">
                <a:solidFill>
                  <a:schemeClr val="tx1"/>
                </a:solidFill>
              </a:rPr>
              <a:t>Actively replacing it with something better helps us in “making the best use of the time, because the days are evil” (Ephesians 5:16).</a:t>
            </a:r>
          </a:p>
        </p:txBody>
      </p:sp>
      <p:pic>
        <p:nvPicPr>
          <p:cNvPr id="8" name="Picture 2" descr="Image result for time-waster">
            <a:extLst>
              <a:ext uri="{FF2B5EF4-FFF2-40B4-BE49-F238E27FC236}">
                <a16:creationId xmlns:a16="http://schemas.microsoft.com/office/drawing/2014/main" id="{B6C1C49A-A7F5-458E-AFFF-AA41496843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4" y="231831"/>
            <a:ext cx="3886200" cy="42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2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3200" b="1" dirty="0">
                <a:solidFill>
                  <a:schemeClr val="bg1"/>
                </a:solidFill>
              </a:rPr>
              <a:t>6. What’s the most helpful new way you could strengthen your church?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29" y="321731"/>
            <a:ext cx="3367673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You are the church—God’s temple (1Cor.3:16).</a:t>
            </a:r>
          </a:p>
          <a:p>
            <a:r>
              <a:rPr lang="en-NZ" sz="2400" dirty="0">
                <a:solidFill>
                  <a:schemeClr val="tx1"/>
                </a:solidFill>
              </a:rPr>
              <a:t>The church is the body of Christ (Eph.5:23).</a:t>
            </a:r>
          </a:p>
        </p:txBody>
      </p:sp>
      <p:pic>
        <p:nvPicPr>
          <p:cNvPr id="9" name="Picture 2" descr="Image result for bible screen mind of christ">
            <a:extLst>
              <a:ext uri="{FF2B5EF4-FFF2-40B4-BE49-F238E27FC236}">
                <a16:creationId xmlns:a16="http://schemas.microsoft.com/office/drawing/2014/main" id="{F1B966D8-D07E-4FFF-B4C4-A90B05867C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7" y="321731"/>
            <a:ext cx="5226908" cy="39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1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3200" b="1" dirty="0">
                <a:solidFill>
                  <a:schemeClr val="bg1"/>
                </a:solidFill>
              </a:rPr>
              <a:t>6. What’s the most helpful new way you could strengthen your church?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29" y="321731"/>
            <a:ext cx="3367673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Never minimize the importance of your service to Jesus through his body.</a:t>
            </a:r>
          </a:p>
        </p:txBody>
      </p:sp>
      <p:pic>
        <p:nvPicPr>
          <p:cNvPr id="9" name="Picture 2" descr="Image result for bible screen mind of christ">
            <a:extLst>
              <a:ext uri="{FF2B5EF4-FFF2-40B4-BE49-F238E27FC236}">
                <a16:creationId xmlns:a16="http://schemas.microsoft.com/office/drawing/2014/main" id="{F1B966D8-D07E-4FFF-B4C4-A90B05867C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7" y="321731"/>
            <a:ext cx="5226908" cy="39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1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, Questions, Questions">
            <a:extLst>
              <a:ext uri="{FF2B5EF4-FFF2-40B4-BE49-F238E27FC236}">
                <a16:creationId xmlns:a16="http://schemas.microsoft.com/office/drawing/2014/main" id="{1BC31875-BD41-476D-A242-B9E33B1658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79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E0A0E9-FFA9-4391-B6E1-91A77AEEA241}"/>
              </a:ext>
            </a:extLst>
          </p:cNvPr>
          <p:cNvSpPr/>
          <p:nvPr/>
        </p:nvSpPr>
        <p:spPr>
          <a:xfrm>
            <a:off x="1965870" y="1905506"/>
            <a:ext cx="5212260" cy="30469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9600" dirty="0"/>
              <a:t>2020</a:t>
            </a:r>
          </a:p>
          <a:p>
            <a:pPr algn="ctr"/>
            <a:r>
              <a:rPr lang="en-US" sz="9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212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43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B18E3-F27A-4D53-B921-9C3C5B5535F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3200" b="1" dirty="0">
                <a:solidFill>
                  <a:schemeClr val="bg1"/>
                </a:solidFill>
              </a:rPr>
              <a:t>6. What’s the most helpful new way you could strengthen your church?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71C3-19BF-4E8A-B228-DEB2A422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29" y="321731"/>
            <a:ext cx="3367673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How can this congregation be stronger in 2020 because of you? 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Serving? 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Giving? 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Praying?</a:t>
            </a:r>
          </a:p>
        </p:txBody>
      </p:sp>
      <p:pic>
        <p:nvPicPr>
          <p:cNvPr id="9" name="Picture 2" descr="Image result for bible screen mind of christ">
            <a:extLst>
              <a:ext uri="{FF2B5EF4-FFF2-40B4-BE49-F238E27FC236}">
                <a16:creationId xmlns:a16="http://schemas.microsoft.com/office/drawing/2014/main" id="{F1B966D8-D07E-4FFF-B4C4-A90B05867C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7" y="321731"/>
            <a:ext cx="5226908" cy="39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3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2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B2215-D057-4E05-950D-7469629526A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For whose salvation will you seek most fervently this year?</a:t>
            </a:r>
          </a:p>
        </p:txBody>
      </p:sp>
      <p:pic>
        <p:nvPicPr>
          <p:cNvPr id="6146" name="Picture 2" descr="Image result for pray fervently">
            <a:extLst>
              <a:ext uri="{FF2B5EF4-FFF2-40B4-BE49-F238E27FC236}">
                <a16:creationId xmlns:a16="http://schemas.microsoft.com/office/drawing/2014/main" id="{E19788FB-D951-4DA4-B6B4-0D4F7FD0A6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12626" r="27460" b="7618"/>
          <a:stretch/>
        </p:blipFill>
        <p:spPr bwMode="auto">
          <a:xfrm>
            <a:off x="283903" y="344253"/>
            <a:ext cx="5255485" cy="40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1D3C-17CC-44D0-B3F1-77CA9CD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Frequently and fervently 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0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2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B2215-D057-4E05-950D-7469629526A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For whose salvation will you seek most fervently this year?</a:t>
            </a:r>
          </a:p>
        </p:txBody>
      </p:sp>
      <p:pic>
        <p:nvPicPr>
          <p:cNvPr id="6146" name="Picture 2" descr="Image result for pray fervently">
            <a:extLst>
              <a:ext uri="{FF2B5EF4-FFF2-40B4-BE49-F238E27FC236}">
                <a16:creationId xmlns:a16="http://schemas.microsoft.com/office/drawing/2014/main" id="{E19788FB-D951-4DA4-B6B4-0D4F7FD0A6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12626" r="27460" b="7618"/>
          <a:stretch/>
        </p:blipFill>
        <p:spPr bwMode="auto">
          <a:xfrm>
            <a:off x="283903" y="344253"/>
            <a:ext cx="5255485" cy="40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1D3C-17CC-44D0-B3F1-77CA9CD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Makes us more sensitive to opportunities to share the gospel with him or her. </a:t>
            </a:r>
          </a:p>
        </p:txBody>
      </p:sp>
    </p:spTree>
    <p:extLst>
      <p:ext uri="{BB962C8B-B14F-4D97-AF65-F5344CB8AC3E}">
        <p14:creationId xmlns:p14="http://schemas.microsoft.com/office/powerpoint/2010/main" val="132023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2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B2215-D057-4E05-950D-7469629526A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For whose salvation will you seek most fervently this year?</a:t>
            </a:r>
          </a:p>
        </p:txBody>
      </p:sp>
      <p:pic>
        <p:nvPicPr>
          <p:cNvPr id="6146" name="Picture 2" descr="Image result for pray fervently">
            <a:extLst>
              <a:ext uri="{FF2B5EF4-FFF2-40B4-BE49-F238E27FC236}">
                <a16:creationId xmlns:a16="http://schemas.microsoft.com/office/drawing/2014/main" id="{E19788FB-D951-4DA4-B6B4-0D4F7FD0A6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12626" r="27460" b="7618"/>
          <a:stretch/>
        </p:blipFill>
        <p:spPr bwMode="auto">
          <a:xfrm>
            <a:off x="283903" y="344253"/>
            <a:ext cx="5255485" cy="40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1D3C-17CC-44D0-B3F1-77CA9CD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Commit to praying for at least one person’s salvation every day this new year?</a:t>
            </a:r>
          </a:p>
        </p:txBody>
      </p:sp>
    </p:spTree>
    <p:extLst>
      <p:ext uri="{BB962C8B-B14F-4D97-AF65-F5344CB8AC3E}">
        <p14:creationId xmlns:p14="http://schemas.microsoft.com/office/powerpoint/2010/main" val="1650953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2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B2215-D057-4E05-950D-7469629526A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>
                <a:solidFill>
                  <a:schemeClr val="bg1"/>
                </a:solidFill>
              </a:rPr>
              <a:t>8. What’s the most important way you will try to make this year different from last?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1D3C-17CC-44D0-B3F1-77CA9CD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God gives us a lot of responsibility over many areas of life. </a:t>
            </a:r>
          </a:p>
        </p:txBody>
      </p:sp>
      <p:pic>
        <p:nvPicPr>
          <p:cNvPr id="8" name="Picture 2" descr="No photo description available.">
            <a:extLst>
              <a:ext uri="{FF2B5EF4-FFF2-40B4-BE49-F238E27FC236}">
                <a16:creationId xmlns:a16="http://schemas.microsoft.com/office/drawing/2014/main" id="{1DCA201F-FA02-4514-91BD-57085D60CE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446" b="191"/>
          <a:stretch/>
        </p:blipFill>
        <p:spPr bwMode="auto">
          <a:xfrm>
            <a:off x="1030834" y="123126"/>
            <a:ext cx="32938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26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2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B2215-D057-4E05-950D-7469629526A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>
                <a:solidFill>
                  <a:schemeClr val="bg1"/>
                </a:solidFill>
              </a:rPr>
              <a:t>8. What’s the most important way you will try to make this year different from last?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1D3C-17CC-44D0-B3F1-77CA9CD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In which of these would you most like to see a change from last year? </a:t>
            </a:r>
          </a:p>
        </p:txBody>
      </p:sp>
      <p:pic>
        <p:nvPicPr>
          <p:cNvPr id="8" name="Picture 2" descr="No photo description available.">
            <a:extLst>
              <a:ext uri="{FF2B5EF4-FFF2-40B4-BE49-F238E27FC236}">
                <a16:creationId xmlns:a16="http://schemas.microsoft.com/office/drawing/2014/main" id="{1DCA201F-FA02-4514-91BD-57085D60CE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446" b="191"/>
          <a:stretch/>
        </p:blipFill>
        <p:spPr bwMode="auto">
          <a:xfrm>
            <a:off x="1030834" y="123126"/>
            <a:ext cx="32938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49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2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B2215-D057-4E05-950D-7469629526A0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>
                <a:solidFill>
                  <a:schemeClr val="bg1"/>
                </a:solidFill>
              </a:rPr>
              <a:t>8. What’s the most important way you will try to make this year different from last?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1D3C-17CC-44D0-B3F1-77CA9CD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To which of them is the Holy Spirit calling your attention most urgently?</a:t>
            </a:r>
          </a:p>
        </p:txBody>
      </p:sp>
      <p:pic>
        <p:nvPicPr>
          <p:cNvPr id="8" name="Picture 2" descr="No photo description available.">
            <a:extLst>
              <a:ext uri="{FF2B5EF4-FFF2-40B4-BE49-F238E27FC236}">
                <a16:creationId xmlns:a16="http://schemas.microsoft.com/office/drawing/2014/main" id="{1DCA201F-FA02-4514-91BD-57085D60CE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446" b="191"/>
          <a:stretch/>
        </p:blipFill>
        <p:spPr bwMode="auto">
          <a:xfrm>
            <a:off x="1030834" y="123126"/>
            <a:ext cx="32938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83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7A3BC0-B929-4D70-A936-DEC7F09BE1EE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9. What one thing could you do to improve your prayer life this year?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2E33-32CA-49CF-82B5-EE8A16D06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1" y="321732"/>
            <a:ext cx="3247350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Designate a time exclusively for prayer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Also, Pray “on the run.”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Pray as you are reading through the Bible.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Offer and Ask—’Pray for me,’      ‘I’ll pray for you.’</a:t>
            </a:r>
          </a:p>
        </p:txBody>
      </p:sp>
      <p:pic>
        <p:nvPicPr>
          <p:cNvPr id="5124" name="Picture 4" descr="Image result for pray">
            <a:extLst>
              <a:ext uri="{FF2B5EF4-FFF2-40B4-BE49-F238E27FC236}">
                <a16:creationId xmlns:a16="http://schemas.microsoft.com/office/drawing/2014/main" id="{96EBEE8B-F311-486F-AF14-1A66131376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7" y="465718"/>
            <a:ext cx="5094356" cy="39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E2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7A3BC0-B929-4D70-A936-DEC7F09BE1EE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chemeClr val="bg1"/>
                </a:solidFill>
              </a:rPr>
              <a:t>10. What single thing can you plan to do this year that will matter most in ten years?</a:t>
            </a:r>
          </a:p>
        </p:txBody>
      </p:sp>
      <p:pic>
        <p:nvPicPr>
          <p:cNvPr id="8" name="Picture 4" descr="Image result for 2030">
            <a:extLst>
              <a:ext uri="{FF2B5EF4-FFF2-40B4-BE49-F238E27FC236}">
                <a16:creationId xmlns:a16="http://schemas.microsoft.com/office/drawing/2014/main" id="{C37396A8-C8A6-4AB5-8449-392AD838E7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928"/>
          <a:stretch/>
        </p:blipFill>
        <p:spPr bwMode="auto">
          <a:xfrm>
            <a:off x="171763" y="1063855"/>
            <a:ext cx="5293729" cy="29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2E33-32CA-49CF-82B5-EE8A16D06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1" y="321732"/>
            <a:ext cx="3247350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Short-term deadlines are important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Tyrants of the day limit your vision: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Busyness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Distractions disguised as ‘Urgent’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Creeping Fatigue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Don’t neglect the things that will have an enormous long-term impact on your soul, your family, or your church.</a:t>
            </a:r>
          </a:p>
        </p:txBody>
      </p:sp>
    </p:spTree>
    <p:extLst>
      <p:ext uri="{BB962C8B-B14F-4D97-AF65-F5344CB8AC3E}">
        <p14:creationId xmlns:p14="http://schemas.microsoft.com/office/powerpoint/2010/main" val="405956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F370-8AE1-4011-B2D0-118A8DE7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mage result for baptism immersion">
            <a:extLst>
              <a:ext uri="{FF2B5EF4-FFF2-40B4-BE49-F238E27FC236}">
                <a16:creationId xmlns:a16="http://schemas.microsoft.com/office/drawing/2014/main" id="{A8CB71A7-AC03-486C-A054-B5A04B7911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126"/>
            <a:ext cx="9129830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FDD32E-B001-4F22-AF54-224786FBD1CA}"/>
              </a:ext>
            </a:extLst>
          </p:cNvPr>
          <p:cNvSpPr txBox="1">
            <a:spLocks/>
          </p:cNvSpPr>
          <p:nvPr/>
        </p:nvSpPr>
        <p:spPr>
          <a:xfrm>
            <a:off x="272498" y="692564"/>
            <a:ext cx="3491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>
                <a:solidFill>
                  <a:schemeClr val="bg1"/>
                </a:solidFill>
              </a:rPr>
              <a:t>Mark 16:15-16</a:t>
            </a:r>
          </a:p>
          <a:p>
            <a:pPr marL="0" indent="0">
              <a:buNone/>
            </a:pPr>
            <a:r>
              <a:rPr lang="en-NZ" b="1" baseline="30000" dirty="0">
                <a:solidFill>
                  <a:schemeClr val="bg1"/>
                </a:solidFill>
              </a:rPr>
              <a:t>15</a:t>
            </a:r>
            <a:r>
              <a:rPr lang="en-NZ" dirty="0">
                <a:solidFill>
                  <a:schemeClr val="bg1"/>
                </a:solidFill>
              </a:rPr>
              <a:t>And He said to them, “Go into all the world and preach the gospel to all creation. </a:t>
            </a:r>
            <a:r>
              <a:rPr lang="en-NZ" b="1" baseline="30000" dirty="0">
                <a:solidFill>
                  <a:schemeClr val="bg1"/>
                </a:solidFill>
              </a:rPr>
              <a:t>16</a:t>
            </a:r>
            <a:r>
              <a:rPr lang="en-NZ" dirty="0">
                <a:solidFill>
                  <a:schemeClr val="bg1"/>
                </a:solidFill>
              </a:rPr>
              <a:t>He who has believed and has been baptized shall be saved; but he who has disbelieved shall be condemned. (NASB95)</a:t>
            </a:r>
          </a:p>
        </p:txBody>
      </p:sp>
    </p:spTree>
    <p:extLst>
      <p:ext uri="{BB962C8B-B14F-4D97-AF65-F5344CB8AC3E}">
        <p14:creationId xmlns:p14="http://schemas.microsoft.com/office/powerpoint/2010/main" val="86392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D7DA-E5E2-4592-B368-B244754FD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557" y="3562350"/>
            <a:ext cx="8203095" cy="315650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NZ" dirty="0"/>
              <a:t>Always a good time to pause and think</a:t>
            </a:r>
          </a:p>
          <a:p>
            <a:pPr lvl="1" fontAlgn="base"/>
            <a:r>
              <a:rPr lang="en-NZ" dirty="0"/>
              <a:t>About the direction of your life in the Kingdom of Christ.</a:t>
            </a:r>
          </a:p>
          <a:p>
            <a:pPr lvl="1" fontAlgn="base"/>
            <a:r>
              <a:rPr lang="en-NZ" dirty="0"/>
              <a:t>It’s too easy to bump along.</a:t>
            </a:r>
          </a:p>
          <a:p>
            <a:pPr lvl="1" fontAlgn="base"/>
            <a:r>
              <a:rPr lang="en-NZ" dirty="0"/>
              <a:t>Time to take time.</a:t>
            </a:r>
          </a:p>
          <a:p>
            <a:pPr lvl="1" fontAlgn="base"/>
            <a:r>
              <a:rPr lang="en-NZ" dirty="0"/>
              <a:t>Where are you going?</a:t>
            </a:r>
          </a:p>
          <a:p>
            <a:pPr lvl="1" fontAlgn="base"/>
            <a:r>
              <a:rPr lang="en-NZ" dirty="0"/>
              <a:t>Where should you be going?</a:t>
            </a:r>
          </a:p>
        </p:txBody>
      </p:sp>
      <p:pic>
        <p:nvPicPr>
          <p:cNvPr id="1028" name="Picture 4" descr="PSC inspections after 2020 sulphur cap">
            <a:extLst>
              <a:ext uri="{FF2B5EF4-FFF2-40B4-BE49-F238E27FC236}">
                <a16:creationId xmlns:a16="http://schemas.microsoft.com/office/drawing/2014/main" id="{5A9FDF84-C535-4A35-B29E-1EE78B98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2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D7DA-E5E2-4592-B368-B244754FD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557" y="3562350"/>
            <a:ext cx="8203095" cy="315650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NZ" dirty="0"/>
              <a:t>In 520BC the people of God were rushing around building their own lives and homes.</a:t>
            </a:r>
          </a:p>
          <a:p>
            <a:pPr lvl="1" fontAlgn="base"/>
            <a:r>
              <a:rPr lang="en-NZ" dirty="0"/>
              <a:t>Distracted and careless in their relationship with God.</a:t>
            </a:r>
          </a:p>
          <a:p>
            <a:pPr lvl="1" fontAlgn="base"/>
            <a:r>
              <a:rPr lang="en-NZ" dirty="0"/>
              <a:t>The temple of God was not being built.</a:t>
            </a:r>
          </a:p>
          <a:p>
            <a:pPr lvl="1" fontAlgn="base"/>
            <a:r>
              <a:rPr lang="en-NZ" dirty="0"/>
              <a:t>The Lord rebuked them through the prophet Haggai: “Consider your ways!” (Haggai 1:5). </a:t>
            </a:r>
          </a:p>
          <a:p>
            <a:pPr lvl="1" fontAlgn="base"/>
            <a:r>
              <a:rPr lang="en-NZ" dirty="0"/>
              <a:t>He urged them to reflect.</a:t>
            </a:r>
          </a:p>
          <a:p>
            <a:pPr lvl="1" fontAlgn="base"/>
            <a:r>
              <a:rPr lang="en-NZ" dirty="0"/>
              <a:t>Evaluate their complacent spirituality.</a:t>
            </a:r>
          </a:p>
          <a:p>
            <a:pPr lvl="1" fontAlgn="base"/>
            <a:r>
              <a:rPr lang="en-NZ" dirty="0"/>
              <a:t>In light of what God had told them.</a:t>
            </a:r>
          </a:p>
        </p:txBody>
      </p:sp>
      <p:pic>
        <p:nvPicPr>
          <p:cNvPr id="1028" name="Picture 4" descr="PSC inspections after 2020 sulphur cap">
            <a:extLst>
              <a:ext uri="{FF2B5EF4-FFF2-40B4-BE49-F238E27FC236}">
                <a16:creationId xmlns:a16="http://schemas.microsoft.com/office/drawing/2014/main" id="{5A9FDF84-C535-4A35-B29E-1EE78B98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“Consider your ways!” (Haggai 1:5).">
            <a:extLst>
              <a:ext uri="{FF2B5EF4-FFF2-40B4-BE49-F238E27FC236}">
                <a16:creationId xmlns:a16="http://schemas.microsoft.com/office/drawing/2014/main" id="{4801E77F-4783-47BC-813F-27507A5B3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"/>
          <a:stretch/>
        </p:blipFill>
        <p:spPr bwMode="auto">
          <a:xfrm>
            <a:off x="4571999" y="0"/>
            <a:ext cx="4571999" cy="328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4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10 Questions">
            <a:extLst>
              <a:ext uri="{FF2B5EF4-FFF2-40B4-BE49-F238E27FC236}">
                <a16:creationId xmlns:a16="http://schemas.microsoft.com/office/drawing/2014/main" id="{F2C42B2F-A31F-4365-9BAA-1464E6A43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r="605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EA340-8B0C-41DB-A7C4-73DCE98BFB26}"/>
              </a:ext>
            </a:extLst>
          </p:cNvPr>
          <p:cNvSpPr/>
          <p:nvPr/>
        </p:nvSpPr>
        <p:spPr>
          <a:xfrm>
            <a:off x="450573" y="4676865"/>
            <a:ext cx="83356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NZ" sz="4400" b="1" dirty="0">
                <a:solidFill>
                  <a:srgbClr val="7030A0"/>
                </a:solidFill>
              </a:rPr>
              <a:t>Here are some questions to ask prayerfully in the presence of God.</a:t>
            </a:r>
          </a:p>
        </p:txBody>
      </p:sp>
    </p:spTree>
    <p:extLst>
      <p:ext uri="{BB962C8B-B14F-4D97-AF65-F5344CB8AC3E}">
        <p14:creationId xmlns:p14="http://schemas.microsoft.com/office/powerpoint/2010/main" val="11507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/>
              <a:t>1. What’s one thing you can do in 2020 to increase your spiritual enjoyment?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6629E3-1C85-4469-8C5F-E8ED2138F0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599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10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Christianity is not a frowning contest!</a:t>
            </a:r>
          </a:p>
        </p:txBody>
      </p:sp>
      <p:pic>
        <p:nvPicPr>
          <p:cNvPr id="1026" name="Picture 2" descr="Image result for frowning contest">
            <a:extLst>
              <a:ext uri="{FF2B5EF4-FFF2-40B4-BE49-F238E27FC236}">
                <a16:creationId xmlns:a16="http://schemas.microsoft.com/office/drawing/2014/main" id="{073A71F8-A975-429D-8122-66BA090FF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"/>
          <a:stretch/>
        </p:blipFill>
        <p:spPr bwMode="auto">
          <a:xfrm>
            <a:off x="5932670" y="3851303"/>
            <a:ext cx="2679630" cy="25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8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/>
              <a:t>1. What’s one thing you can do in 2020 to increase your spiritual enjoyment?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6629E3-1C85-4469-8C5F-E8ED2138F0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599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10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God’s grace is upon you.</a:t>
            </a:r>
          </a:p>
          <a:p>
            <a:r>
              <a:rPr lang="en-NZ" dirty="0">
                <a:solidFill>
                  <a:schemeClr val="tx1"/>
                </a:solidFill>
              </a:rPr>
              <a:t>His blessings start with that ‘Golden Ticket’ into heaven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3076" name="Picture 4" descr="Image result for golden ticket into heaven">
            <a:extLst>
              <a:ext uri="{FF2B5EF4-FFF2-40B4-BE49-F238E27FC236}">
                <a16:creationId xmlns:a16="http://schemas.microsoft.com/office/drawing/2014/main" id="{46B2F259-5F49-4BE4-93EF-27554A6C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35" y="4314707"/>
            <a:ext cx="2226162" cy="21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2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/>
              <a:t>1. What’s one thing you can do in 2020 to increase your spiritual enjoyment?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6629E3-1C85-4469-8C5F-E8ED2138F0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599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10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chemeClr val="tx1"/>
                </a:solidFill>
              </a:rPr>
              <a:t>The joy of discovery</a:t>
            </a:r>
          </a:p>
          <a:p>
            <a:pPr marL="457200" indent="-457200">
              <a:buAutoNum type="arabicPeriod"/>
            </a:pPr>
            <a:r>
              <a:rPr lang="en-NZ" sz="2400" dirty="0">
                <a:solidFill>
                  <a:schemeClr val="tx1"/>
                </a:solidFill>
              </a:rPr>
              <a:t>The Bible is a goldmine:</a:t>
            </a:r>
          </a:p>
          <a:p>
            <a:pPr marL="514350" indent="-514350">
              <a:buAutoNum type="alphaLcPeriod"/>
            </a:pPr>
            <a:r>
              <a:rPr lang="en-NZ" sz="2400" dirty="0">
                <a:solidFill>
                  <a:schemeClr val="tx1"/>
                </a:solidFill>
              </a:rPr>
              <a:t>Knowledge</a:t>
            </a:r>
          </a:p>
          <a:p>
            <a:pPr marL="514350" indent="-514350">
              <a:buAutoNum type="alphaLcPeriod"/>
            </a:pPr>
            <a:r>
              <a:rPr lang="en-NZ" sz="2400" dirty="0">
                <a:solidFill>
                  <a:schemeClr val="tx1"/>
                </a:solidFill>
              </a:rPr>
              <a:t>Counsel</a:t>
            </a:r>
          </a:p>
          <a:p>
            <a:pPr marL="514350" indent="-514350">
              <a:buAutoNum type="alphaLcPeriod"/>
            </a:pPr>
            <a:r>
              <a:rPr lang="en-NZ" sz="2400" dirty="0">
                <a:solidFill>
                  <a:schemeClr val="tx1"/>
                </a:solidFill>
              </a:rPr>
              <a:t>Guidance</a:t>
            </a:r>
          </a:p>
          <a:p>
            <a:pPr marL="514350" indent="-514350">
              <a:buAutoNum type="alphaLcPeriod"/>
            </a:pPr>
            <a:r>
              <a:rPr lang="en-NZ" sz="2400" dirty="0">
                <a:solidFill>
                  <a:schemeClr val="tx1"/>
                </a:solidFill>
              </a:rPr>
              <a:t>Answers to life’s questions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bible">
            <a:extLst>
              <a:ext uri="{FF2B5EF4-FFF2-40B4-BE49-F238E27FC236}">
                <a16:creationId xmlns:a16="http://schemas.microsoft.com/office/drawing/2014/main" id="{56296BA8-7DCE-48A9-B219-2D52FF0B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54" y="4954969"/>
            <a:ext cx="2809461" cy="1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7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9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94E81-B4F7-4E18-AE83-71FEDF165362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NZ" sz="4000" b="1" dirty="0"/>
              <a:t>1. What’s one thing you can do in 2020 to increase your spiritual enjoyment?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6629E3-1C85-4469-8C5F-E8ED2138F0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599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0DF0-7DB0-4AB3-9167-338E248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10" cy="6214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NZ" dirty="0">
                <a:solidFill>
                  <a:schemeClr val="tx1"/>
                </a:solidFill>
              </a:rPr>
              <a:t>The Joy of Peace:</a:t>
            </a:r>
          </a:p>
          <a:p>
            <a:pPr marL="342900" indent="-342900">
              <a:buAutoNum type="arabicPeriod"/>
            </a:pPr>
            <a:r>
              <a:rPr lang="en-NZ" dirty="0">
                <a:solidFill>
                  <a:schemeClr val="tx1"/>
                </a:solidFill>
              </a:rPr>
              <a:t>In Forgiving  and Forgiveness. </a:t>
            </a:r>
          </a:p>
          <a:p>
            <a:pPr marL="342900" indent="-342900">
              <a:buAutoNum type="arabicPeriod"/>
            </a:pPr>
            <a:r>
              <a:rPr lang="en-NZ" dirty="0">
                <a:solidFill>
                  <a:schemeClr val="tx1"/>
                </a:solidFill>
              </a:rPr>
              <a:t>In usefulness in the church.</a:t>
            </a:r>
          </a:p>
          <a:p>
            <a:pPr marL="342900" indent="-342900">
              <a:buAutoNum type="arabicPeriod"/>
            </a:pPr>
            <a:r>
              <a:rPr lang="en-NZ" dirty="0">
                <a:solidFill>
                  <a:schemeClr val="tx1"/>
                </a:solidFill>
              </a:rPr>
              <a:t>Overcoming temptations.</a:t>
            </a:r>
          </a:p>
          <a:p>
            <a:pPr marL="342900" indent="-342900">
              <a:buAutoNum type="arabicPeriod"/>
            </a:pPr>
            <a:r>
              <a:rPr lang="en-NZ" dirty="0">
                <a:solidFill>
                  <a:schemeClr val="tx1"/>
                </a:solidFill>
              </a:rPr>
              <a:t>Restored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57971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1049</Words>
  <Application>Microsoft Office PowerPoint</Application>
  <PresentationFormat>On-screen Show (4:3)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Staiger</cp:lastModifiedBy>
  <cp:revision>23</cp:revision>
  <dcterms:created xsi:type="dcterms:W3CDTF">2019-12-28T10:02:52Z</dcterms:created>
  <dcterms:modified xsi:type="dcterms:W3CDTF">2019-12-28T21:46:23Z</dcterms:modified>
</cp:coreProperties>
</file>