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1136" r:id="rId2"/>
    <p:sldId id="1217" r:id="rId3"/>
    <p:sldId id="1198" r:id="rId4"/>
    <p:sldId id="1215" r:id="rId5"/>
    <p:sldId id="1216" r:id="rId6"/>
    <p:sldId id="1214" r:id="rId7"/>
    <p:sldId id="1200" r:id="rId8"/>
    <p:sldId id="1202" r:id="rId9"/>
    <p:sldId id="1201" r:id="rId10"/>
    <p:sldId id="1203" r:id="rId11"/>
    <p:sldId id="1195" r:id="rId12"/>
    <p:sldId id="1204" r:id="rId13"/>
    <p:sldId id="1205" r:id="rId14"/>
    <p:sldId id="1182" r:id="rId15"/>
    <p:sldId id="1208" r:id="rId16"/>
    <p:sldId id="1206" r:id="rId17"/>
    <p:sldId id="1207" r:id="rId18"/>
    <p:sldId id="1210" r:id="rId19"/>
    <p:sldId id="1209" r:id="rId20"/>
    <p:sldId id="1211" r:id="rId21"/>
    <p:sldId id="1212" r:id="rId22"/>
    <p:sldId id="121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4" d="100"/>
          <a:sy n="54" d="100"/>
        </p:scale>
        <p:origin x="4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3/11/2019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3/11/2019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3/11/2019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3/11/2019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3/11/2019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3/11/2019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3/11/2019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3/11/2019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3/11/2019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3/11/2019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3/11/2019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3/11/2019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3/11/2019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014ECF-182B-4A58-9CB2-03A2471BC5F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833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6"/>
            <a:ext cx="4214191" cy="4777409"/>
          </a:xfrm>
        </p:spPr>
        <p:txBody>
          <a:bodyPr>
            <a:normAutofit/>
          </a:bodyPr>
          <a:lstStyle/>
          <a:p>
            <a:r>
              <a:rPr lang="en-NZ" sz="2400" dirty="0">
                <a:solidFill>
                  <a:schemeClr val="bg1"/>
                </a:solidFill>
              </a:rPr>
              <a:t>Though storms of trial rage around us— </a:t>
            </a:r>
          </a:p>
          <a:p>
            <a:r>
              <a:rPr lang="en-NZ" sz="2400" dirty="0">
                <a:solidFill>
                  <a:schemeClr val="bg1"/>
                </a:solidFill>
              </a:rPr>
              <a:t>Mark 4:39-40— </a:t>
            </a:r>
            <a:endParaRPr lang="en-NZ" sz="2400" b="1" baseline="30000" dirty="0">
              <a:solidFill>
                <a:schemeClr val="bg1"/>
              </a:solidFill>
            </a:endParaRPr>
          </a:p>
          <a:p>
            <a:r>
              <a:rPr lang="en-NZ" sz="2400" b="1" baseline="30000" dirty="0">
                <a:solidFill>
                  <a:schemeClr val="bg1"/>
                </a:solidFill>
              </a:rPr>
              <a:t>39</a:t>
            </a:r>
            <a:r>
              <a:rPr lang="en-NZ" sz="2400" dirty="0">
                <a:solidFill>
                  <a:schemeClr val="bg1"/>
                </a:solidFill>
              </a:rPr>
              <a:t>And He got up and rebuked the wind and said to the sea, “Hush, be still.” And the wind died down and it became perfectly calm. </a:t>
            </a:r>
            <a:r>
              <a:rPr lang="en-NZ" sz="2400" b="1" baseline="30000" dirty="0">
                <a:solidFill>
                  <a:schemeClr val="bg1"/>
                </a:solidFill>
              </a:rPr>
              <a:t>40</a:t>
            </a:r>
            <a:r>
              <a:rPr lang="en-NZ" sz="2400" dirty="0">
                <a:solidFill>
                  <a:schemeClr val="bg1"/>
                </a:solidFill>
              </a:rPr>
              <a:t>And He said to them, “Why are you afraid? Do you still have no faith?” (NASB)</a:t>
            </a:r>
          </a:p>
        </p:txBody>
      </p:sp>
      <p:pic>
        <p:nvPicPr>
          <p:cNvPr id="2058" name="Picture 10" descr="Post image">
            <a:extLst>
              <a:ext uri="{FF2B5EF4-FFF2-40B4-BE49-F238E27FC236}">
                <a16:creationId xmlns:a16="http://schemas.microsoft.com/office/drawing/2014/main" id="{FB41CF70-3F43-43AE-90F7-AE623CA8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864706"/>
            <a:ext cx="4611757" cy="464057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Font typeface="Arial" panose="020B0604020202020204" pitchFamily="34" charset="0"/>
              <a:buNone/>
            </a:pPr>
            <a:r>
              <a:rPr lang="en-NZ" sz="6000" dirty="0">
                <a:solidFill>
                  <a:schemeClr val="tx1"/>
                </a:solidFill>
              </a:rPr>
              <a:t>Isaiah 26:3-4—</a:t>
            </a:r>
            <a:r>
              <a:rPr lang="en-NZ" sz="6000" b="1" baseline="30000" dirty="0">
                <a:solidFill>
                  <a:schemeClr val="tx1"/>
                </a:solidFill>
              </a:rPr>
              <a:t>3</a:t>
            </a:r>
            <a:r>
              <a:rPr lang="en-NZ" sz="6000" dirty="0">
                <a:solidFill>
                  <a:schemeClr val="tx1"/>
                </a:solidFill>
              </a:rPr>
              <a:t>“The steadfast of mind 						You will keep in perfect peace,</a:t>
            </a:r>
            <a:br>
              <a:rPr lang="en-NZ" sz="6000" dirty="0">
                <a:solidFill>
                  <a:schemeClr val="tx1"/>
                </a:solidFill>
              </a:rPr>
            </a:br>
            <a:r>
              <a:rPr lang="en-NZ" sz="6000" dirty="0">
                <a:solidFill>
                  <a:schemeClr val="tx1"/>
                </a:solidFill>
              </a:rPr>
              <a:t>		Because he trusts in You.</a:t>
            </a:r>
            <a:br>
              <a:rPr lang="en-NZ" sz="6000" dirty="0">
                <a:solidFill>
                  <a:schemeClr val="tx1"/>
                </a:solidFill>
              </a:rPr>
            </a:br>
            <a:r>
              <a:rPr lang="en-NZ" sz="6000" dirty="0">
                <a:solidFill>
                  <a:schemeClr val="tx1"/>
                </a:solidFill>
              </a:rPr>
              <a:t>		</a:t>
            </a:r>
            <a:r>
              <a:rPr lang="en-NZ" sz="6000" b="1" baseline="30000" dirty="0">
                <a:solidFill>
                  <a:schemeClr val="tx1"/>
                </a:solidFill>
              </a:rPr>
              <a:t>4</a:t>
            </a:r>
            <a:r>
              <a:rPr lang="en-NZ" sz="6000" dirty="0">
                <a:solidFill>
                  <a:schemeClr val="tx1"/>
                </a:solidFill>
              </a:rPr>
              <a:t>“Trust in the </a:t>
            </a:r>
            <a:r>
              <a:rPr lang="en-NZ" sz="6000" cap="small" dirty="0">
                <a:solidFill>
                  <a:schemeClr val="tx1"/>
                </a:solidFill>
              </a:rPr>
              <a:t>Lord </a:t>
            </a:r>
            <a:r>
              <a:rPr lang="en-NZ" sz="6000" dirty="0">
                <a:solidFill>
                  <a:schemeClr val="tx1"/>
                </a:solidFill>
              </a:rPr>
              <a:t>forever,</a:t>
            </a:r>
            <a:br>
              <a:rPr lang="en-NZ" sz="6000" dirty="0">
                <a:solidFill>
                  <a:schemeClr val="tx1"/>
                </a:solidFill>
              </a:rPr>
            </a:br>
            <a:r>
              <a:rPr lang="en-NZ" sz="6000" dirty="0">
                <a:solidFill>
                  <a:schemeClr val="tx1"/>
                </a:solidFill>
              </a:rPr>
              <a:t>		For in </a:t>
            </a:r>
            <a:r>
              <a:rPr lang="en-NZ" sz="6000" cap="small" dirty="0">
                <a:solidFill>
                  <a:schemeClr val="tx1"/>
                </a:solidFill>
              </a:rPr>
              <a:t>God</a:t>
            </a:r>
            <a:r>
              <a:rPr lang="en-NZ" sz="6000" dirty="0">
                <a:solidFill>
                  <a:schemeClr val="tx1"/>
                </a:solidFill>
              </a:rPr>
              <a:t> the </a:t>
            </a:r>
            <a:r>
              <a:rPr lang="en-NZ" sz="6000" cap="small" dirty="0">
                <a:solidFill>
                  <a:schemeClr val="tx1"/>
                </a:solidFill>
              </a:rPr>
              <a:t>Lord</a:t>
            </a:r>
            <a:r>
              <a:rPr lang="en-NZ" sz="6000" dirty="0">
                <a:solidFill>
                  <a:schemeClr val="tx1"/>
                </a:solidFill>
              </a:rPr>
              <a:t>, </a:t>
            </a:r>
            <a:r>
              <a:rPr lang="en-NZ" sz="6000" i="1" dirty="0">
                <a:solidFill>
                  <a:schemeClr val="tx1"/>
                </a:solidFill>
              </a:rPr>
              <a:t>we have</a:t>
            </a:r>
            <a:r>
              <a:rPr lang="en-NZ" sz="6000" dirty="0">
                <a:solidFill>
                  <a:schemeClr val="tx1"/>
                </a:solidFill>
              </a:rPr>
              <a:t> an everlasting Rock. </a:t>
            </a:r>
            <a:r>
              <a:rPr lang="en-NZ" sz="1400" dirty="0">
                <a:solidFill>
                  <a:schemeClr val="tx1"/>
                </a:solidFill>
              </a:rPr>
              <a:t>(NASB95)</a:t>
            </a: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a:t>
            </a:r>
            <a:r>
              <a:rPr lang="en-US" sz="3200">
                <a:solidFill>
                  <a:schemeClr val="tx1"/>
                </a:solidFill>
              </a:rPr>
              <a:t>Rock-solid Foundation</a:t>
            </a:r>
            <a:endParaRPr lang="en-NZ" sz="3200" dirty="0">
              <a:solidFill>
                <a:schemeClr val="tx1"/>
              </a:solidFill>
            </a:endParaRPr>
          </a:p>
        </p:txBody>
      </p:sp>
    </p:spTree>
    <p:extLst>
      <p:ext uri="{BB962C8B-B14F-4D97-AF65-F5344CB8AC3E}">
        <p14:creationId xmlns:p14="http://schemas.microsoft.com/office/powerpoint/2010/main" val="22693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846147" y="938670"/>
            <a:ext cx="4297853" cy="3838740"/>
          </a:xfrm>
        </p:spPr>
        <p:txBody>
          <a:bodyPr>
            <a:normAutofit/>
          </a:bodyPr>
          <a:lstStyle/>
          <a:p>
            <a:pPr marL="0" indent="0">
              <a:buNone/>
            </a:pPr>
            <a:r>
              <a:rPr lang="en-NZ" dirty="0">
                <a:solidFill>
                  <a:schemeClr val="bg1"/>
                </a:solidFill>
              </a:rPr>
              <a:t>1. Paradox of the Humble—</a:t>
            </a:r>
          </a:p>
          <a:p>
            <a:r>
              <a:rPr lang="en-US" dirty="0">
                <a:solidFill>
                  <a:schemeClr val="bg1"/>
                </a:solidFill>
              </a:rPr>
              <a:t>Those who know the most know how little they know.</a:t>
            </a:r>
            <a:endParaRPr lang="en-NZ" dirty="0">
              <a:solidFill>
                <a:schemeClr val="bg1"/>
              </a:solidFill>
            </a:endParaRPr>
          </a:p>
        </p:txBody>
      </p:sp>
      <p:pic>
        <p:nvPicPr>
          <p:cNvPr id="2050" name="Picture 2" descr="Image result for Psalm 103:10">
            <a:extLst>
              <a:ext uri="{FF2B5EF4-FFF2-40B4-BE49-F238E27FC236}">
                <a16:creationId xmlns:a16="http://schemas.microsoft.com/office/drawing/2014/main" id="{C8453F2C-C80A-4C05-A5C7-46BA405CD8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59"/>
          <a:stretch/>
        </p:blipFill>
        <p:spPr bwMode="auto">
          <a:xfrm>
            <a:off x="502889" y="1005509"/>
            <a:ext cx="4343258" cy="3771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salm 103:10">
            <a:extLst>
              <a:ext uri="{FF2B5EF4-FFF2-40B4-BE49-F238E27FC236}">
                <a16:creationId xmlns:a16="http://schemas.microsoft.com/office/drawing/2014/main" id="{A432C7BE-AF9A-4333-8EE2-3803EE2ECA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239"/>
          <a:stretch/>
        </p:blipFill>
        <p:spPr bwMode="auto">
          <a:xfrm>
            <a:off x="401616" y="1005509"/>
            <a:ext cx="272955" cy="3771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7E38F3-594C-4523-B25F-F1962C4B3ECC}"/>
              </a:ext>
            </a:extLst>
          </p:cNvPr>
          <p:cNvSpPr/>
          <p:nvPr/>
        </p:nvSpPr>
        <p:spPr>
          <a:xfrm>
            <a:off x="606233" y="1242212"/>
            <a:ext cx="1925719" cy="107721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NZ" sz="3200" dirty="0"/>
              <a:t>God is Love</a:t>
            </a: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US" sz="6000" dirty="0">
                <a:solidFill>
                  <a:schemeClr val="tx1"/>
                </a:solidFill>
              </a:rPr>
              <a:t>1 Corinthians 8:1-2—</a:t>
            </a:r>
          </a:p>
          <a:p>
            <a:pPr marL="0" indent="0">
              <a:buNone/>
            </a:pPr>
            <a:r>
              <a:rPr lang="en-US" sz="6000" dirty="0">
                <a:solidFill>
                  <a:schemeClr val="tx1"/>
                </a:solidFill>
              </a:rPr>
              <a:t>Now concerning things sacrificed to idols, we know that we all have knowledge. Knowledge makes arrogant, but love edifies. </a:t>
            </a:r>
            <a:r>
              <a:rPr lang="en-US" sz="6000" b="1" baseline="30000" dirty="0">
                <a:solidFill>
                  <a:schemeClr val="tx1"/>
                </a:solidFill>
              </a:rPr>
              <a:t>2</a:t>
            </a:r>
            <a:r>
              <a:rPr lang="en-US" sz="6000" dirty="0">
                <a:solidFill>
                  <a:schemeClr val="tx1"/>
                </a:solidFill>
              </a:rPr>
              <a:t>If anyone supposes that he knows anything, he has not yet known as he ought to know; </a:t>
            </a:r>
            <a:r>
              <a:rPr lang="en-US" sz="3000" dirty="0">
                <a:solidFill>
                  <a:schemeClr val="tx1"/>
                </a:solidFill>
              </a:rPr>
              <a:t>(NASB95)</a:t>
            </a:r>
            <a:endParaRPr lang="en-NZ" sz="3000" dirty="0">
              <a:solidFill>
                <a:schemeClr val="tx1"/>
              </a:solidFill>
            </a:endParaRP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Heart of Love</a:t>
            </a:r>
            <a:endParaRPr lang="en-NZ" sz="3200" dirty="0">
              <a:solidFill>
                <a:schemeClr val="tx1"/>
              </a:solidFill>
            </a:endParaRPr>
          </a:p>
        </p:txBody>
      </p:sp>
    </p:spTree>
    <p:extLst>
      <p:ext uri="{BB962C8B-B14F-4D97-AF65-F5344CB8AC3E}">
        <p14:creationId xmlns:p14="http://schemas.microsoft.com/office/powerpoint/2010/main" val="448938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846147" y="938670"/>
            <a:ext cx="4138827" cy="3838740"/>
          </a:xfrm>
        </p:spPr>
        <p:txBody>
          <a:bodyPr>
            <a:normAutofit/>
          </a:bodyPr>
          <a:lstStyle/>
          <a:p>
            <a:pPr marL="514350" indent="-514350">
              <a:buFont typeface="+mj-lt"/>
              <a:buAutoNum type="arabicPeriod" startAt="2"/>
            </a:pPr>
            <a:r>
              <a:rPr lang="en-NZ" dirty="0">
                <a:solidFill>
                  <a:schemeClr val="bg1"/>
                </a:solidFill>
              </a:rPr>
              <a:t>Big Heads-Small Hearts—</a:t>
            </a:r>
          </a:p>
          <a:p>
            <a:pPr marL="514350" indent="-514350">
              <a:buFont typeface="+mj-lt"/>
              <a:buAutoNum type="alphaLcPeriod"/>
            </a:pPr>
            <a:r>
              <a:rPr lang="en-US" dirty="0">
                <a:solidFill>
                  <a:schemeClr val="bg1"/>
                </a:solidFill>
              </a:rPr>
              <a:t>Knowledge for knowledge sake will make you nothing but an arrogant know-it-all.</a:t>
            </a:r>
          </a:p>
          <a:p>
            <a:pPr marL="514350" indent="-514350">
              <a:buFont typeface="+mj-lt"/>
              <a:buAutoNum type="alphaLcPeriod"/>
            </a:pPr>
            <a:r>
              <a:rPr lang="en-US" dirty="0">
                <a:solidFill>
                  <a:schemeClr val="bg1"/>
                </a:solidFill>
              </a:rPr>
              <a:t>Loaded to the gunwales with gifts…</a:t>
            </a:r>
            <a:endParaRPr lang="en-NZ" dirty="0">
              <a:solidFill>
                <a:schemeClr val="bg1"/>
              </a:solidFill>
            </a:endParaRPr>
          </a:p>
        </p:txBody>
      </p:sp>
      <p:pic>
        <p:nvPicPr>
          <p:cNvPr id="2050" name="Picture 2" descr="Image result for Psalm 103:10">
            <a:extLst>
              <a:ext uri="{FF2B5EF4-FFF2-40B4-BE49-F238E27FC236}">
                <a16:creationId xmlns:a16="http://schemas.microsoft.com/office/drawing/2014/main" id="{C8453F2C-C80A-4C05-A5C7-46BA405CD8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59"/>
          <a:stretch/>
        </p:blipFill>
        <p:spPr bwMode="auto">
          <a:xfrm>
            <a:off x="502889" y="1005509"/>
            <a:ext cx="4343258" cy="3771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salm 103:10">
            <a:extLst>
              <a:ext uri="{FF2B5EF4-FFF2-40B4-BE49-F238E27FC236}">
                <a16:creationId xmlns:a16="http://schemas.microsoft.com/office/drawing/2014/main" id="{A432C7BE-AF9A-4333-8EE2-3803EE2ECA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239"/>
          <a:stretch/>
        </p:blipFill>
        <p:spPr bwMode="auto">
          <a:xfrm>
            <a:off x="401616" y="1005509"/>
            <a:ext cx="272955" cy="3771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7E38F3-594C-4523-B25F-F1962C4B3ECC}"/>
              </a:ext>
            </a:extLst>
          </p:cNvPr>
          <p:cNvSpPr/>
          <p:nvPr/>
        </p:nvSpPr>
        <p:spPr>
          <a:xfrm>
            <a:off x="606233" y="1242212"/>
            <a:ext cx="1925719" cy="107721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NZ" sz="3200" dirty="0"/>
              <a:t>God is Love</a:t>
            </a: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US" sz="6000" dirty="0">
                <a:solidFill>
                  <a:schemeClr val="tx1"/>
                </a:solidFill>
              </a:rPr>
              <a:t>1 Corinthians 8:1-2—</a:t>
            </a:r>
          </a:p>
          <a:p>
            <a:pPr marL="0" indent="0">
              <a:buNone/>
            </a:pPr>
            <a:r>
              <a:rPr lang="en-US" sz="6000" dirty="0">
                <a:solidFill>
                  <a:schemeClr val="tx1"/>
                </a:solidFill>
              </a:rPr>
              <a:t>Now concerning things sacrificed to idols, we know that we all have knowledge. Knowledge makes arrogant, but love edifies. </a:t>
            </a:r>
            <a:r>
              <a:rPr lang="en-US" sz="6000" b="1" baseline="30000" dirty="0">
                <a:solidFill>
                  <a:schemeClr val="tx1"/>
                </a:solidFill>
              </a:rPr>
              <a:t>2</a:t>
            </a:r>
            <a:r>
              <a:rPr lang="en-US" sz="6000" dirty="0">
                <a:solidFill>
                  <a:schemeClr val="tx1"/>
                </a:solidFill>
              </a:rPr>
              <a:t>If anyone supposes that he knows anything, he has not yet known as he ought to know; </a:t>
            </a:r>
            <a:r>
              <a:rPr lang="en-US" sz="3000" dirty="0">
                <a:solidFill>
                  <a:schemeClr val="tx1"/>
                </a:solidFill>
              </a:rPr>
              <a:t>(NASB95)</a:t>
            </a:r>
            <a:endParaRPr lang="en-NZ" sz="3000" dirty="0">
              <a:solidFill>
                <a:schemeClr val="tx1"/>
              </a:solidFill>
            </a:endParaRP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Heart of Love</a:t>
            </a:r>
            <a:endParaRPr lang="en-NZ" sz="3200" dirty="0">
              <a:solidFill>
                <a:schemeClr val="tx1"/>
              </a:solidFill>
            </a:endParaRPr>
          </a:p>
        </p:txBody>
      </p:sp>
    </p:spTree>
    <p:extLst>
      <p:ext uri="{BB962C8B-B14F-4D97-AF65-F5344CB8AC3E}">
        <p14:creationId xmlns:p14="http://schemas.microsoft.com/office/powerpoint/2010/main" val="332585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846147" y="938670"/>
            <a:ext cx="4138827" cy="3838740"/>
          </a:xfrm>
        </p:spPr>
        <p:txBody>
          <a:bodyPr>
            <a:normAutofit fontScale="92500" lnSpcReduction="20000"/>
          </a:bodyPr>
          <a:lstStyle/>
          <a:p>
            <a:pPr marL="514350" indent="-514350">
              <a:buFont typeface="+mj-lt"/>
              <a:buAutoNum type="arabicPeriod" startAt="2"/>
            </a:pPr>
            <a:r>
              <a:rPr lang="en-NZ" dirty="0">
                <a:solidFill>
                  <a:schemeClr val="bg1"/>
                </a:solidFill>
              </a:rPr>
              <a:t>Big Heads-Small Hearts—</a:t>
            </a:r>
          </a:p>
          <a:p>
            <a:pPr marL="514350" indent="-514350">
              <a:buFont typeface="+mj-lt"/>
              <a:buAutoNum type="alphaLcPeriod" startAt="2"/>
            </a:pPr>
            <a:r>
              <a:rPr lang="en-US" dirty="0">
                <a:solidFill>
                  <a:schemeClr val="bg1"/>
                </a:solidFill>
              </a:rPr>
              <a:t>Loaded to the gunwales with gifts…</a:t>
            </a:r>
          </a:p>
          <a:p>
            <a:pPr lvl="1"/>
            <a:r>
              <a:rPr lang="en-US" dirty="0">
                <a:solidFill>
                  <a:schemeClr val="bg1"/>
                </a:solidFill>
              </a:rPr>
              <a:t>Tongues</a:t>
            </a:r>
          </a:p>
          <a:p>
            <a:pPr lvl="1"/>
            <a:r>
              <a:rPr lang="en-US" dirty="0">
                <a:solidFill>
                  <a:schemeClr val="bg1"/>
                </a:solidFill>
              </a:rPr>
              <a:t>Prophecy</a:t>
            </a:r>
          </a:p>
          <a:p>
            <a:pPr lvl="1"/>
            <a:r>
              <a:rPr lang="en-US" dirty="0">
                <a:solidFill>
                  <a:schemeClr val="bg1"/>
                </a:solidFill>
              </a:rPr>
              <a:t>Know all mysteries</a:t>
            </a:r>
          </a:p>
          <a:p>
            <a:pPr lvl="1"/>
            <a:r>
              <a:rPr lang="en-US" dirty="0">
                <a:solidFill>
                  <a:schemeClr val="bg1"/>
                </a:solidFill>
              </a:rPr>
              <a:t>All knowledge</a:t>
            </a:r>
          </a:p>
          <a:p>
            <a:pPr lvl="1"/>
            <a:r>
              <a:rPr lang="en-US" dirty="0">
                <a:solidFill>
                  <a:schemeClr val="bg1"/>
                </a:solidFill>
              </a:rPr>
              <a:t>All faith, so as to remove mountains</a:t>
            </a:r>
          </a:p>
          <a:p>
            <a:pPr marL="0" indent="0" algn="ctr">
              <a:buNone/>
            </a:pPr>
            <a:r>
              <a:rPr lang="en-US" dirty="0">
                <a:solidFill>
                  <a:schemeClr val="bg1"/>
                </a:solidFill>
              </a:rPr>
              <a:t>“But do not have love, I am nothing.”</a:t>
            </a:r>
            <a:endParaRPr lang="en-NZ" dirty="0">
              <a:solidFill>
                <a:schemeClr val="bg1"/>
              </a:solidFill>
            </a:endParaRPr>
          </a:p>
        </p:txBody>
      </p:sp>
      <p:pic>
        <p:nvPicPr>
          <p:cNvPr id="2050" name="Picture 2" descr="Image result for Psalm 103:10">
            <a:extLst>
              <a:ext uri="{FF2B5EF4-FFF2-40B4-BE49-F238E27FC236}">
                <a16:creationId xmlns:a16="http://schemas.microsoft.com/office/drawing/2014/main" id="{C8453F2C-C80A-4C05-A5C7-46BA405CD8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159"/>
          <a:stretch/>
        </p:blipFill>
        <p:spPr bwMode="auto">
          <a:xfrm>
            <a:off x="502889" y="1005509"/>
            <a:ext cx="4343258" cy="3771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salm 103:10">
            <a:extLst>
              <a:ext uri="{FF2B5EF4-FFF2-40B4-BE49-F238E27FC236}">
                <a16:creationId xmlns:a16="http://schemas.microsoft.com/office/drawing/2014/main" id="{A432C7BE-AF9A-4333-8EE2-3803EE2ECA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6239"/>
          <a:stretch/>
        </p:blipFill>
        <p:spPr bwMode="auto">
          <a:xfrm>
            <a:off x="401616" y="1005509"/>
            <a:ext cx="272955" cy="3771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7E38F3-594C-4523-B25F-F1962C4B3ECC}"/>
              </a:ext>
            </a:extLst>
          </p:cNvPr>
          <p:cNvSpPr/>
          <p:nvPr/>
        </p:nvSpPr>
        <p:spPr>
          <a:xfrm>
            <a:off x="606233" y="1242212"/>
            <a:ext cx="1925719" cy="1077218"/>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NZ" sz="3200" dirty="0"/>
              <a:t>God is Love</a:t>
            </a: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US" sz="6000" dirty="0">
                <a:solidFill>
                  <a:schemeClr val="tx1"/>
                </a:solidFill>
              </a:rPr>
              <a:t>1 Corinthians 8:1-2—</a:t>
            </a:r>
          </a:p>
          <a:p>
            <a:pPr marL="0" indent="0">
              <a:buNone/>
            </a:pPr>
            <a:r>
              <a:rPr lang="en-US" sz="6000" dirty="0">
                <a:solidFill>
                  <a:schemeClr val="tx1"/>
                </a:solidFill>
              </a:rPr>
              <a:t>Now concerning things sacrificed to idols, we know that we all have knowledge. Knowledge makes arrogant, but love edifies. </a:t>
            </a:r>
            <a:r>
              <a:rPr lang="en-US" sz="6000" b="1" baseline="30000" dirty="0">
                <a:solidFill>
                  <a:schemeClr val="tx1"/>
                </a:solidFill>
              </a:rPr>
              <a:t>2</a:t>
            </a:r>
            <a:r>
              <a:rPr lang="en-US" sz="6000" dirty="0">
                <a:solidFill>
                  <a:schemeClr val="tx1"/>
                </a:solidFill>
              </a:rPr>
              <a:t>If anyone supposes that he knows anything, he has not yet known as he ought to know; </a:t>
            </a:r>
            <a:r>
              <a:rPr lang="en-US" sz="3000" dirty="0">
                <a:solidFill>
                  <a:schemeClr val="tx1"/>
                </a:solidFill>
              </a:rPr>
              <a:t>(NASB95)</a:t>
            </a:r>
            <a:endParaRPr lang="en-NZ" sz="3000" dirty="0">
              <a:solidFill>
                <a:schemeClr val="tx1"/>
              </a:solidFill>
            </a:endParaRP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Heart of Love</a:t>
            </a:r>
            <a:endParaRPr lang="en-NZ" sz="3200" dirty="0">
              <a:solidFill>
                <a:schemeClr val="tx1"/>
              </a:solidFill>
            </a:endParaRPr>
          </a:p>
        </p:txBody>
      </p:sp>
    </p:spTree>
    <p:extLst>
      <p:ext uri="{BB962C8B-B14F-4D97-AF65-F5344CB8AC3E}">
        <p14:creationId xmlns:p14="http://schemas.microsoft.com/office/powerpoint/2010/main" val="277169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55A46-D34C-4610-A973-24B24282B84E}"/>
              </a:ext>
            </a:extLst>
          </p:cNvPr>
          <p:cNvSpPr>
            <a:spLocks noGrp="1"/>
          </p:cNvSpPr>
          <p:nvPr>
            <p:ph sz="half" idx="1"/>
          </p:nvPr>
        </p:nvSpPr>
        <p:spPr>
          <a:xfrm>
            <a:off x="159026" y="160021"/>
            <a:ext cx="8825948" cy="58210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ctr">
              <a:buNone/>
            </a:pPr>
            <a:r>
              <a:rPr lang="en-US" sz="3200" dirty="0">
                <a:solidFill>
                  <a:schemeClr val="tx1"/>
                </a:solidFill>
              </a:rPr>
              <a:t>How to respond to the counsel of a fool</a:t>
            </a:r>
            <a:endParaRPr lang="en-NZ" sz="3200" dirty="0">
              <a:solidFill>
                <a:schemeClr val="tx1"/>
              </a:solidFill>
            </a:endParaRPr>
          </a:p>
        </p:txBody>
      </p:sp>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5181598" y="1058558"/>
            <a:ext cx="3803375" cy="3915397"/>
          </a:xfrm>
        </p:spPr>
        <p:txBody>
          <a:bodyPr>
            <a:normAutofit/>
          </a:bodyPr>
          <a:lstStyle/>
          <a:p>
            <a:pPr marL="514350" indent="-514350">
              <a:buAutoNum type="arabicPeriod"/>
            </a:pPr>
            <a:r>
              <a:rPr lang="en-NZ" dirty="0">
                <a:solidFill>
                  <a:schemeClr val="bg1"/>
                </a:solidFill>
              </a:rPr>
              <a:t>Don’t make godly arguments conform to his foolish pattern of thinking.</a:t>
            </a:r>
          </a:p>
          <a:p>
            <a:pPr marL="514350" indent="-514350">
              <a:buAutoNum type="arabicPeriod"/>
            </a:pPr>
            <a:r>
              <a:rPr lang="en-NZ" dirty="0">
                <a:solidFill>
                  <a:schemeClr val="bg1"/>
                </a:solidFill>
              </a:rPr>
              <a:t>But, by wisdom,…</a:t>
            </a:r>
          </a:p>
        </p:txBody>
      </p:sp>
      <p:pic>
        <p:nvPicPr>
          <p:cNvPr id="5" name="Picture 2" descr="Person reading Bible on phone">
            <a:extLst>
              <a:ext uri="{FF2B5EF4-FFF2-40B4-BE49-F238E27FC236}">
                <a16:creationId xmlns:a16="http://schemas.microsoft.com/office/drawing/2014/main" id="{F351FBBF-A76A-41C2-9D0A-4244DFB8B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7" y="1223352"/>
            <a:ext cx="4890052" cy="326937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B383DAB-7023-441F-9DA5-E06A96E31099}"/>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a:lnSpc>
                <a:spcPct val="120000"/>
              </a:lnSpc>
            </a:pPr>
            <a:r>
              <a:rPr lang="en-US" dirty="0">
                <a:solidFill>
                  <a:schemeClr val="tx1"/>
                </a:solidFill>
              </a:rPr>
              <a:t>Proverbs 26:4-5—	</a:t>
            </a:r>
            <a:r>
              <a:rPr lang="en-US" b="1" baseline="30000" dirty="0">
                <a:solidFill>
                  <a:schemeClr val="tx1"/>
                </a:solidFill>
              </a:rPr>
              <a:t>4 </a:t>
            </a:r>
            <a:r>
              <a:rPr lang="en-US" dirty="0">
                <a:solidFill>
                  <a:schemeClr val="tx1"/>
                </a:solidFill>
              </a:rPr>
              <a:t>Do not answer a fool according to his folly,</a:t>
            </a:r>
            <a:br>
              <a:rPr lang="en-US" dirty="0">
                <a:solidFill>
                  <a:schemeClr val="tx1"/>
                </a:solidFill>
              </a:rPr>
            </a:br>
            <a:r>
              <a:rPr lang="en-US" dirty="0">
                <a:solidFill>
                  <a:schemeClr val="tx1"/>
                </a:solidFill>
              </a:rPr>
              <a:t>			Or you will also be like him.</a:t>
            </a:r>
            <a:br>
              <a:rPr lang="en-US" dirty="0">
                <a:solidFill>
                  <a:schemeClr val="tx1"/>
                </a:solidFill>
              </a:rPr>
            </a:br>
            <a:r>
              <a:rPr lang="en-US" dirty="0">
                <a:solidFill>
                  <a:schemeClr val="tx1"/>
                </a:solidFill>
              </a:rPr>
              <a:t>			</a:t>
            </a:r>
            <a:r>
              <a:rPr lang="en-US" b="1" baseline="30000" dirty="0">
                <a:solidFill>
                  <a:schemeClr val="tx1"/>
                </a:solidFill>
              </a:rPr>
              <a:t>5 </a:t>
            </a:r>
            <a:r>
              <a:rPr lang="en-US" dirty="0">
                <a:solidFill>
                  <a:schemeClr val="tx1"/>
                </a:solidFill>
              </a:rPr>
              <a:t>Answer a fool as his folly </a:t>
            </a:r>
            <a:r>
              <a:rPr lang="en-US" i="1" dirty="0">
                <a:solidFill>
                  <a:schemeClr val="tx1"/>
                </a:solidFill>
              </a:rPr>
              <a:t>deserves</a:t>
            </a:r>
            <a:r>
              <a:rPr lang="en-US" dirty="0">
                <a:solidFill>
                  <a:schemeClr val="tx1"/>
                </a:solidFill>
              </a:rPr>
              <a:t>,</a:t>
            </a:r>
            <a:br>
              <a:rPr lang="en-US" dirty="0">
                <a:solidFill>
                  <a:schemeClr val="tx1"/>
                </a:solidFill>
              </a:rPr>
            </a:br>
            <a:r>
              <a:rPr lang="en-US" dirty="0">
                <a:solidFill>
                  <a:schemeClr val="tx1"/>
                </a:solidFill>
              </a:rPr>
              <a:t>			That he not be wise in his own eyes. (NASB95)</a:t>
            </a:r>
            <a:endParaRPr lang="en-NZ" sz="1400" dirty="0">
              <a:solidFill>
                <a:schemeClr val="tx1"/>
              </a:solidFill>
            </a:endParaRPr>
          </a:p>
        </p:txBody>
      </p:sp>
    </p:spTree>
    <p:extLst>
      <p:ext uri="{BB962C8B-B14F-4D97-AF65-F5344CB8AC3E}">
        <p14:creationId xmlns:p14="http://schemas.microsoft.com/office/powerpoint/2010/main" val="413694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55A46-D34C-4610-A973-24B24282B84E}"/>
              </a:ext>
            </a:extLst>
          </p:cNvPr>
          <p:cNvSpPr>
            <a:spLocks noGrp="1"/>
          </p:cNvSpPr>
          <p:nvPr>
            <p:ph sz="half" idx="1"/>
          </p:nvPr>
        </p:nvSpPr>
        <p:spPr>
          <a:xfrm>
            <a:off x="159026" y="160021"/>
            <a:ext cx="8825948" cy="582102"/>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marL="0" indent="0" algn="ctr">
              <a:buNone/>
            </a:pPr>
            <a:r>
              <a:rPr lang="en-US" sz="3200" dirty="0">
                <a:solidFill>
                  <a:schemeClr val="tx1"/>
                </a:solidFill>
              </a:rPr>
              <a:t>How to respond to the counsel of a fool</a:t>
            </a:r>
            <a:endParaRPr lang="en-NZ" sz="3200" dirty="0">
              <a:solidFill>
                <a:schemeClr val="tx1"/>
              </a:solidFill>
            </a:endParaRPr>
          </a:p>
        </p:txBody>
      </p:sp>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5181598" y="1058558"/>
            <a:ext cx="3803375" cy="3915397"/>
          </a:xfrm>
        </p:spPr>
        <p:txBody>
          <a:bodyPr>
            <a:normAutofit/>
          </a:bodyPr>
          <a:lstStyle/>
          <a:p>
            <a:pPr marL="514350" indent="-514350">
              <a:buFont typeface="+mj-lt"/>
              <a:buAutoNum type="arabicPeriod" startAt="2"/>
            </a:pPr>
            <a:r>
              <a:rPr lang="en-NZ" dirty="0">
                <a:solidFill>
                  <a:schemeClr val="bg1"/>
                </a:solidFill>
              </a:rPr>
              <a:t>But, by wisdom, bring humility to him by showing the logical conclusions of his foolishness.</a:t>
            </a:r>
          </a:p>
        </p:txBody>
      </p:sp>
      <p:pic>
        <p:nvPicPr>
          <p:cNvPr id="5" name="Picture 2" descr="Person reading Bible on phone">
            <a:extLst>
              <a:ext uri="{FF2B5EF4-FFF2-40B4-BE49-F238E27FC236}">
                <a16:creationId xmlns:a16="http://schemas.microsoft.com/office/drawing/2014/main" id="{F351FBBF-A76A-41C2-9D0A-4244DFB8B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7" y="1223352"/>
            <a:ext cx="4890052" cy="326937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B383DAB-7023-441F-9DA5-E06A96E31099}"/>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a:lnSpc>
                <a:spcPct val="120000"/>
              </a:lnSpc>
            </a:pPr>
            <a:r>
              <a:rPr lang="en-US" dirty="0">
                <a:solidFill>
                  <a:schemeClr val="tx1"/>
                </a:solidFill>
              </a:rPr>
              <a:t>Proverbs 26:4-5—	</a:t>
            </a:r>
            <a:r>
              <a:rPr lang="en-US" b="1" baseline="30000" dirty="0">
                <a:solidFill>
                  <a:schemeClr val="tx1"/>
                </a:solidFill>
              </a:rPr>
              <a:t>4 </a:t>
            </a:r>
            <a:r>
              <a:rPr lang="en-US" dirty="0">
                <a:solidFill>
                  <a:schemeClr val="tx1"/>
                </a:solidFill>
              </a:rPr>
              <a:t>Do not answer a fool according to his folly,</a:t>
            </a:r>
            <a:br>
              <a:rPr lang="en-US" dirty="0">
                <a:solidFill>
                  <a:schemeClr val="tx1"/>
                </a:solidFill>
              </a:rPr>
            </a:br>
            <a:r>
              <a:rPr lang="en-US" dirty="0">
                <a:solidFill>
                  <a:schemeClr val="tx1"/>
                </a:solidFill>
              </a:rPr>
              <a:t>			Or you will also be like him.</a:t>
            </a:r>
            <a:br>
              <a:rPr lang="en-US" dirty="0">
                <a:solidFill>
                  <a:schemeClr val="tx1"/>
                </a:solidFill>
              </a:rPr>
            </a:br>
            <a:r>
              <a:rPr lang="en-US" dirty="0">
                <a:solidFill>
                  <a:schemeClr val="tx1"/>
                </a:solidFill>
              </a:rPr>
              <a:t>			</a:t>
            </a:r>
            <a:r>
              <a:rPr lang="en-US" b="1" baseline="30000" dirty="0">
                <a:solidFill>
                  <a:schemeClr val="tx1"/>
                </a:solidFill>
              </a:rPr>
              <a:t>5 </a:t>
            </a:r>
            <a:r>
              <a:rPr lang="en-US" dirty="0">
                <a:solidFill>
                  <a:schemeClr val="tx1"/>
                </a:solidFill>
              </a:rPr>
              <a:t>Answer a fool as his folly </a:t>
            </a:r>
            <a:r>
              <a:rPr lang="en-US" i="1" dirty="0">
                <a:solidFill>
                  <a:schemeClr val="tx1"/>
                </a:solidFill>
              </a:rPr>
              <a:t>deserves</a:t>
            </a:r>
            <a:r>
              <a:rPr lang="en-US" dirty="0">
                <a:solidFill>
                  <a:schemeClr val="tx1"/>
                </a:solidFill>
              </a:rPr>
              <a:t>,</a:t>
            </a:r>
            <a:br>
              <a:rPr lang="en-US" dirty="0">
                <a:solidFill>
                  <a:schemeClr val="tx1"/>
                </a:solidFill>
              </a:rPr>
            </a:br>
            <a:r>
              <a:rPr lang="en-US" dirty="0">
                <a:solidFill>
                  <a:schemeClr val="tx1"/>
                </a:solidFill>
              </a:rPr>
              <a:t>			That he not be wise in his own eyes. (NASB95)</a:t>
            </a:r>
            <a:endParaRPr lang="en-NZ" sz="1400" dirty="0">
              <a:solidFill>
                <a:schemeClr val="tx1"/>
              </a:solidFill>
            </a:endParaRPr>
          </a:p>
        </p:txBody>
      </p:sp>
    </p:spTree>
    <p:extLst>
      <p:ext uri="{BB962C8B-B14F-4D97-AF65-F5344CB8AC3E}">
        <p14:creationId xmlns:p14="http://schemas.microsoft.com/office/powerpoint/2010/main" val="3007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572000" y="938670"/>
            <a:ext cx="4412975" cy="3838740"/>
          </a:xfrm>
        </p:spPr>
        <p:txBody>
          <a:bodyPr>
            <a:normAutofit/>
          </a:bodyPr>
          <a:lstStyle/>
          <a:p>
            <a:pPr marL="0" indent="0">
              <a:buNone/>
            </a:pPr>
            <a:r>
              <a:rPr lang="en-NZ" sz="2400" dirty="0">
                <a:solidFill>
                  <a:schemeClr val="bg1"/>
                </a:solidFill>
              </a:rPr>
              <a:t>1. The devil twists scripture to the destruction of the will of God—</a:t>
            </a:r>
          </a:p>
          <a:p>
            <a:pPr marL="514350" indent="-514350">
              <a:buAutoNum type="alphaLcPeriod"/>
            </a:pPr>
            <a:r>
              <a:rPr lang="en-US" sz="2400" dirty="0">
                <a:solidFill>
                  <a:schemeClr val="bg1"/>
                </a:solidFill>
              </a:rPr>
              <a:t>Jesus didn’t let him in the wilderness temptations</a:t>
            </a:r>
          </a:p>
          <a:p>
            <a:pPr marL="514350" indent="-514350">
              <a:buAutoNum type="alphaLcPeriod"/>
            </a:pPr>
            <a:r>
              <a:rPr lang="en-US" sz="2400" dirty="0">
                <a:solidFill>
                  <a:schemeClr val="bg1"/>
                </a:solidFill>
              </a:rPr>
              <a:t>Paul warns us…</a:t>
            </a: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NZ" sz="7400" dirty="0">
                <a:solidFill>
                  <a:schemeClr val="tx1"/>
                </a:solidFill>
              </a:rPr>
              <a:t>Psalm 50:16-17—	</a:t>
            </a:r>
            <a:r>
              <a:rPr lang="en-NZ" sz="7400" b="1" baseline="30000" dirty="0">
                <a:solidFill>
                  <a:schemeClr val="tx1"/>
                </a:solidFill>
              </a:rPr>
              <a:t>16</a:t>
            </a:r>
            <a:r>
              <a:rPr lang="en-NZ" sz="7400" dirty="0">
                <a:solidFill>
                  <a:schemeClr val="tx1"/>
                </a:solidFill>
              </a:rPr>
              <a:t>But to the wicked God says:</a:t>
            </a:r>
            <a:br>
              <a:rPr lang="en-NZ" sz="7400" dirty="0">
                <a:solidFill>
                  <a:schemeClr val="tx1"/>
                </a:solidFill>
              </a:rPr>
            </a:br>
            <a:r>
              <a:rPr lang="en-NZ" sz="7400" dirty="0">
                <a:solidFill>
                  <a:schemeClr val="tx1"/>
                </a:solidFill>
              </a:rPr>
              <a:t>			What right have you to recite my statutes</a:t>
            </a:r>
            <a:br>
              <a:rPr lang="en-NZ" sz="7400" dirty="0">
                <a:solidFill>
                  <a:schemeClr val="tx1"/>
                </a:solidFill>
              </a:rPr>
            </a:br>
            <a:r>
              <a:rPr lang="en-NZ" sz="7400" dirty="0">
                <a:solidFill>
                  <a:schemeClr val="tx1"/>
                </a:solidFill>
              </a:rPr>
              <a:t>			or take my covenant on your lips?</a:t>
            </a:r>
            <a:br>
              <a:rPr lang="en-NZ" sz="7400" dirty="0">
                <a:solidFill>
                  <a:schemeClr val="tx1"/>
                </a:solidFill>
              </a:rPr>
            </a:br>
            <a:r>
              <a:rPr lang="en-NZ" sz="7400" dirty="0">
                <a:solidFill>
                  <a:schemeClr val="tx1"/>
                </a:solidFill>
              </a:rPr>
              <a:t>			</a:t>
            </a:r>
            <a:r>
              <a:rPr lang="en-NZ" sz="7400" b="1" baseline="30000" dirty="0">
                <a:solidFill>
                  <a:schemeClr val="tx1"/>
                </a:solidFill>
              </a:rPr>
              <a:t>17</a:t>
            </a:r>
            <a:r>
              <a:rPr lang="en-NZ" sz="7400" dirty="0">
                <a:solidFill>
                  <a:schemeClr val="tx1"/>
                </a:solidFill>
              </a:rPr>
              <a:t>For you hate discipline,</a:t>
            </a:r>
            <a:br>
              <a:rPr lang="en-NZ" sz="7400" dirty="0">
                <a:solidFill>
                  <a:schemeClr val="tx1"/>
                </a:solidFill>
              </a:rPr>
            </a:br>
            <a:r>
              <a:rPr lang="en-NZ" sz="7400" dirty="0">
                <a:solidFill>
                  <a:schemeClr val="tx1"/>
                </a:solidFill>
              </a:rPr>
              <a:t>			and you cast my words behind you. (ESV)</a:t>
            </a: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The Devil Quotes Scripture, too!</a:t>
            </a:r>
            <a:endParaRPr lang="en-NZ" sz="3200" dirty="0">
              <a:solidFill>
                <a:schemeClr val="tx1"/>
              </a:solidFill>
            </a:endParaRPr>
          </a:p>
        </p:txBody>
      </p:sp>
      <p:pic>
        <p:nvPicPr>
          <p:cNvPr id="8" name="Picture 2">
            <a:extLst>
              <a:ext uri="{FF2B5EF4-FFF2-40B4-BE49-F238E27FC236}">
                <a16:creationId xmlns:a16="http://schemas.microsoft.com/office/drawing/2014/main" id="{06686780-150B-4E49-A162-374F03C49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97" y="1881811"/>
            <a:ext cx="4169473" cy="231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8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514851" y="938670"/>
            <a:ext cx="4629150" cy="3838740"/>
          </a:xfrm>
        </p:spPr>
        <p:txBody>
          <a:bodyPr>
            <a:normAutofit fontScale="92500" lnSpcReduction="10000"/>
          </a:bodyPr>
          <a:lstStyle/>
          <a:p>
            <a:pPr marL="0" indent="0">
              <a:buNone/>
            </a:pPr>
            <a:r>
              <a:rPr lang="en-NZ" sz="2600" dirty="0">
                <a:solidFill>
                  <a:schemeClr val="bg1"/>
                </a:solidFill>
              </a:rPr>
              <a:t>1. The devil twists scripture to the destruction of the will of God—</a:t>
            </a:r>
          </a:p>
          <a:p>
            <a:pPr marL="514350" indent="-514350">
              <a:buFont typeface="+mj-lt"/>
              <a:buAutoNum type="alphaLcPeriod" startAt="2"/>
            </a:pPr>
            <a:r>
              <a:rPr lang="en-US" sz="2600" dirty="0">
                <a:solidFill>
                  <a:schemeClr val="bg1"/>
                </a:solidFill>
              </a:rPr>
              <a:t>Paul warns us:</a:t>
            </a:r>
          </a:p>
          <a:p>
            <a:pPr lvl="1"/>
            <a:r>
              <a:rPr lang="en-US" dirty="0">
                <a:solidFill>
                  <a:schemeClr val="bg1"/>
                </a:solidFill>
              </a:rPr>
              <a:t>2 Corinthians 11:13-14—</a:t>
            </a:r>
          </a:p>
          <a:p>
            <a:pPr lvl="1"/>
            <a:r>
              <a:rPr lang="en-US" b="1" baseline="30000" dirty="0">
                <a:solidFill>
                  <a:schemeClr val="bg1"/>
                </a:solidFill>
              </a:rPr>
              <a:t>13</a:t>
            </a:r>
            <a:r>
              <a:rPr lang="en-US" dirty="0">
                <a:solidFill>
                  <a:schemeClr val="bg1"/>
                </a:solidFill>
              </a:rPr>
              <a:t>For such men are false apostles, deceitful workers, disguising themselves as apostles of Christ. </a:t>
            </a:r>
            <a:r>
              <a:rPr lang="en-US" b="1" baseline="30000" dirty="0">
                <a:solidFill>
                  <a:schemeClr val="bg1"/>
                </a:solidFill>
              </a:rPr>
              <a:t>14</a:t>
            </a:r>
            <a:r>
              <a:rPr lang="en-US" dirty="0">
                <a:solidFill>
                  <a:schemeClr val="bg1"/>
                </a:solidFill>
              </a:rPr>
              <a:t>No wonder, for even Satan disguises himself as an angel of light. (NASB95)</a:t>
            </a:r>
          </a:p>
          <a:p>
            <a:pPr marL="0" indent="0">
              <a:buNone/>
            </a:pPr>
            <a:r>
              <a:rPr lang="en-US" dirty="0">
                <a:solidFill>
                  <a:schemeClr val="bg1"/>
                </a:solidFill>
              </a:rPr>
              <a:t>c. The wicked know…</a:t>
            </a:r>
          </a:p>
          <a:p>
            <a:pPr marL="0" indent="0">
              <a:buNone/>
            </a:pPr>
            <a:endParaRPr lang="en-US" dirty="0">
              <a:solidFill>
                <a:schemeClr val="bg1"/>
              </a:solidFill>
            </a:endParaRPr>
          </a:p>
          <a:p>
            <a:pPr marL="0" indent="0">
              <a:buNone/>
            </a:pPr>
            <a:endParaRPr lang="en-US" dirty="0">
              <a:solidFill>
                <a:schemeClr val="bg1"/>
              </a:solidFill>
            </a:endParaRP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NZ" sz="7400" dirty="0">
                <a:solidFill>
                  <a:schemeClr val="tx1"/>
                </a:solidFill>
              </a:rPr>
              <a:t>Psalm 50:16-17—	</a:t>
            </a:r>
            <a:r>
              <a:rPr lang="en-NZ" sz="7400" b="1" baseline="30000" dirty="0">
                <a:solidFill>
                  <a:schemeClr val="tx1"/>
                </a:solidFill>
              </a:rPr>
              <a:t>16</a:t>
            </a:r>
            <a:r>
              <a:rPr lang="en-NZ" sz="7400" dirty="0">
                <a:solidFill>
                  <a:schemeClr val="tx1"/>
                </a:solidFill>
              </a:rPr>
              <a:t>But to the wicked God says:</a:t>
            </a:r>
            <a:br>
              <a:rPr lang="en-NZ" sz="7400" dirty="0">
                <a:solidFill>
                  <a:schemeClr val="tx1"/>
                </a:solidFill>
              </a:rPr>
            </a:br>
            <a:r>
              <a:rPr lang="en-NZ" sz="7400" dirty="0">
                <a:solidFill>
                  <a:schemeClr val="tx1"/>
                </a:solidFill>
              </a:rPr>
              <a:t>			What right have you to recite my statutes</a:t>
            </a:r>
            <a:br>
              <a:rPr lang="en-NZ" sz="7400" dirty="0">
                <a:solidFill>
                  <a:schemeClr val="tx1"/>
                </a:solidFill>
              </a:rPr>
            </a:br>
            <a:r>
              <a:rPr lang="en-NZ" sz="7400" dirty="0">
                <a:solidFill>
                  <a:schemeClr val="tx1"/>
                </a:solidFill>
              </a:rPr>
              <a:t>			or take my covenant on your lips?</a:t>
            </a:r>
            <a:br>
              <a:rPr lang="en-NZ" sz="7400" dirty="0">
                <a:solidFill>
                  <a:schemeClr val="tx1"/>
                </a:solidFill>
              </a:rPr>
            </a:br>
            <a:r>
              <a:rPr lang="en-NZ" sz="7400" dirty="0">
                <a:solidFill>
                  <a:schemeClr val="tx1"/>
                </a:solidFill>
              </a:rPr>
              <a:t>			</a:t>
            </a:r>
            <a:r>
              <a:rPr lang="en-NZ" sz="7400" b="1" baseline="30000" dirty="0">
                <a:solidFill>
                  <a:schemeClr val="tx1"/>
                </a:solidFill>
              </a:rPr>
              <a:t>17</a:t>
            </a:r>
            <a:r>
              <a:rPr lang="en-NZ" sz="7400" dirty="0">
                <a:solidFill>
                  <a:schemeClr val="tx1"/>
                </a:solidFill>
              </a:rPr>
              <a:t>For you hate discipline,</a:t>
            </a:r>
            <a:br>
              <a:rPr lang="en-NZ" sz="7400" dirty="0">
                <a:solidFill>
                  <a:schemeClr val="tx1"/>
                </a:solidFill>
              </a:rPr>
            </a:br>
            <a:r>
              <a:rPr lang="en-NZ" sz="7400" dirty="0">
                <a:solidFill>
                  <a:schemeClr val="tx1"/>
                </a:solidFill>
              </a:rPr>
              <a:t>			and you cast my words behind you. (ESV)</a:t>
            </a: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The Devil Quotes Scripture, too!</a:t>
            </a:r>
            <a:endParaRPr lang="en-NZ" sz="3200" dirty="0">
              <a:solidFill>
                <a:schemeClr val="tx1"/>
              </a:solidFill>
            </a:endParaRPr>
          </a:p>
        </p:txBody>
      </p:sp>
      <p:pic>
        <p:nvPicPr>
          <p:cNvPr id="8" name="Picture 2">
            <a:extLst>
              <a:ext uri="{FF2B5EF4-FFF2-40B4-BE49-F238E27FC236}">
                <a16:creationId xmlns:a16="http://schemas.microsoft.com/office/drawing/2014/main" id="{06686780-150B-4E49-A162-374F03C49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97" y="1881811"/>
            <a:ext cx="4195977" cy="231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4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514851" y="938670"/>
            <a:ext cx="4629150" cy="3838740"/>
          </a:xfrm>
        </p:spPr>
        <p:txBody>
          <a:bodyPr>
            <a:normAutofit/>
          </a:bodyPr>
          <a:lstStyle/>
          <a:p>
            <a:pPr marL="0" indent="0">
              <a:buNone/>
            </a:pPr>
            <a:r>
              <a:rPr lang="en-NZ" sz="2400" dirty="0">
                <a:solidFill>
                  <a:schemeClr val="bg1"/>
                </a:solidFill>
              </a:rPr>
              <a:t>1. The devil twists scripture to the destruction of the will of God—</a:t>
            </a:r>
          </a:p>
          <a:p>
            <a:pPr marL="514350" indent="-514350">
              <a:buFont typeface="+mj-lt"/>
              <a:buAutoNum type="alphaLcPeriod" startAt="3"/>
            </a:pPr>
            <a:r>
              <a:rPr lang="en-US" sz="2400" dirty="0">
                <a:solidFill>
                  <a:schemeClr val="bg1"/>
                </a:solidFill>
              </a:rPr>
              <a:t> </a:t>
            </a:r>
            <a:r>
              <a:rPr lang="en-NZ" sz="2400" dirty="0">
                <a:solidFill>
                  <a:schemeClr val="bg1"/>
                </a:solidFill>
              </a:rPr>
              <a:t>The wicked know their Bibles, too.</a:t>
            </a:r>
          </a:p>
          <a:p>
            <a:pPr lvl="1"/>
            <a:r>
              <a:rPr lang="en-NZ" dirty="0">
                <a:solidFill>
                  <a:schemeClr val="bg1"/>
                </a:solidFill>
              </a:rPr>
              <a:t>Many a sin has been justified by quoting scripture out of context.</a:t>
            </a:r>
            <a:endParaRPr lang="en-US" dirty="0">
              <a:solidFill>
                <a:schemeClr val="bg1"/>
              </a:solidFill>
            </a:endParaRP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NZ" sz="7400" dirty="0">
                <a:solidFill>
                  <a:schemeClr val="tx1"/>
                </a:solidFill>
              </a:rPr>
              <a:t>Psalm 50:16-17—	</a:t>
            </a:r>
            <a:r>
              <a:rPr lang="en-NZ" sz="7400" b="1" baseline="30000" dirty="0">
                <a:solidFill>
                  <a:schemeClr val="tx1"/>
                </a:solidFill>
              </a:rPr>
              <a:t>16</a:t>
            </a:r>
            <a:r>
              <a:rPr lang="en-NZ" sz="7400" dirty="0">
                <a:solidFill>
                  <a:schemeClr val="tx1"/>
                </a:solidFill>
              </a:rPr>
              <a:t>But to the wicked God says:</a:t>
            </a:r>
            <a:br>
              <a:rPr lang="en-NZ" sz="7400" dirty="0">
                <a:solidFill>
                  <a:schemeClr val="tx1"/>
                </a:solidFill>
              </a:rPr>
            </a:br>
            <a:r>
              <a:rPr lang="en-NZ" sz="7400" dirty="0">
                <a:solidFill>
                  <a:schemeClr val="tx1"/>
                </a:solidFill>
              </a:rPr>
              <a:t>			What right have you to recite my statutes</a:t>
            </a:r>
            <a:br>
              <a:rPr lang="en-NZ" sz="7400" dirty="0">
                <a:solidFill>
                  <a:schemeClr val="tx1"/>
                </a:solidFill>
              </a:rPr>
            </a:br>
            <a:r>
              <a:rPr lang="en-NZ" sz="7400" dirty="0">
                <a:solidFill>
                  <a:schemeClr val="tx1"/>
                </a:solidFill>
              </a:rPr>
              <a:t>			or take my covenant on your lips?</a:t>
            </a:r>
            <a:br>
              <a:rPr lang="en-NZ" sz="7400" dirty="0">
                <a:solidFill>
                  <a:schemeClr val="tx1"/>
                </a:solidFill>
              </a:rPr>
            </a:br>
            <a:r>
              <a:rPr lang="en-NZ" sz="7400" dirty="0">
                <a:solidFill>
                  <a:schemeClr val="tx1"/>
                </a:solidFill>
              </a:rPr>
              <a:t>			</a:t>
            </a:r>
            <a:r>
              <a:rPr lang="en-NZ" sz="7400" b="1" baseline="30000" dirty="0">
                <a:solidFill>
                  <a:schemeClr val="tx1"/>
                </a:solidFill>
              </a:rPr>
              <a:t>17</a:t>
            </a:r>
            <a:r>
              <a:rPr lang="en-NZ" sz="7400" dirty="0">
                <a:solidFill>
                  <a:schemeClr val="tx1"/>
                </a:solidFill>
              </a:rPr>
              <a:t>For you hate discipline,</a:t>
            </a:r>
            <a:br>
              <a:rPr lang="en-NZ" sz="7400" dirty="0">
                <a:solidFill>
                  <a:schemeClr val="tx1"/>
                </a:solidFill>
              </a:rPr>
            </a:br>
            <a:r>
              <a:rPr lang="en-NZ" sz="7400" dirty="0">
                <a:solidFill>
                  <a:schemeClr val="tx1"/>
                </a:solidFill>
              </a:rPr>
              <a:t>			and you cast my words behind you. (ESV)</a:t>
            </a: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The Devil Quotes Scripture, too!</a:t>
            </a:r>
            <a:endParaRPr lang="en-NZ" sz="3200" dirty="0">
              <a:solidFill>
                <a:schemeClr val="tx1"/>
              </a:solidFill>
            </a:endParaRPr>
          </a:p>
        </p:txBody>
      </p:sp>
      <p:pic>
        <p:nvPicPr>
          <p:cNvPr id="8" name="Picture 2">
            <a:extLst>
              <a:ext uri="{FF2B5EF4-FFF2-40B4-BE49-F238E27FC236}">
                <a16:creationId xmlns:a16="http://schemas.microsoft.com/office/drawing/2014/main" id="{06686780-150B-4E49-A162-374F03C49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97" y="1881811"/>
            <a:ext cx="4195977" cy="231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4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846147" y="938670"/>
            <a:ext cx="4138827" cy="3838740"/>
          </a:xfrm>
        </p:spPr>
        <p:txBody>
          <a:bodyPr>
            <a:noAutofit/>
          </a:bodyPr>
          <a:lstStyle/>
          <a:p>
            <a:pPr marL="514350" indent="-514350">
              <a:buAutoNum type="arabicPeriod"/>
            </a:pPr>
            <a:r>
              <a:rPr lang="en-NZ" sz="2400" dirty="0">
                <a:solidFill>
                  <a:schemeClr val="bg1"/>
                </a:solidFill>
              </a:rPr>
              <a:t>Beware the ungodly</a:t>
            </a:r>
          </a:p>
          <a:p>
            <a:r>
              <a:rPr lang="en-NZ" sz="2400" dirty="0">
                <a:solidFill>
                  <a:schemeClr val="bg1"/>
                </a:solidFill>
              </a:rPr>
              <a:t>Sowers of doubt – Sounding positive, but always negative – Hobby horses everywhere – Never growing up in the Lord – Worse than 10 years ago – Divisive, yet spouting unity</a:t>
            </a:r>
          </a:p>
          <a:p>
            <a:pPr marL="0" indent="0" algn="ctr">
              <a:buNone/>
            </a:pPr>
            <a:r>
              <a:rPr lang="en-NZ" sz="2400" dirty="0">
                <a:highlight>
                  <a:srgbClr val="FFFF00"/>
                </a:highlight>
              </a:rPr>
              <a:t>Avoid these guys!</a:t>
            </a:r>
          </a:p>
          <a:p>
            <a:pPr marL="0" indent="0">
              <a:buNone/>
            </a:pPr>
            <a:endParaRPr lang="en-NZ" sz="2400" dirty="0"/>
          </a:p>
          <a:p>
            <a:pPr marL="457200" indent="-457200">
              <a:buFont typeface="+mj-lt"/>
              <a:buAutoNum type="arabicPeriod" startAt="2"/>
            </a:pPr>
            <a:r>
              <a:rPr lang="en-NZ" sz="2400" dirty="0">
                <a:solidFill>
                  <a:schemeClr val="bg1"/>
                </a:solidFill>
              </a:rPr>
              <a:t>We need to be listening to…</a:t>
            </a:r>
            <a:endParaRPr lang="en-US" sz="2400" dirty="0">
              <a:solidFill>
                <a:schemeClr val="bg1"/>
              </a:solidFill>
            </a:endParaRP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NZ" sz="8000" dirty="0">
                <a:solidFill>
                  <a:schemeClr val="tx1"/>
                </a:solidFill>
              </a:rPr>
              <a:t>Proverbs 11:14—</a:t>
            </a:r>
          </a:p>
          <a:p>
            <a:pPr marL="0" indent="0">
              <a:buNone/>
            </a:pPr>
            <a:r>
              <a:rPr lang="en-NZ" sz="8000" b="1" baseline="30000" dirty="0">
                <a:solidFill>
                  <a:schemeClr val="tx1"/>
                </a:solidFill>
              </a:rPr>
              <a:t>14</a:t>
            </a:r>
            <a:r>
              <a:rPr lang="en-NZ" sz="8000" dirty="0">
                <a:solidFill>
                  <a:schemeClr val="tx1"/>
                </a:solidFill>
              </a:rPr>
              <a:t>Where there is no guidance the people fall,</a:t>
            </a:r>
            <a:br>
              <a:rPr lang="en-NZ" sz="8000" dirty="0">
                <a:solidFill>
                  <a:schemeClr val="tx1"/>
                </a:solidFill>
              </a:rPr>
            </a:br>
            <a:r>
              <a:rPr lang="en-NZ" sz="8000" dirty="0">
                <a:solidFill>
                  <a:schemeClr val="tx1"/>
                </a:solidFill>
              </a:rPr>
              <a:t>But in abundance of counsellors there is victory.</a:t>
            </a: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Who you follow is who you will be!</a:t>
            </a:r>
            <a:endParaRPr lang="en-NZ" sz="3200" dirty="0">
              <a:solidFill>
                <a:schemeClr val="tx1"/>
              </a:solidFill>
            </a:endParaRPr>
          </a:p>
        </p:txBody>
      </p:sp>
      <p:pic>
        <p:nvPicPr>
          <p:cNvPr id="6" name="Picture 2" descr="Image result for godly people">
            <a:extLst>
              <a:ext uri="{FF2B5EF4-FFF2-40B4-BE49-F238E27FC236}">
                <a16:creationId xmlns:a16="http://schemas.microsoft.com/office/drawing/2014/main" id="{DD140593-506B-4CE7-AC1E-742702F164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4" b="27903"/>
          <a:stretch/>
        </p:blipFill>
        <p:spPr bwMode="auto">
          <a:xfrm>
            <a:off x="159026" y="1652019"/>
            <a:ext cx="4670473" cy="290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98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4CD1-AFFD-49F6-BED1-61A0EDF9DEB4}"/>
              </a:ext>
            </a:extLst>
          </p:cNvPr>
          <p:cNvSpPr>
            <a:spLocks noGrp="1"/>
          </p:cNvSpPr>
          <p:nvPr>
            <p:ph type="title"/>
          </p:nvPr>
        </p:nvSpPr>
        <p:spPr>
          <a:xfrm>
            <a:off x="-1" y="0"/>
            <a:ext cx="9143999" cy="2057400"/>
          </a:xfrm>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dirty="0"/>
              <a:t>Guidance…</a:t>
            </a:r>
            <a:endParaRPr lang="en-NZ" dirty="0"/>
          </a:p>
        </p:txBody>
      </p:sp>
      <p:pic>
        <p:nvPicPr>
          <p:cNvPr id="2050" name="Picture 2" descr="Image result for Spiritual counsel bible">
            <a:extLst>
              <a:ext uri="{FF2B5EF4-FFF2-40B4-BE49-F238E27FC236}">
                <a16:creationId xmlns:a16="http://schemas.microsoft.com/office/drawing/2014/main" id="{BC2C58F1-2D56-4C36-AC0E-952724640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67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846147" y="938670"/>
            <a:ext cx="4297853" cy="3838740"/>
          </a:xfrm>
        </p:spPr>
        <p:txBody>
          <a:bodyPr>
            <a:normAutofit/>
          </a:bodyPr>
          <a:lstStyle/>
          <a:p>
            <a:pPr marL="514350" indent="-514350">
              <a:buFont typeface="+mj-lt"/>
              <a:buAutoNum type="arabicPeriod" startAt="2"/>
            </a:pPr>
            <a:r>
              <a:rPr lang="en-NZ" sz="2400" dirty="0">
                <a:solidFill>
                  <a:schemeClr val="bg1"/>
                </a:solidFill>
              </a:rPr>
              <a:t>We need to be listening to…</a:t>
            </a:r>
          </a:p>
          <a:p>
            <a:pPr marL="457200" indent="-457200">
              <a:buFont typeface="+mj-lt"/>
              <a:buAutoNum type="alphaLcPeriod"/>
            </a:pPr>
            <a:r>
              <a:rPr lang="en-NZ" sz="2400" dirty="0">
                <a:solidFill>
                  <a:schemeClr val="bg1"/>
                </a:solidFill>
              </a:rPr>
              <a:t>Godly mentors: </a:t>
            </a:r>
          </a:p>
          <a:p>
            <a:pPr marL="0" indent="0">
              <a:buNone/>
            </a:pPr>
            <a:r>
              <a:rPr lang="en-US" sz="2400" dirty="0">
                <a:solidFill>
                  <a:schemeClr val="bg1"/>
                </a:solidFill>
              </a:rPr>
              <a:t>Preachers – Teachers – Elders – Deacons – Fathers – Mothers Brothers – Sisters </a:t>
            </a:r>
          </a:p>
          <a:p>
            <a:pPr marL="457200" indent="-457200">
              <a:buFont typeface="+mj-lt"/>
              <a:buAutoNum type="alphaLcPeriod" startAt="2"/>
            </a:pPr>
            <a:endParaRPr lang="en-US" sz="2400" dirty="0">
              <a:solidFill>
                <a:schemeClr val="bg1"/>
              </a:solidFill>
            </a:endParaRPr>
          </a:p>
          <a:p>
            <a:pPr marL="0" indent="0" algn="ctr">
              <a:buNone/>
            </a:pPr>
            <a:r>
              <a:rPr lang="en-US" sz="2400" dirty="0">
                <a:highlight>
                  <a:srgbClr val="FFFF00"/>
                </a:highlight>
              </a:rPr>
              <a:t>How do we know them?</a:t>
            </a:r>
          </a:p>
          <a:p>
            <a:pPr marL="457200" indent="-457200">
              <a:buFont typeface="+mj-lt"/>
              <a:buAutoNum type="alphaLcPeriod" startAt="2"/>
            </a:pPr>
            <a:endParaRPr lang="en-US" sz="2400" dirty="0">
              <a:solidFill>
                <a:schemeClr val="bg1"/>
              </a:solidFill>
            </a:endParaRPr>
          </a:p>
          <a:p>
            <a:pPr marL="457200" indent="-457200">
              <a:buFont typeface="+mj-lt"/>
              <a:buAutoNum type="alphaLcPeriod" startAt="2"/>
            </a:pPr>
            <a:r>
              <a:rPr lang="en-US" sz="2400" dirty="0">
                <a:solidFill>
                  <a:schemeClr val="bg1"/>
                </a:solidFill>
              </a:rPr>
              <a:t>Those who are…</a:t>
            </a:r>
          </a:p>
          <a:p>
            <a:pPr marL="0" indent="0">
              <a:buNone/>
            </a:pPr>
            <a:endParaRPr lang="en-US" sz="2400" dirty="0">
              <a:solidFill>
                <a:schemeClr val="bg1"/>
              </a:solidFill>
            </a:endParaRP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NZ" sz="8000" dirty="0">
                <a:solidFill>
                  <a:schemeClr val="tx1"/>
                </a:solidFill>
              </a:rPr>
              <a:t>Proverbs 11:14—</a:t>
            </a:r>
          </a:p>
          <a:p>
            <a:pPr marL="0" indent="0">
              <a:buNone/>
            </a:pPr>
            <a:r>
              <a:rPr lang="en-NZ" sz="8000" b="1" baseline="30000" dirty="0">
                <a:solidFill>
                  <a:schemeClr val="tx1"/>
                </a:solidFill>
              </a:rPr>
              <a:t>14</a:t>
            </a:r>
            <a:r>
              <a:rPr lang="en-NZ" sz="8000" dirty="0">
                <a:solidFill>
                  <a:schemeClr val="tx1"/>
                </a:solidFill>
              </a:rPr>
              <a:t>Where there is no guidance the people fall,</a:t>
            </a:r>
            <a:br>
              <a:rPr lang="en-NZ" sz="8000" dirty="0">
                <a:solidFill>
                  <a:schemeClr val="tx1"/>
                </a:solidFill>
              </a:rPr>
            </a:br>
            <a:r>
              <a:rPr lang="en-NZ" sz="8000" dirty="0">
                <a:solidFill>
                  <a:schemeClr val="tx1"/>
                </a:solidFill>
              </a:rPr>
              <a:t>But in abundance of counsellors there is victory.</a:t>
            </a: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3200" dirty="0">
                <a:solidFill>
                  <a:schemeClr val="tx1"/>
                </a:solidFill>
              </a:rPr>
              <a:t>Who you follow is who you will be!</a:t>
            </a:r>
            <a:endParaRPr lang="en-NZ" sz="3200" dirty="0">
              <a:solidFill>
                <a:schemeClr val="tx1"/>
              </a:solidFill>
            </a:endParaRPr>
          </a:p>
        </p:txBody>
      </p:sp>
      <p:pic>
        <p:nvPicPr>
          <p:cNvPr id="6" name="Picture 2" descr="Image result for godly people">
            <a:extLst>
              <a:ext uri="{FF2B5EF4-FFF2-40B4-BE49-F238E27FC236}">
                <a16:creationId xmlns:a16="http://schemas.microsoft.com/office/drawing/2014/main" id="{DD140593-506B-4CE7-AC1E-742702F164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4" b="27903"/>
          <a:stretch/>
        </p:blipFill>
        <p:spPr bwMode="auto">
          <a:xfrm>
            <a:off x="159026" y="1652019"/>
            <a:ext cx="4670473" cy="290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6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846147" y="938670"/>
            <a:ext cx="4297853" cy="3838740"/>
          </a:xfrm>
        </p:spPr>
        <p:txBody>
          <a:bodyPr>
            <a:normAutofit/>
          </a:bodyPr>
          <a:lstStyle/>
          <a:p>
            <a:pPr marL="514350" indent="-514350">
              <a:buFont typeface="+mj-lt"/>
              <a:buAutoNum type="arabicPeriod" startAt="2"/>
            </a:pPr>
            <a:r>
              <a:rPr lang="en-NZ" sz="2400" dirty="0">
                <a:solidFill>
                  <a:schemeClr val="bg1"/>
                </a:solidFill>
              </a:rPr>
              <a:t>We need to be listening to…</a:t>
            </a:r>
          </a:p>
          <a:p>
            <a:pPr marL="457200" indent="-457200">
              <a:buFont typeface="+mj-lt"/>
              <a:buAutoNum type="alphaLcPeriod" startAt="2"/>
            </a:pPr>
            <a:r>
              <a:rPr lang="en-US" sz="2400" dirty="0">
                <a:solidFill>
                  <a:schemeClr val="bg1"/>
                </a:solidFill>
              </a:rPr>
              <a:t>Those who are…</a:t>
            </a:r>
          </a:p>
          <a:p>
            <a:pPr lvl="1"/>
            <a:r>
              <a:rPr lang="en-US" dirty="0">
                <a:solidFill>
                  <a:schemeClr val="bg1"/>
                </a:solidFill>
              </a:rPr>
              <a:t>In the Word</a:t>
            </a:r>
          </a:p>
          <a:p>
            <a:pPr lvl="1"/>
            <a:r>
              <a:rPr lang="en-US" dirty="0">
                <a:solidFill>
                  <a:schemeClr val="bg1"/>
                </a:solidFill>
              </a:rPr>
              <a:t>In Prayer</a:t>
            </a:r>
          </a:p>
          <a:p>
            <a:pPr lvl="1"/>
            <a:r>
              <a:rPr lang="en-US" dirty="0">
                <a:solidFill>
                  <a:schemeClr val="bg1"/>
                </a:solidFill>
              </a:rPr>
              <a:t>In Church</a:t>
            </a:r>
          </a:p>
          <a:p>
            <a:pPr lvl="1"/>
            <a:endParaRPr lang="en-US" dirty="0">
              <a:solidFill>
                <a:schemeClr val="bg1"/>
              </a:solidFill>
            </a:endParaRPr>
          </a:p>
          <a:p>
            <a:pPr marL="514350" indent="-514350">
              <a:buFont typeface="+mj-lt"/>
              <a:buAutoNum type="alphaLcPeriod" startAt="3"/>
            </a:pPr>
            <a:r>
              <a:rPr lang="en-US" dirty="0">
                <a:solidFill>
                  <a:schemeClr val="bg1"/>
                </a:solidFill>
              </a:rPr>
              <a:t>Those who are…</a:t>
            </a: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NZ" sz="8000" dirty="0">
                <a:solidFill>
                  <a:schemeClr val="tx1"/>
                </a:solidFill>
              </a:rPr>
              <a:t>Proverbs 11:14—</a:t>
            </a:r>
          </a:p>
          <a:p>
            <a:pPr marL="0" indent="0">
              <a:buNone/>
            </a:pPr>
            <a:r>
              <a:rPr lang="en-NZ" sz="8000" b="1" baseline="30000" dirty="0">
                <a:solidFill>
                  <a:schemeClr val="tx1"/>
                </a:solidFill>
              </a:rPr>
              <a:t>14</a:t>
            </a:r>
            <a:r>
              <a:rPr lang="en-NZ" sz="8000" dirty="0">
                <a:solidFill>
                  <a:schemeClr val="tx1"/>
                </a:solidFill>
              </a:rPr>
              <a:t>Where there is no guidance the people fall,</a:t>
            </a:r>
            <a:br>
              <a:rPr lang="en-NZ" sz="8000" dirty="0">
                <a:solidFill>
                  <a:schemeClr val="tx1"/>
                </a:solidFill>
              </a:rPr>
            </a:br>
            <a:r>
              <a:rPr lang="en-NZ" sz="8000" dirty="0">
                <a:solidFill>
                  <a:schemeClr val="tx1"/>
                </a:solidFill>
              </a:rPr>
              <a:t>But in abundance of counsellors there is victory.</a:t>
            </a: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3200" dirty="0">
                <a:solidFill>
                  <a:schemeClr val="tx1"/>
                </a:solidFill>
              </a:rPr>
              <a:t>Who you follow is who you will </a:t>
            </a:r>
            <a:r>
              <a:rPr lang="en-US" sz="3200">
                <a:solidFill>
                  <a:schemeClr val="tx1"/>
                </a:solidFill>
              </a:rPr>
              <a:t>be!</a:t>
            </a:r>
            <a:endParaRPr lang="en-NZ" sz="3200" dirty="0">
              <a:solidFill>
                <a:schemeClr val="tx1"/>
              </a:solidFill>
            </a:endParaRPr>
          </a:p>
        </p:txBody>
      </p:sp>
      <p:pic>
        <p:nvPicPr>
          <p:cNvPr id="6" name="Picture 2" descr="Image result for godly people">
            <a:extLst>
              <a:ext uri="{FF2B5EF4-FFF2-40B4-BE49-F238E27FC236}">
                <a16:creationId xmlns:a16="http://schemas.microsoft.com/office/drawing/2014/main" id="{DD140593-506B-4CE7-AC1E-742702F164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4" b="27903"/>
          <a:stretch/>
        </p:blipFill>
        <p:spPr bwMode="auto">
          <a:xfrm>
            <a:off x="159026" y="1652019"/>
            <a:ext cx="4670473" cy="290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846147" y="938670"/>
            <a:ext cx="4297853" cy="3838740"/>
          </a:xfrm>
        </p:spPr>
        <p:txBody>
          <a:bodyPr>
            <a:normAutofit fontScale="92500" lnSpcReduction="10000"/>
          </a:bodyPr>
          <a:lstStyle/>
          <a:p>
            <a:pPr marL="514350" indent="-514350">
              <a:buFont typeface="+mj-lt"/>
              <a:buAutoNum type="arabicPeriod" startAt="2"/>
            </a:pPr>
            <a:r>
              <a:rPr lang="en-NZ" sz="2400" dirty="0">
                <a:solidFill>
                  <a:schemeClr val="bg1"/>
                </a:solidFill>
              </a:rPr>
              <a:t>We need to be listening to…</a:t>
            </a:r>
          </a:p>
          <a:p>
            <a:pPr marL="514350" indent="-514350">
              <a:buFont typeface="+mj-lt"/>
              <a:buAutoNum type="alphaLcPeriod" startAt="3"/>
            </a:pPr>
            <a:r>
              <a:rPr lang="en-US" sz="2400" dirty="0">
                <a:solidFill>
                  <a:schemeClr val="bg1"/>
                </a:solidFill>
              </a:rPr>
              <a:t>Those who are…</a:t>
            </a:r>
          </a:p>
          <a:p>
            <a:pPr lvl="1"/>
            <a:r>
              <a:rPr lang="en-US" dirty="0">
                <a:solidFill>
                  <a:schemeClr val="bg1"/>
                </a:solidFill>
              </a:rPr>
              <a:t>Loving</a:t>
            </a:r>
          </a:p>
          <a:p>
            <a:pPr lvl="1"/>
            <a:r>
              <a:rPr lang="en-US" dirty="0">
                <a:solidFill>
                  <a:schemeClr val="bg1"/>
                </a:solidFill>
              </a:rPr>
              <a:t>Joyful</a:t>
            </a:r>
          </a:p>
          <a:p>
            <a:pPr lvl="1"/>
            <a:r>
              <a:rPr lang="en-US" dirty="0">
                <a:solidFill>
                  <a:schemeClr val="bg1"/>
                </a:solidFill>
              </a:rPr>
              <a:t>Peaceful</a:t>
            </a:r>
          </a:p>
          <a:p>
            <a:pPr lvl="1"/>
            <a:r>
              <a:rPr lang="en-US" dirty="0">
                <a:solidFill>
                  <a:schemeClr val="bg1"/>
                </a:solidFill>
              </a:rPr>
              <a:t>Patient</a:t>
            </a:r>
          </a:p>
          <a:p>
            <a:pPr lvl="1"/>
            <a:r>
              <a:rPr lang="en-US" dirty="0">
                <a:solidFill>
                  <a:schemeClr val="bg1"/>
                </a:solidFill>
              </a:rPr>
              <a:t>Kind</a:t>
            </a:r>
          </a:p>
          <a:p>
            <a:pPr lvl="1"/>
            <a:r>
              <a:rPr lang="en-US" dirty="0">
                <a:solidFill>
                  <a:schemeClr val="bg1"/>
                </a:solidFill>
              </a:rPr>
              <a:t>Good</a:t>
            </a:r>
          </a:p>
          <a:p>
            <a:pPr lvl="1"/>
            <a:r>
              <a:rPr lang="en-US" dirty="0">
                <a:solidFill>
                  <a:schemeClr val="bg1"/>
                </a:solidFill>
              </a:rPr>
              <a:t>Faithful</a:t>
            </a:r>
          </a:p>
          <a:p>
            <a:pPr lvl="1"/>
            <a:r>
              <a:rPr lang="en-US" dirty="0">
                <a:solidFill>
                  <a:schemeClr val="bg1"/>
                </a:solidFill>
              </a:rPr>
              <a:t>Gentle</a:t>
            </a:r>
          </a:p>
          <a:p>
            <a:pPr lvl="1"/>
            <a:r>
              <a:rPr lang="en-US" dirty="0">
                <a:solidFill>
                  <a:schemeClr val="bg1"/>
                </a:solidFill>
              </a:rPr>
              <a:t>Self-controlled (Gal.5)</a:t>
            </a:r>
            <a:endParaRPr lang="en-US" sz="2000" dirty="0">
              <a:solidFill>
                <a:schemeClr val="bg1"/>
              </a:solidFill>
            </a:endParaRPr>
          </a:p>
        </p:txBody>
      </p:sp>
      <p:sp>
        <p:nvSpPr>
          <p:cNvPr id="7" name="Content Placeholder 2">
            <a:extLst>
              <a:ext uri="{FF2B5EF4-FFF2-40B4-BE49-F238E27FC236}">
                <a16:creationId xmlns:a16="http://schemas.microsoft.com/office/drawing/2014/main" id="{1289D805-0457-4FCD-8AE8-85376F9521D2}"/>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None/>
            </a:pPr>
            <a:r>
              <a:rPr lang="en-NZ" sz="8000" dirty="0">
                <a:solidFill>
                  <a:schemeClr val="tx1"/>
                </a:solidFill>
              </a:rPr>
              <a:t>Proverbs 11:14—</a:t>
            </a:r>
          </a:p>
          <a:p>
            <a:pPr marL="0" indent="0">
              <a:buNone/>
            </a:pPr>
            <a:r>
              <a:rPr lang="en-NZ" sz="8000" b="1" baseline="30000" dirty="0">
                <a:solidFill>
                  <a:schemeClr val="tx1"/>
                </a:solidFill>
              </a:rPr>
              <a:t>14</a:t>
            </a:r>
            <a:r>
              <a:rPr lang="en-NZ" sz="8000" dirty="0">
                <a:solidFill>
                  <a:schemeClr val="tx1"/>
                </a:solidFill>
              </a:rPr>
              <a:t>Where there is no guidance the people fall,</a:t>
            </a:r>
            <a:br>
              <a:rPr lang="en-NZ" sz="8000" dirty="0">
                <a:solidFill>
                  <a:schemeClr val="tx1"/>
                </a:solidFill>
              </a:rPr>
            </a:br>
            <a:r>
              <a:rPr lang="en-NZ" sz="8000" dirty="0">
                <a:solidFill>
                  <a:schemeClr val="tx1"/>
                </a:solidFill>
              </a:rPr>
              <a:t>But in abundance of counsellors there is victory.</a:t>
            </a:r>
          </a:p>
        </p:txBody>
      </p:sp>
      <p:sp>
        <p:nvSpPr>
          <p:cNvPr id="10" name="Content Placeholder 2">
            <a:extLst>
              <a:ext uri="{FF2B5EF4-FFF2-40B4-BE49-F238E27FC236}">
                <a16:creationId xmlns:a16="http://schemas.microsoft.com/office/drawing/2014/main" id="{A04FF9C5-1DFB-441C-9DE3-3C630C89F763}"/>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3200" dirty="0">
                <a:solidFill>
                  <a:schemeClr val="tx1"/>
                </a:solidFill>
              </a:rPr>
              <a:t>Who you follow is who you will </a:t>
            </a:r>
            <a:r>
              <a:rPr lang="en-US" sz="3200">
                <a:solidFill>
                  <a:schemeClr val="tx1"/>
                </a:solidFill>
              </a:rPr>
              <a:t>be!</a:t>
            </a:r>
            <a:endParaRPr lang="en-NZ" sz="3200" dirty="0">
              <a:solidFill>
                <a:schemeClr val="tx1"/>
              </a:solidFill>
            </a:endParaRPr>
          </a:p>
        </p:txBody>
      </p:sp>
      <p:pic>
        <p:nvPicPr>
          <p:cNvPr id="6" name="Picture 2" descr="Image result for godly people">
            <a:extLst>
              <a:ext uri="{FF2B5EF4-FFF2-40B4-BE49-F238E27FC236}">
                <a16:creationId xmlns:a16="http://schemas.microsoft.com/office/drawing/2014/main" id="{DD140593-506B-4CE7-AC1E-742702F164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84" b="27903"/>
          <a:stretch/>
        </p:blipFill>
        <p:spPr bwMode="auto">
          <a:xfrm>
            <a:off x="159026" y="1652019"/>
            <a:ext cx="4670473" cy="290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6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7"/>
            <a:ext cx="4061791" cy="4012094"/>
          </a:xfrm>
        </p:spPr>
        <p:txBody>
          <a:bodyPr>
            <a:noAutofit/>
          </a:bodyPr>
          <a:lstStyle/>
          <a:p>
            <a:pPr marL="457200" indent="-457200">
              <a:buFont typeface="+mj-lt"/>
              <a:buAutoNum type="arabicPeriod"/>
            </a:pPr>
            <a:r>
              <a:rPr lang="en-US" sz="2400" dirty="0">
                <a:solidFill>
                  <a:schemeClr val="bg1"/>
                </a:solidFill>
              </a:rPr>
              <a:t>Proverbs 1:5—</a:t>
            </a:r>
          </a:p>
          <a:p>
            <a:pPr marL="0" indent="0">
              <a:buNone/>
            </a:pPr>
            <a:r>
              <a:rPr lang="en-US" sz="2400" dirty="0">
                <a:solidFill>
                  <a:schemeClr val="bg1"/>
                </a:solidFill>
              </a:rPr>
              <a:t>A wise man will hear and increase in learning, </a:t>
            </a:r>
          </a:p>
          <a:p>
            <a:pPr marL="0" indent="0">
              <a:buNone/>
            </a:pPr>
            <a:r>
              <a:rPr lang="en-US" sz="2400" dirty="0">
                <a:solidFill>
                  <a:schemeClr val="bg1"/>
                </a:solidFill>
              </a:rPr>
              <a:t>And a man of understanding will acquire wise counsel, (NASB95)</a:t>
            </a:r>
          </a:p>
          <a:p>
            <a:pPr marL="457200" indent="-457200">
              <a:buFont typeface="+mj-lt"/>
              <a:buAutoNum type="arabicPeriod" startAt="2"/>
            </a:pPr>
            <a:r>
              <a:rPr lang="en-US" sz="2400" dirty="0">
                <a:solidFill>
                  <a:schemeClr val="bg1"/>
                </a:solidFill>
              </a:rPr>
              <a:t>Proverbs 12:15—</a:t>
            </a:r>
          </a:p>
        </p:txBody>
      </p:sp>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r>
              <a:rPr lang="en-US" dirty="0">
                <a:solidFill>
                  <a:schemeClr val="tx1"/>
                </a:solidFill>
              </a:rPr>
              <a:t>Ephesians 1:18-19—</a:t>
            </a:r>
            <a:r>
              <a:rPr lang="en-US" b="1" baseline="30000" dirty="0">
                <a:solidFill>
                  <a:schemeClr val="tx1"/>
                </a:solidFill>
              </a:rPr>
              <a:t>18</a:t>
            </a:r>
            <a:r>
              <a:rPr lang="en-US" i="1" dirty="0">
                <a:solidFill>
                  <a:schemeClr val="tx1"/>
                </a:solidFill>
              </a:rPr>
              <a:t>I pray that</a:t>
            </a:r>
            <a:r>
              <a:rPr lang="en-US" dirty="0">
                <a:solidFill>
                  <a:schemeClr val="tx1"/>
                </a:solidFill>
              </a:rPr>
              <a:t> the eyes of your heart may be enlightened, so that you will know what is the hope of His calling, what are the riches of the glory of His inheritance in the saints, </a:t>
            </a:r>
            <a:r>
              <a:rPr lang="en-US" b="1" baseline="30000" dirty="0">
                <a:solidFill>
                  <a:schemeClr val="tx1"/>
                </a:solidFill>
              </a:rPr>
              <a:t>19</a:t>
            </a:r>
            <a:r>
              <a:rPr lang="en-US" dirty="0">
                <a:solidFill>
                  <a:schemeClr val="tx1"/>
                </a:solidFill>
              </a:rPr>
              <a:t>and what is the surpassing greatness of His power toward us who believe. </a:t>
            </a:r>
            <a:r>
              <a:rPr lang="en-US" i="1" dirty="0">
                <a:solidFill>
                  <a:schemeClr val="tx1"/>
                </a:solidFill>
              </a:rPr>
              <a:t>These are</a:t>
            </a:r>
            <a:r>
              <a:rPr lang="en-US" dirty="0">
                <a:solidFill>
                  <a:schemeClr val="tx1"/>
                </a:solidFill>
              </a:rPr>
              <a:t> in accordance with the working of the strength of His might (NASB95)</a:t>
            </a:r>
          </a:p>
          <a:p>
            <a:pPr marL="0" indent="0">
              <a:buNone/>
            </a:pPr>
            <a:endParaRPr lang="en-NZ" sz="2800" dirty="0">
              <a:solidFill>
                <a:schemeClr val="tx1"/>
              </a:solidFill>
            </a:endParaRP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Spiritual Guidance</a:t>
            </a:r>
            <a:endParaRPr lang="en-NZ" sz="3200" dirty="0">
              <a:solidFill>
                <a:schemeClr val="tx1"/>
              </a:solidFill>
            </a:endParaRPr>
          </a:p>
        </p:txBody>
      </p:sp>
      <p:pic>
        <p:nvPicPr>
          <p:cNvPr id="1026" name="Picture 2" descr="Image result for counsel bible">
            <a:extLst>
              <a:ext uri="{FF2B5EF4-FFF2-40B4-BE49-F238E27FC236}">
                <a16:creationId xmlns:a16="http://schemas.microsoft.com/office/drawing/2014/main" id="{60CA2206-5ABE-4686-98B7-91381F14A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1041954"/>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56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7"/>
            <a:ext cx="4061791" cy="4012094"/>
          </a:xfrm>
        </p:spPr>
        <p:txBody>
          <a:bodyPr>
            <a:noAutofit/>
          </a:bodyPr>
          <a:lstStyle/>
          <a:p>
            <a:pPr marL="457200" indent="-457200">
              <a:buFont typeface="+mj-lt"/>
              <a:buAutoNum type="arabicPeriod" startAt="2"/>
            </a:pPr>
            <a:r>
              <a:rPr lang="en-US" sz="2400" dirty="0">
                <a:solidFill>
                  <a:schemeClr val="bg1"/>
                </a:solidFill>
              </a:rPr>
              <a:t>Proverbs 12:15—</a:t>
            </a:r>
          </a:p>
          <a:p>
            <a:pPr marL="0" indent="0">
              <a:buNone/>
            </a:pPr>
            <a:r>
              <a:rPr lang="en-US" sz="2400" b="1" baseline="30000" dirty="0">
                <a:solidFill>
                  <a:schemeClr val="bg1"/>
                </a:solidFill>
              </a:rPr>
              <a:t>15 </a:t>
            </a:r>
            <a:r>
              <a:rPr lang="en-US" sz="2400" dirty="0">
                <a:solidFill>
                  <a:schemeClr val="bg1"/>
                </a:solidFill>
              </a:rPr>
              <a:t>The way of a fool is right in his own eyes,</a:t>
            </a:r>
            <a:br>
              <a:rPr lang="en-US" sz="2400" dirty="0">
                <a:solidFill>
                  <a:schemeClr val="bg1"/>
                </a:solidFill>
              </a:rPr>
            </a:br>
            <a:r>
              <a:rPr lang="en-US" sz="2400" dirty="0">
                <a:solidFill>
                  <a:schemeClr val="bg1"/>
                </a:solidFill>
              </a:rPr>
              <a:t>But a wise man is he who listens to counsel. </a:t>
            </a:r>
            <a:r>
              <a:rPr lang="en-NZ" sz="2400" dirty="0">
                <a:solidFill>
                  <a:schemeClr val="bg1"/>
                </a:solidFill>
              </a:rPr>
              <a:t>(NASB95)</a:t>
            </a:r>
          </a:p>
          <a:p>
            <a:pPr marL="0" indent="0">
              <a:buNone/>
            </a:pPr>
            <a:endParaRPr lang="en-NZ" sz="2400" dirty="0">
              <a:solidFill>
                <a:schemeClr val="bg1"/>
              </a:solidFill>
            </a:endParaRPr>
          </a:p>
          <a:p>
            <a:pPr marL="457200" indent="-457200">
              <a:buFont typeface="+mj-lt"/>
              <a:buAutoNum type="arabicPeriod" startAt="3"/>
            </a:pPr>
            <a:r>
              <a:rPr lang="en-NZ" sz="2400" dirty="0">
                <a:solidFill>
                  <a:schemeClr val="bg1"/>
                </a:solidFill>
              </a:rPr>
              <a:t>Guidance comes in various forms…</a:t>
            </a:r>
          </a:p>
        </p:txBody>
      </p:sp>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r>
              <a:rPr lang="en-US" dirty="0">
                <a:solidFill>
                  <a:schemeClr val="tx1"/>
                </a:solidFill>
              </a:rPr>
              <a:t>Ephesians 1:18-19—</a:t>
            </a:r>
            <a:r>
              <a:rPr lang="en-US" b="1" baseline="30000" dirty="0">
                <a:solidFill>
                  <a:schemeClr val="tx1"/>
                </a:solidFill>
              </a:rPr>
              <a:t>18</a:t>
            </a:r>
            <a:r>
              <a:rPr lang="en-US" i="1" dirty="0">
                <a:solidFill>
                  <a:schemeClr val="tx1"/>
                </a:solidFill>
              </a:rPr>
              <a:t>I pray that</a:t>
            </a:r>
            <a:r>
              <a:rPr lang="en-US" dirty="0">
                <a:solidFill>
                  <a:schemeClr val="tx1"/>
                </a:solidFill>
              </a:rPr>
              <a:t> the eyes of your heart may be enlightened, so that you will know what is the hope of His calling, what are the riches of the glory of His inheritance in the saints, </a:t>
            </a:r>
            <a:r>
              <a:rPr lang="en-US" b="1" baseline="30000" dirty="0">
                <a:solidFill>
                  <a:schemeClr val="tx1"/>
                </a:solidFill>
              </a:rPr>
              <a:t>19</a:t>
            </a:r>
            <a:r>
              <a:rPr lang="en-US" dirty="0">
                <a:solidFill>
                  <a:schemeClr val="tx1"/>
                </a:solidFill>
              </a:rPr>
              <a:t>and what is the surpassing greatness of His power toward us who believe. </a:t>
            </a:r>
            <a:r>
              <a:rPr lang="en-US" i="1" dirty="0">
                <a:solidFill>
                  <a:schemeClr val="tx1"/>
                </a:solidFill>
              </a:rPr>
              <a:t>These are</a:t>
            </a:r>
            <a:r>
              <a:rPr lang="en-US" dirty="0">
                <a:solidFill>
                  <a:schemeClr val="tx1"/>
                </a:solidFill>
              </a:rPr>
              <a:t> in accordance with the working of the strength of His might (NASB95)</a:t>
            </a:r>
          </a:p>
          <a:p>
            <a:pPr marL="0" indent="0">
              <a:buNone/>
            </a:pPr>
            <a:endParaRPr lang="en-NZ" sz="2800" dirty="0">
              <a:solidFill>
                <a:schemeClr val="tx1"/>
              </a:solidFill>
            </a:endParaRP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Spiritual Guidance</a:t>
            </a:r>
            <a:endParaRPr lang="en-NZ" sz="3200" dirty="0">
              <a:solidFill>
                <a:schemeClr val="tx1"/>
              </a:solidFill>
            </a:endParaRPr>
          </a:p>
        </p:txBody>
      </p:sp>
      <p:pic>
        <p:nvPicPr>
          <p:cNvPr id="1026" name="Picture 2" descr="Image result for counsel bible">
            <a:extLst>
              <a:ext uri="{FF2B5EF4-FFF2-40B4-BE49-F238E27FC236}">
                <a16:creationId xmlns:a16="http://schemas.microsoft.com/office/drawing/2014/main" id="{60CA2206-5ABE-4686-98B7-91381F14A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1041954"/>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3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7"/>
            <a:ext cx="4061791" cy="4012094"/>
          </a:xfrm>
        </p:spPr>
        <p:txBody>
          <a:bodyPr>
            <a:noAutofit/>
          </a:bodyPr>
          <a:lstStyle/>
          <a:p>
            <a:pPr marL="457200" indent="-457200">
              <a:buFont typeface="+mj-lt"/>
              <a:buAutoNum type="arabicPeriod" startAt="3"/>
            </a:pPr>
            <a:r>
              <a:rPr lang="en-NZ" sz="2400" dirty="0">
                <a:solidFill>
                  <a:schemeClr val="bg1"/>
                </a:solidFill>
              </a:rPr>
              <a:t>Guidance comes in various forms…</a:t>
            </a:r>
          </a:p>
          <a:p>
            <a:pPr marL="457200" indent="-457200">
              <a:buAutoNum type="alphaLcPeriod"/>
            </a:pPr>
            <a:r>
              <a:rPr lang="en-NZ" sz="2400" dirty="0">
                <a:solidFill>
                  <a:schemeClr val="bg1"/>
                </a:solidFill>
              </a:rPr>
              <a:t>First an foremost the Word of God—Not an optional extra, but the words of life.</a:t>
            </a:r>
          </a:p>
          <a:p>
            <a:pPr marL="457200" indent="-457200">
              <a:buAutoNum type="alphaLcPeriod"/>
            </a:pPr>
            <a:r>
              <a:rPr lang="en-NZ" sz="2400" dirty="0">
                <a:solidFill>
                  <a:schemeClr val="bg1"/>
                </a:solidFill>
              </a:rPr>
              <a:t>The Word being taught and lived around us.</a:t>
            </a:r>
          </a:p>
          <a:p>
            <a:pPr marL="457200" indent="-457200">
              <a:buAutoNum type="alphaLcPeriod"/>
            </a:pPr>
            <a:r>
              <a:rPr lang="en-NZ" sz="2400" dirty="0">
                <a:solidFill>
                  <a:schemeClr val="bg1"/>
                </a:solidFill>
              </a:rPr>
              <a:t>Godly advice from others</a:t>
            </a:r>
          </a:p>
          <a:p>
            <a:pPr marL="457200" indent="-457200">
              <a:buAutoNum type="alphaLcPeriod"/>
            </a:pPr>
            <a:r>
              <a:rPr lang="en-NZ" sz="2400" dirty="0">
                <a:solidFill>
                  <a:schemeClr val="bg1"/>
                </a:solidFill>
              </a:rPr>
              <a:t>Experiences – Good and bad.</a:t>
            </a:r>
          </a:p>
        </p:txBody>
      </p:sp>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r>
              <a:rPr lang="en-US" dirty="0">
                <a:solidFill>
                  <a:schemeClr val="tx1"/>
                </a:solidFill>
              </a:rPr>
              <a:t>Ephesians 1:18-19—</a:t>
            </a:r>
            <a:r>
              <a:rPr lang="en-US" b="1" baseline="30000" dirty="0">
                <a:solidFill>
                  <a:schemeClr val="tx1"/>
                </a:solidFill>
              </a:rPr>
              <a:t>18</a:t>
            </a:r>
            <a:r>
              <a:rPr lang="en-US" i="1" dirty="0">
                <a:solidFill>
                  <a:schemeClr val="tx1"/>
                </a:solidFill>
              </a:rPr>
              <a:t>I pray that</a:t>
            </a:r>
            <a:r>
              <a:rPr lang="en-US" dirty="0">
                <a:solidFill>
                  <a:schemeClr val="tx1"/>
                </a:solidFill>
              </a:rPr>
              <a:t> the eyes of your heart may be enlightened, so that you will know what is the hope of His calling, what are the riches of the glory of His inheritance in the saints, </a:t>
            </a:r>
            <a:r>
              <a:rPr lang="en-US" b="1" baseline="30000" dirty="0">
                <a:solidFill>
                  <a:schemeClr val="tx1"/>
                </a:solidFill>
              </a:rPr>
              <a:t>19</a:t>
            </a:r>
            <a:r>
              <a:rPr lang="en-US" dirty="0">
                <a:solidFill>
                  <a:schemeClr val="tx1"/>
                </a:solidFill>
              </a:rPr>
              <a:t>and what is the surpassing greatness of His power toward us who believe. </a:t>
            </a:r>
            <a:r>
              <a:rPr lang="en-US" i="1" dirty="0">
                <a:solidFill>
                  <a:schemeClr val="tx1"/>
                </a:solidFill>
              </a:rPr>
              <a:t>These are</a:t>
            </a:r>
            <a:r>
              <a:rPr lang="en-US" dirty="0">
                <a:solidFill>
                  <a:schemeClr val="tx1"/>
                </a:solidFill>
              </a:rPr>
              <a:t> in accordance with the working of the strength of His might (NASB95)</a:t>
            </a:r>
          </a:p>
          <a:p>
            <a:pPr marL="0" indent="0">
              <a:buNone/>
            </a:pPr>
            <a:endParaRPr lang="en-NZ" sz="2800" dirty="0">
              <a:solidFill>
                <a:schemeClr val="tx1"/>
              </a:solidFill>
            </a:endParaRP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Spiritual Guidance</a:t>
            </a:r>
            <a:endParaRPr lang="en-NZ" sz="3200" dirty="0">
              <a:solidFill>
                <a:schemeClr val="tx1"/>
              </a:solidFill>
            </a:endParaRPr>
          </a:p>
        </p:txBody>
      </p:sp>
      <p:pic>
        <p:nvPicPr>
          <p:cNvPr id="1026" name="Picture 2" descr="Image result for counsel bible">
            <a:extLst>
              <a:ext uri="{FF2B5EF4-FFF2-40B4-BE49-F238E27FC236}">
                <a16:creationId xmlns:a16="http://schemas.microsoft.com/office/drawing/2014/main" id="{60CA2206-5ABE-4686-98B7-91381F14A9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1041954"/>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2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6"/>
            <a:ext cx="4061791" cy="4777409"/>
          </a:xfrm>
        </p:spPr>
        <p:txBody>
          <a:bodyPr>
            <a:normAutofit/>
          </a:bodyPr>
          <a:lstStyle/>
          <a:p>
            <a:r>
              <a:rPr lang="en-NZ" dirty="0">
                <a:solidFill>
                  <a:schemeClr val="bg1"/>
                </a:solidFill>
              </a:rPr>
              <a:t>The steadfast of mind—</a:t>
            </a:r>
          </a:p>
          <a:p>
            <a:pPr marL="0" indent="0">
              <a:buNone/>
            </a:pPr>
            <a:r>
              <a:rPr lang="en-NZ" dirty="0">
                <a:solidFill>
                  <a:schemeClr val="bg1"/>
                </a:solidFill>
              </a:rPr>
              <a:t>  -Not personal resolve</a:t>
            </a:r>
          </a:p>
          <a:p>
            <a:pPr marL="0" indent="0">
              <a:buNone/>
            </a:pPr>
            <a:r>
              <a:rPr lang="en-NZ" dirty="0">
                <a:solidFill>
                  <a:schemeClr val="bg1"/>
                </a:solidFill>
              </a:rPr>
              <a:t>  -Not personal strength</a:t>
            </a:r>
          </a:p>
          <a:p>
            <a:pPr marL="0" indent="0">
              <a:buNone/>
            </a:pPr>
            <a:r>
              <a:rPr lang="en-NZ" dirty="0">
                <a:solidFill>
                  <a:schemeClr val="bg1"/>
                </a:solidFill>
              </a:rPr>
              <a:t>  - Not personal wisdom</a:t>
            </a:r>
          </a:p>
          <a:p>
            <a:pPr marL="0" indent="0">
              <a:buNone/>
            </a:pPr>
            <a:r>
              <a:rPr lang="en-NZ" dirty="0">
                <a:solidFill>
                  <a:schemeClr val="bg1"/>
                </a:solidFill>
              </a:rPr>
              <a:t>But…</a:t>
            </a:r>
          </a:p>
          <a:p>
            <a:pPr marL="0" indent="0">
              <a:buNone/>
            </a:pPr>
            <a:r>
              <a:rPr lang="en-NZ" dirty="0">
                <a:solidFill>
                  <a:schemeClr val="bg1"/>
                </a:solidFill>
              </a:rPr>
              <a:t>  Having a mind ‘supported by God.’</a:t>
            </a:r>
          </a:p>
        </p:txBody>
      </p:sp>
      <p:pic>
        <p:nvPicPr>
          <p:cNvPr id="2058" name="Picture 10" descr="Post image">
            <a:extLst>
              <a:ext uri="{FF2B5EF4-FFF2-40B4-BE49-F238E27FC236}">
                <a16:creationId xmlns:a16="http://schemas.microsoft.com/office/drawing/2014/main" id="{FB41CF70-3F43-43AE-90F7-AE623CA8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864706"/>
            <a:ext cx="4611757" cy="464057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Font typeface="Arial" panose="020B0604020202020204" pitchFamily="34" charset="0"/>
              <a:buNone/>
            </a:pPr>
            <a:r>
              <a:rPr lang="en-NZ" sz="6000" dirty="0">
                <a:solidFill>
                  <a:schemeClr val="tx1"/>
                </a:solidFill>
              </a:rPr>
              <a:t>Isaiah 26:3-4—</a:t>
            </a:r>
            <a:r>
              <a:rPr lang="en-NZ" sz="6000" b="1" baseline="30000" dirty="0">
                <a:solidFill>
                  <a:schemeClr val="tx1"/>
                </a:solidFill>
              </a:rPr>
              <a:t>3</a:t>
            </a:r>
            <a:r>
              <a:rPr lang="en-NZ" sz="6000" dirty="0">
                <a:solidFill>
                  <a:schemeClr val="tx1"/>
                </a:solidFill>
              </a:rPr>
              <a:t>“The steadfast of mind 						You will keep in perfect peace,</a:t>
            </a:r>
            <a:br>
              <a:rPr lang="en-NZ" sz="6000" dirty="0">
                <a:solidFill>
                  <a:schemeClr val="tx1"/>
                </a:solidFill>
              </a:rPr>
            </a:br>
            <a:r>
              <a:rPr lang="en-NZ" sz="6000" dirty="0">
                <a:solidFill>
                  <a:schemeClr val="tx1"/>
                </a:solidFill>
              </a:rPr>
              <a:t>		Because he trusts in You.</a:t>
            </a:r>
            <a:br>
              <a:rPr lang="en-NZ" sz="6000" dirty="0">
                <a:solidFill>
                  <a:schemeClr val="tx1"/>
                </a:solidFill>
              </a:rPr>
            </a:br>
            <a:r>
              <a:rPr lang="en-NZ" sz="6000" dirty="0">
                <a:solidFill>
                  <a:schemeClr val="tx1"/>
                </a:solidFill>
              </a:rPr>
              <a:t>		</a:t>
            </a:r>
            <a:r>
              <a:rPr lang="en-NZ" sz="6000" b="1" baseline="30000" dirty="0">
                <a:solidFill>
                  <a:schemeClr val="tx1"/>
                </a:solidFill>
              </a:rPr>
              <a:t>4</a:t>
            </a:r>
            <a:r>
              <a:rPr lang="en-NZ" sz="6000" dirty="0">
                <a:solidFill>
                  <a:schemeClr val="tx1"/>
                </a:solidFill>
              </a:rPr>
              <a:t>“Trust in the </a:t>
            </a:r>
            <a:r>
              <a:rPr lang="en-NZ" sz="6000" cap="small" dirty="0">
                <a:solidFill>
                  <a:schemeClr val="tx1"/>
                </a:solidFill>
              </a:rPr>
              <a:t>Lord </a:t>
            </a:r>
            <a:r>
              <a:rPr lang="en-NZ" sz="6000" dirty="0">
                <a:solidFill>
                  <a:schemeClr val="tx1"/>
                </a:solidFill>
              </a:rPr>
              <a:t>forever,</a:t>
            </a:r>
            <a:br>
              <a:rPr lang="en-NZ" sz="6000" dirty="0">
                <a:solidFill>
                  <a:schemeClr val="tx1"/>
                </a:solidFill>
              </a:rPr>
            </a:br>
            <a:r>
              <a:rPr lang="en-NZ" sz="6000" dirty="0">
                <a:solidFill>
                  <a:schemeClr val="tx1"/>
                </a:solidFill>
              </a:rPr>
              <a:t>		For in </a:t>
            </a:r>
            <a:r>
              <a:rPr lang="en-NZ" sz="6000" cap="small" dirty="0">
                <a:solidFill>
                  <a:schemeClr val="tx1"/>
                </a:solidFill>
              </a:rPr>
              <a:t>God</a:t>
            </a:r>
            <a:r>
              <a:rPr lang="en-NZ" sz="6000" dirty="0">
                <a:solidFill>
                  <a:schemeClr val="tx1"/>
                </a:solidFill>
              </a:rPr>
              <a:t> the </a:t>
            </a:r>
            <a:r>
              <a:rPr lang="en-NZ" sz="6000" cap="small" dirty="0">
                <a:solidFill>
                  <a:schemeClr val="tx1"/>
                </a:solidFill>
              </a:rPr>
              <a:t>Lord</a:t>
            </a:r>
            <a:r>
              <a:rPr lang="en-NZ" sz="6000" dirty="0">
                <a:solidFill>
                  <a:schemeClr val="tx1"/>
                </a:solidFill>
              </a:rPr>
              <a:t>, </a:t>
            </a:r>
            <a:r>
              <a:rPr lang="en-NZ" sz="6000" i="1" dirty="0">
                <a:solidFill>
                  <a:schemeClr val="tx1"/>
                </a:solidFill>
              </a:rPr>
              <a:t>we have</a:t>
            </a:r>
            <a:r>
              <a:rPr lang="en-NZ" sz="6000" dirty="0">
                <a:solidFill>
                  <a:schemeClr val="tx1"/>
                </a:solidFill>
              </a:rPr>
              <a:t> an everlasting Rock. </a:t>
            </a:r>
            <a:r>
              <a:rPr lang="en-NZ" sz="1400" dirty="0">
                <a:solidFill>
                  <a:schemeClr val="tx1"/>
                </a:solidFill>
              </a:rPr>
              <a:t>(NASB95)</a:t>
            </a: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Rock-solid Foundation</a:t>
            </a:r>
            <a:endParaRPr lang="en-NZ" sz="3200" dirty="0">
              <a:solidFill>
                <a:schemeClr val="tx1"/>
              </a:solidFill>
            </a:endParaRPr>
          </a:p>
        </p:txBody>
      </p:sp>
    </p:spTree>
    <p:extLst>
      <p:ext uri="{BB962C8B-B14F-4D97-AF65-F5344CB8AC3E}">
        <p14:creationId xmlns:p14="http://schemas.microsoft.com/office/powerpoint/2010/main" val="53970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6"/>
            <a:ext cx="4214191" cy="4777409"/>
          </a:xfrm>
        </p:spPr>
        <p:txBody>
          <a:bodyPr>
            <a:normAutofit/>
          </a:bodyPr>
          <a:lstStyle/>
          <a:p>
            <a:r>
              <a:rPr lang="en-NZ" sz="2400" dirty="0">
                <a:solidFill>
                  <a:schemeClr val="bg1"/>
                </a:solidFill>
              </a:rPr>
              <a:t>Psalm 112:7—</a:t>
            </a:r>
          </a:p>
          <a:p>
            <a:pPr marL="0" indent="0">
              <a:buNone/>
            </a:pPr>
            <a:r>
              <a:rPr lang="en-NZ" sz="2400" b="1" baseline="30000" dirty="0">
                <a:solidFill>
                  <a:schemeClr val="bg1"/>
                </a:solidFill>
              </a:rPr>
              <a:t>7</a:t>
            </a:r>
            <a:r>
              <a:rPr lang="en-NZ" sz="2400" dirty="0">
                <a:solidFill>
                  <a:schemeClr val="bg1"/>
                </a:solidFill>
              </a:rPr>
              <a:t>He is not afraid of bad news;</a:t>
            </a:r>
          </a:p>
          <a:p>
            <a:pPr marL="0" indent="0">
              <a:buNone/>
            </a:pPr>
            <a:r>
              <a:rPr lang="en-NZ" sz="2400" dirty="0">
                <a:solidFill>
                  <a:schemeClr val="bg1"/>
                </a:solidFill>
              </a:rPr>
              <a:t>his heart is firm,</a:t>
            </a:r>
          </a:p>
          <a:p>
            <a:pPr marL="0" indent="0">
              <a:buNone/>
            </a:pPr>
            <a:r>
              <a:rPr lang="en-NZ" sz="2400" dirty="0">
                <a:solidFill>
                  <a:schemeClr val="bg1"/>
                </a:solidFill>
              </a:rPr>
              <a:t>trusting in the </a:t>
            </a:r>
            <a:r>
              <a:rPr lang="en-NZ" sz="2400" cap="small" dirty="0">
                <a:solidFill>
                  <a:schemeClr val="bg1"/>
                </a:solidFill>
              </a:rPr>
              <a:t>Lord</a:t>
            </a:r>
            <a:r>
              <a:rPr lang="en-NZ" sz="2400" dirty="0">
                <a:solidFill>
                  <a:schemeClr val="bg1"/>
                </a:solidFill>
              </a:rPr>
              <a:t>. (ESV)</a:t>
            </a:r>
          </a:p>
        </p:txBody>
      </p:sp>
      <p:pic>
        <p:nvPicPr>
          <p:cNvPr id="2058" name="Picture 10" descr="Post image">
            <a:extLst>
              <a:ext uri="{FF2B5EF4-FFF2-40B4-BE49-F238E27FC236}">
                <a16:creationId xmlns:a16="http://schemas.microsoft.com/office/drawing/2014/main" id="{FB41CF70-3F43-43AE-90F7-AE623CA8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864706"/>
            <a:ext cx="4611757" cy="464057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Font typeface="Arial" panose="020B0604020202020204" pitchFamily="34" charset="0"/>
              <a:buNone/>
            </a:pPr>
            <a:r>
              <a:rPr lang="en-NZ" sz="6000" dirty="0">
                <a:solidFill>
                  <a:schemeClr val="tx1"/>
                </a:solidFill>
              </a:rPr>
              <a:t>Isaiah 26:3-4—</a:t>
            </a:r>
            <a:r>
              <a:rPr lang="en-NZ" sz="6000" b="1" baseline="30000" dirty="0">
                <a:solidFill>
                  <a:schemeClr val="tx1"/>
                </a:solidFill>
              </a:rPr>
              <a:t>3</a:t>
            </a:r>
            <a:r>
              <a:rPr lang="en-NZ" sz="6000" dirty="0">
                <a:solidFill>
                  <a:schemeClr val="tx1"/>
                </a:solidFill>
              </a:rPr>
              <a:t>“The steadfast of mind 						You will keep in perfect peace,</a:t>
            </a:r>
            <a:br>
              <a:rPr lang="en-NZ" sz="6000" dirty="0">
                <a:solidFill>
                  <a:schemeClr val="tx1"/>
                </a:solidFill>
              </a:rPr>
            </a:br>
            <a:r>
              <a:rPr lang="en-NZ" sz="6000" dirty="0">
                <a:solidFill>
                  <a:schemeClr val="tx1"/>
                </a:solidFill>
              </a:rPr>
              <a:t>		Because he trusts in You.</a:t>
            </a:r>
            <a:br>
              <a:rPr lang="en-NZ" sz="6000" dirty="0">
                <a:solidFill>
                  <a:schemeClr val="tx1"/>
                </a:solidFill>
              </a:rPr>
            </a:br>
            <a:r>
              <a:rPr lang="en-NZ" sz="6000" dirty="0">
                <a:solidFill>
                  <a:schemeClr val="tx1"/>
                </a:solidFill>
              </a:rPr>
              <a:t>		</a:t>
            </a:r>
            <a:r>
              <a:rPr lang="en-NZ" sz="6000" b="1" baseline="30000" dirty="0">
                <a:solidFill>
                  <a:schemeClr val="tx1"/>
                </a:solidFill>
              </a:rPr>
              <a:t>4</a:t>
            </a:r>
            <a:r>
              <a:rPr lang="en-NZ" sz="6000" dirty="0">
                <a:solidFill>
                  <a:schemeClr val="tx1"/>
                </a:solidFill>
              </a:rPr>
              <a:t>“Trust in the </a:t>
            </a:r>
            <a:r>
              <a:rPr lang="en-NZ" sz="6000" cap="small" dirty="0">
                <a:solidFill>
                  <a:schemeClr val="tx1"/>
                </a:solidFill>
              </a:rPr>
              <a:t>Lord </a:t>
            </a:r>
            <a:r>
              <a:rPr lang="en-NZ" sz="6000" dirty="0">
                <a:solidFill>
                  <a:schemeClr val="tx1"/>
                </a:solidFill>
              </a:rPr>
              <a:t>forever,</a:t>
            </a:r>
            <a:br>
              <a:rPr lang="en-NZ" sz="6000" dirty="0">
                <a:solidFill>
                  <a:schemeClr val="tx1"/>
                </a:solidFill>
              </a:rPr>
            </a:br>
            <a:r>
              <a:rPr lang="en-NZ" sz="6000" dirty="0">
                <a:solidFill>
                  <a:schemeClr val="tx1"/>
                </a:solidFill>
              </a:rPr>
              <a:t>		For in </a:t>
            </a:r>
            <a:r>
              <a:rPr lang="en-NZ" sz="6000" cap="small" dirty="0">
                <a:solidFill>
                  <a:schemeClr val="tx1"/>
                </a:solidFill>
              </a:rPr>
              <a:t>God</a:t>
            </a:r>
            <a:r>
              <a:rPr lang="en-NZ" sz="6000" dirty="0">
                <a:solidFill>
                  <a:schemeClr val="tx1"/>
                </a:solidFill>
              </a:rPr>
              <a:t> the </a:t>
            </a:r>
            <a:r>
              <a:rPr lang="en-NZ" sz="6000" cap="small" dirty="0">
                <a:solidFill>
                  <a:schemeClr val="tx1"/>
                </a:solidFill>
              </a:rPr>
              <a:t>Lord</a:t>
            </a:r>
            <a:r>
              <a:rPr lang="en-NZ" sz="6000" dirty="0">
                <a:solidFill>
                  <a:schemeClr val="tx1"/>
                </a:solidFill>
              </a:rPr>
              <a:t>, </a:t>
            </a:r>
            <a:r>
              <a:rPr lang="en-NZ" sz="6000" i="1" dirty="0">
                <a:solidFill>
                  <a:schemeClr val="tx1"/>
                </a:solidFill>
              </a:rPr>
              <a:t>we have</a:t>
            </a:r>
            <a:r>
              <a:rPr lang="en-NZ" sz="6000" dirty="0">
                <a:solidFill>
                  <a:schemeClr val="tx1"/>
                </a:solidFill>
              </a:rPr>
              <a:t> an everlasting Rock. </a:t>
            </a:r>
            <a:r>
              <a:rPr lang="en-NZ" sz="1400" dirty="0">
                <a:solidFill>
                  <a:schemeClr val="tx1"/>
                </a:solidFill>
              </a:rPr>
              <a:t>(NASB95)</a:t>
            </a: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a:t>
            </a:r>
            <a:r>
              <a:rPr lang="en-US" sz="3200">
                <a:solidFill>
                  <a:schemeClr val="tx1"/>
                </a:solidFill>
              </a:rPr>
              <a:t>Rock-solid Foundation</a:t>
            </a:r>
            <a:endParaRPr lang="en-NZ" sz="3200" dirty="0">
              <a:solidFill>
                <a:schemeClr val="tx1"/>
              </a:solidFill>
            </a:endParaRPr>
          </a:p>
        </p:txBody>
      </p:sp>
    </p:spTree>
    <p:extLst>
      <p:ext uri="{BB962C8B-B14F-4D97-AF65-F5344CB8AC3E}">
        <p14:creationId xmlns:p14="http://schemas.microsoft.com/office/powerpoint/2010/main" val="4004045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6"/>
            <a:ext cx="4214191" cy="4777409"/>
          </a:xfrm>
        </p:spPr>
        <p:txBody>
          <a:bodyPr>
            <a:normAutofit/>
          </a:bodyPr>
          <a:lstStyle/>
          <a:p>
            <a:r>
              <a:rPr lang="en-NZ" sz="2400" dirty="0">
                <a:solidFill>
                  <a:schemeClr val="bg1"/>
                </a:solidFill>
              </a:rPr>
              <a:t>Psalm 112:8— </a:t>
            </a:r>
          </a:p>
          <a:p>
            <a:pPr marL="0" indent="0">
              <a:buNone/>
            </a:pPr>
            <a:r>
              <a:rPr lang="en-NZ" sz="2400" b="1" baseline="30000" dirty="0">
                <a:solidFill>
                  <a:schemeClr val="bg1"/>
                </a:solidFill>
              </a:rPr>
              <a:t>8</a:t>
            </a:r>
            <a:r>
              <a:rPr lang="en-NZ" sz="2400" dirty="0">
                <a:solidFill>
                  <a:schemeClr val="bg1"/>
                </a:solidFill>
              </a:rPr>
              <a:t>His heart is upheld, </a:t>
            </a:r>
          </a:p>
          <a:p>
            <a:pPr marL="0" indent="0">
              <a:buNone/>
            </a:pPr>
            <a:r>
              <a:rPr lang="en-NZ" sz="2400" dirty="0">
                <a:solidFill>
                  <a:schemeClr val="bg1"/>
                </a:solidFill>
              </a:rPr>
              <a:t>he will not fear,</a:t>
            </a:r>
          </a:p>
          <a:p>
            <a:pPr marL="0" indent="0">
              <a:buNone/>
            </a:pPr>
            <a:r>
              <a:rPr lang="en-NZ" sz="2400" dirty="0">
                <a:solidFill>
                  <a:schemeClr val="bg1"/>
                </a:solidFill>
              </a:rPr>
              <a:t>Until he looks </a:t>
            </a:r>
            <a:r>
              <a:rPr lang="en-NZ" sz="2400" i="1" dirty="0">
                <a:solidFill>
                  <a:schemeClr val="bg1"/>
                </a:solidFill>
              </a:rPr>
              <a:t>with</a:t>
            </a:r>
          </a:p>
          <a:p>
            <a:pPr marL="0" indent="0">
              <a:buNone/>
            </a:pPr>
            <a:r>
              <a:rPr lang="en-NZ" sz="2400" i="1" dirty="0">
                <a:solidFill>
                  <a:schemeClr val="bg1"/>
                </a:solidFill>
              </a:rPr>
              <a:t>satisfaction</a:t>
            </a:r>
            <a:r>
              <a:rPr lang="en-NZ" sz="2400" dirty="0">
                <a:solidFill>
                  <a:schemeClr val="bg1"/>
                </a:solidFill>
              </a:rPr>
              <a:t> on his adversaries. (NASB95)</a:t>
            </a:r>
          </a:p>
        </p:txBody>
      </p:sp>
      <p:pic>
        <p:nvPicPr>
          <p:cNvPr id="2058" name="Picture 10" descr="Post image">
            <a:extLst>
              <a:ext uri="{FF2B5EF4-FFF2-40B4-BE49-F238E27FC236}">
                <a16:creationId xmlns:a16="http://schemas.microsoft.com/office/drawing/2014/main" id="{FB41CF70-3F43-43AE-90F7-AE623CA8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864706"/>
            <a:ext cx="4611757" cy="464057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Font typeface="Arial" panose="020B0604020202020204" pitchFamily="34" charset="0"/>
              <a:buNone/>
            </a:pPr>
            <a:r>
              <a:rPr lang="en-NZ" sz="6000" dirty="0">
                <a:solidFill>
                  <a:schemeClr val="tx1"/>
                </a:solidFill>
              </a:rPr>
              <a:t>Isaiah 26:3-4—</a:t>
            </a:r>
            <a:r>
              <a:rPr lang="en-NZ" sz="6000" b="1" baseline="30000" dirty="0">
                <a:solidFill>
                  <a:schemeClr val="tx1"/>
                </a:solidFill>
              </a:rPr>
              <a:t>3</a:t>
            </a:r>
            <a:r>
              <a:rPr lang="en-NZ" sz="6000" dirty="0">
                <a:solidFill>
                  <a:schemeClr val="tx1"/>
                </a:solidFill>
              </a:rPr>
              <a:t>“The steadfast of mind 						You will keep in perfect peace,</a:t>
            </a:r>
            <a:br>
              <a:rPr lang="en-NZ" sz="6000" dirty="0">
                <a:solidFill>
                  <a:schemeClr val="tx1"/>
                </a:solidFill>
              </a:rPr>
            </a:br>
            <a:r>
              <a:rPr lang="en-NZ" sz="6000" dirty="0">
                <a:solidFill>
                  <a:schemeClr val="tx1"/>
                </a:solidFill>
              </a:rPr>
              <a:t>		Because he trusts in You.</a:t>
            </a:r>
            <a:br>
              <a:rPr lang="en-NZ" sz="6000" dirty="0">
                <a:solidFill>
                  <a:schemeClr val="tx1"/>
                </a:solidFill>
              </a:rPr>
            </a:br>
            <a:r>
              <a:rPr lang="en-NZ" sz="6000" dirty="0">
                <a:solidFill>
                  <a:schemeClr val="tx1"/>
                </a:solidFill>
              </a:rPr>
              <a:t>		</a:t>
            </a:r>
            <a:r>
              <a:rPr lang="en-NZ" sz="6000" b="1" baseline="30000" dirty="0">
                <a:solidFill>
                  <a:schemeClr val="tx1"/>
                </a:solidFill>
              </a:rPr>
              <a:t>4</a:t>
            </a:r>
            <a:r>
              <a:rPr lang="en-NZ" sz="6000" dirty="0">
                <a:solidFill>
                  <a:schemeClr val="tx1"/>
                </a:solidFill>
              </a:rPr>
              <a:t>“Trust in the </a:t>
            </a:r>
            <a:r>
              <a:rPr lang="en-NZ" sz="6000" cap="small" dirty="0">
                <a:solidFill>
                  <a:schemeClr val="tx1"/>
                </a:solidFill>
              </a:rPr>
              <a:t>Lord </a:t>
            </a:r>
            <a:r>
              <a:rPr lang="en-NZ" sz="6000" dirty="0">
                <a:solidFill>
                  <a:schemeClr val="tx1"/>
                </a:solidFill>
              </a:rPr>
              <a:t>forever,</a:t>
            </a:r>
            <a:br>
              <a:rPr lang="en-NZ" sz="6000" dirty="0">
                <a:solidFill>
                  <a:schemeClr val="tx1"/>
                </a:solidFill>
              </a:rPr>
            </a:br>
            <a:r>
              <a:rPr lang="en-NZ" sz="6000" dirty="0">
                <a:solidFill>
                  <a:schemeClr val="tx1"/>
                </a:solidFill>
              </a:rPr>
              <a:t>		For in </a:t>
            </a:r>
            <a:r>
              <a:rPr lang="en-NZ" sz="6000" cap="small" dirty="0">
                <a:solidFill>
                  <a:schemeClr val="tx1"/>
                </a:solidFill>
              </a:rPr>
              <a:t>God</a:t>
            </a:r>
            <a:r>
              <a:rPr lang="en-NZ" sz="6000" dirty="0">
                <a:solidFill>
                  <a:schemeClr val="tx1"/>
                </a:solidFill>
              </a:rPr>
              <a:t> the </a:t>
            </a:r>
            <a:r>
              <a:rPr lang="en-NZ" sz="6000" cap="small" dirty="0">
                <a:solidFill>
                  <a:schemeClr val="tx1"/>
                </a:solidFill>
              </a:rPr>
              <a:t>Lord</a:t>
            </a:r>
            <a:r>
              <a:rPr lang="en-NZ" sz="6000" dirty="0">
                <a:solidFill>
                  <a:schemeClr val="tx1"/>
                </a:solidFill>
              </a:rPr>
              <a:t>, </a:t>
            </a:r>
            <a:r>
              <a:rPr lang="en-NZ" sz="6000" i="1" dirty="0">
                <a:solidFill>
                  <a:schemeClr val="tx1"/>
                </a:solidFill>
              </a:rPr>
              <a:t>we have</a:t>
            </a:r>
            <a:r>
              <a:rPr lang="en-NZ" sz="6000" dirty="0">
                <a:solidFill>
                  <a:schemeClr val="tx1"/>
                </a:solidFill>
              </a:rPr>
              <a:t> an everlasting Rock. </a:t>
            </a:r>
            <a:r>
              <a:rPr lang="en-NZ" sz="1400" dirty="0">
                <a:solidFill>
                  <a:schemeClr val="tx1"/>
                </a:solidFill>
              </a:rPr>
              <a:t>(NASB95)</a:t>
            </a: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a:t>
            </a:r>
            <a:r>
              <a:rPr lang="en-US" sz="3200">
                <a:solidFill>
                  <a:schemeClr val="tx1"/>
                </a:solidFill>
              </a:rPr>
              <a:t>Rock-solid Foundation</a:t>
            </a:r>
            <a:endParaRPr lang="en-NZ" sz="3200" dirty="0">
              <a:solidFill>
                <a:schemeClr val="tx1"/>
              </a:solidFill>
            </a:endParaRPr>
          </a:p>
        </p:txBody>
      </p:sp>
    </p:spTree>
    <p:extLst>
      <p:ext uri="{BB962C8B-B14F-4D97-AF65-F5344CB8AC3E}">
        <p14:creationId xmlns:p14="http://schemas.microsoft.com/office/powerpoint/2010/main" val="317751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A3B9FA-8342-4F0F-BCCE-C67791B23A91}"/>
              </a:ext>
            </a:extLst>
          </p:cNvPr>
          <p:cNvSpPr>
            <a:spLocks noGrp="1"/>
          </p:cNvSpPr>
          <p:nvPr>
            <p:ph sz="half" idx="2"/>
          </p:nvPr>
        </p:nvSpPr>
        <p:spPr>
          <a:xfrm>
            <a:off x="4770783" y="864706"/>
            <a:ext cx="4214191" cy="4777409"/>
          </a:xfrm>
        </p:spPr>
        <p:txBody>
          <a:bodyPr>
            <a:normAutofit/>
          </a:bodyPr>
          <a:lstStyle/>
          <a:p>
            <a:r>
              <a:rPr lang="en-NZ" sz="2400" dirty="0">
                <a:solidFill>
                  <a:schemeClr val="bg1"/>
                </a:solidFill>
              </a:rPr>
              <a:t>God can create “perfect peace” within your mind—</a:t>
            </a:r>
          </a:p>
          <a:p>
            <a:endParaRPr lang="en-NZ" sz="2400" dirty="0">
              <a:solidFill>
                <a:schemeClr val="bg1"/>
              </a:solidFill>
            </a:endParaRPr>
          </a:p>
          <a:p>
            <a:r>
              <a:rPr lang="en-NZ" sz="2400" dirty="0">
                <a:solidFill>
                  <a:schemeClr val="bg1"/>
                </a:solidFill>
              </a:rPr>
              <a:t>Isaiah 57:19—</a:t>
            </a:r>
          </a:p>
          <a:p>
            <a:pPr marL="0" indent="0">
              <a:buNone/>
            </a:pPr>
            <a:r>
              <a:rPr lang="en-NZ" sz="2400" b="1" baseline="30000" dirty="0">
                <a:solidFill>
                  <a:schemeClr val="bg1"/>
                </a:solidFill>
              </a:rPr>
              <a:t>19</a:t>
            </a:r>
            <a:r>
              <a:rPr lang="en-NZ" sz="2400" dirty="0">
                <a:solidFill>
                  <a:schemeClr val="bg1"/>
                </a:solidFill>
              </a:rPr>
              <a:t>Creating the praise of the lips.</a:t>
            </a:r>
            <a:br>
              <a:rPr lang="en-NZ" sz="2400" dirty="0">
                <a:solidFill>
                  <a:schemeClr val="bg1"/>
                </a:solidFill>
              </a:rPr>
            </a:br>
            <a:r>
              <a:rPr lang="en-NZ" sz="2400" dirty="0">
                <a:solidFill>
                  <a:schemeClr val="bg1"/>
                </a:solidFill>
              </a:rPr>
              <a:t>Peace, peace to him who is far and to him who is near,”</a:t>
            </a:r>
            <a:br>
              <a:rPr lang="en-NZ" sz="2400" dirty="0">
                <a:solidFill>
                  <a:schemeClr val="bg1"/>
                </a:solidFill>
              </a:rPr>
            </a:br>
            <a:r>
              <a:rPr lang="en-NZ" sz="2400" dirty="0">
                <a:solidFill>
                  <a:schemeClr val="bg1"/>
                </a:solidFill>
              </a:rPr>
              <a:t>Says the </a:t>
            </a:r>
            <a:r>
              <a:rPr lang="en-NZ" sz="2400" cap="small" dirty="0">
                <a:solidFill>
                  <a:schemeClr val="bg1"/>
                </a:solidFill>
              </a:rPr>
              <a:t>Lord</a:t>
            </a:r>
            <a:r>
              <a:rPr lang="en-NZ" sz="2400" dirty="0">
                <a:solidFill>
                  <a:schemeClr val="bg1"/>
                </a:solidFill>
              </a:rPr>
              <a:t>, “and I will heal him.” (NASB95)</a:t>
            </a:r>
          </a:p>
        </p:txBody>
      </p:sp>
      <p:pic>
        <p:nvPicPr>
          <p:cNvPr id="2058" name="Picture 10" descr="Post image">
            <a:extLst>
              <a:ext uri="{FF2B5EF4-FFF2-40B4-BE49-F238E27FC236}">
                <a16:creationId xmlns:a16="http://schemas.microsoft.com/office/drawing/2014/main" id="{FB41CF70-3F43-43AE-90F7-AE623CA8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864706"/>
            <a:ext cx="4611757" cy="464057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3BF0E4A-2CEC-4C65-990E-7CE921B63E66}"/>
              </a:ext>
            </a:extLst>
          </p:cNvPr>
          <p:cNvSpPr txBox="1">
            <a:spLocks/>
          </p:cNvSpPr>
          <p:nvPr/>
        </p:nvSpPr>
        <p:spPr>
          <a:xfrm>
            <a:off x="159026" y="4973955"/>
            <a:ext cx="8825948" cy="1724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endParaRPr lang="en-NZ" sz="1700" dirty="0">
              <a:solidFill>
                <a:schemeClr val="tx1"/>
              </a:solidFill>
            </a:endParaRPr>
          </a:p>
          <a:p>
            <a:pPr marL="0" indent="0">
              <a:buFont typeface="Arial" panose="020B0604020202020204" pitchFamily="34" charset="0"/>
              <a:buNone/>
            </a:pPr>
            <a:r>
              <a:rPr lang="en-NZ" sz="6000" dirty="0">
                <a:solidFill>
                  <a:schemeClr val="tx1"/>
                </a:solidFill>
              </a:rPr>
              <a:t>Isaiah 26:3-4—</a:t>
            </a:r>
            <a:r>
              <a:rPr lang="en-NZ" sz="6000" b="1" baseline="30000" dirty="0">
                <a:solidFill>
                  <a:schemeClr val="tx1"/>
                </a:solidFill>
              </a:rPr>
              <a:t>3</a:t>
            </a:r>
            <a:r>
              <a:rPr lang="en-NZ" sz="6000" dirty="0">
                <a:solidFill>
                  <a:schemeClr val="tx1"/>
                </a:solidFill>
              </a:rPr>
              <a:t>“The steadfast of mind 						You will keep in perfect peace,</a:t>
            </a:r>
            <a:br>
              <a:rPr lang="en-NZ" sz="6000" dirty="0">
                <a:solidFill>
                  <a:schemeClr val="tx1"/>
                </a:solidFill>
              </a:rPr>
            </a:br>
            <a:r>
              <a:rPr lang="en-NZ" sz="6000" dirty="0">
                <a:solidFill>
                  <a:schemeClr val="tx1"/>
                </a:solidFill>
              </a:rPr>
              <a:t>		Because he trusts in You.</a:t>
            </a:r>
            <a:br>
              <a:rPr lang="en-NZ" sz="6000" dirty="0">
                <a:solidFill>
                  <a:schemeClr val="tx1"/>
                </a:solidFill>
              </a:rPr>
            </a:br>
            <a:r>
              <a:rPr lang="en-NZ" sz="6000" dirty="0">
                <a:solidFill>
                  <a:schemeClr val="tx1"/>
                </a:solidFill>
              </a:rPr>
              <a:t>		</a:t>
            </a:r>
            <a:r>
              <a:rPr lang="en-NZ" sz="6000" b="1" baseline="30000" dirty="0">
                <a:solidFill>
                  <a:schemeClr val="tx1"/>
                </a:solidFill>
              </a:rPr>
              <a:t>4</a:t>
            </a:r>
            <a:r>
              <a:rPr lang="en-NZ" sz="6000" dirty="0">
                <a:solidFill>
                  <a:schemeClr val="tx1"/>
                </a:solidFill>
              </a:rPr>
              <a:t>“Trust in the </a:t>
            </a:r>
            <a:r>
              <a:rPr lang="en-NZ" sz="6000" cap="small" dirty="0">
                <a:solidFill>
                  <a:schemeClr val="tx1"/>
                </a:solidFill>
              </a:rPr>
              <a:t>Lord </a:t>
            </a:r>
            <a:r>
              <a:rPr lang="en-NZ" sz="6000" dirty="0">
                <a:solidFill>
                  <a:schemeClr val="tx1"/>
                </a:solidFill>
              </a:rPr>
              <a:t>forever,</a:t>
            </a:r>
            <a:br>
              <a:rPr lang="en-NZ" sz="6000" dirty="0">
                <a:solidFill>
                  <a:schemeClr val="tx1"/>
                </a:solidFill>
              </a:rPr>
            </a:br>
            <a:r>
              <a:rPr lang="en-NZ" sz="6000" dirty="0">
                <a:solidFill>
                  <a:schemeClr val="tx1"/>
                </a:solidFill>
              </a:rPr>
              <a:t>		For in </a:t>
            </a:r>
            <a:r>
              <a:rPr lang="en-NZ" sz="6000" cap="small" dirty="0">
                <a:solidFill>
                  <a:schemeClr val="tx1"/>
                </a:solidFill>
              </a:rPr>
              <a:t>God</a:t>
            </a:r>
            <a:r>
              <a:rPr lang="en-NZ" sz="6000" dirty="0">
                <a:solidFill>
                  <a:schemeClr val="tx1"/>
                </a:solidFill>
              </a:rPr>
              <a:t> the </a:t>
            </a:r>
            <a:r>
              <a:rPr lang="en-NZ" sz="6000" cap="small" dirty="0">
                <a:solidFill>
                  <a:schemeClr val="tx1"/>
                </a:solidFill>
              </a:rPr>
              <a:t>Lord</a:t>
            </a:r>
            <a:r>
              <a:rPr lang="en-NZ" sz="6000" dirty="0">
                <a:solidFill>
                  <a:schemeClr val="tx1"/>
                </a:solidFill>
              </a:rPr>
              <a:t>, </a:t>
            </a:r>
            <a:r>
              <a:rPr lang="en-NZ" sz="6000" i="1" dirty="0">
                <a:solidFill>
                  <a:schemeClr val="tx1"/>
                </a:solidFill>
              </a:rPr>
              <a:t>we have</a:t>
            </a:r>
            <a:r>
              <a:rPr lang="en-NZ" sz="6000" dirty="0">
                <a:solidFill>
                  <a:schemeClr val="tx1"/>
                </a:solidFill>
              </a:rPr>
              <a:t> an everlasting Rock. </a:t>
            </a:r>
            <a:r>
              <a:rPr lang="en-NZ" sz="1400" dirty="0">
                <a:solidFill>
                  <a:schemeClr val="tx1"/>
                </a:solidFill>
              </a:rPr>
              <a:t>(NASB95)</a:t>
            </a:r>
          </a:p>
        </p:txBody>
      </p:sp>
      <p:sp>
        <p:nvSpPr>
          <p:cNvPr id="8" name="Content Placeholder 2">
            <a:extLst>
              <a:ext uri="{FF2B5EF4-FFF2-40B4-BE49-F238E27FC236}">
                <a16:creationId xmlns:a16="http://schemas.microsoft.com/office/drawing/2014/main" id="{B1BE3479-7906-4D57-ADBC-334D30E81F22}"/>
              </a:ext>
            </a:extLst>
          </p:cNvPr>
          <p:cNvSpPr txBox="1">
            <a:spLocks/>
          </p:cNvSpPr>
          <p:nvPr/>
        </p:nvSpPr>
        <p:spPr>
          <a:xfrm>
            <a:off x="159026" y="160021"/>
            <a:ext cx="8825948" cy="5821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3200" dirty="0">
                <a:solidFill>
                  <a:schemeClr val="tx1"/>
                </a:solidFill>
              </a:rPr>
              <a:t>From a </a:t>
            </a:r>
            <a:r>
              <a:rPr lang="en-US" sz="3200">
                <a:solidFill>
                  <a:schemeClr val="tx1"/>
                </a:solidFill>
              </a:rPr>
              <a:t>Rock-solid Foundation</a:t>
            </a:r>
            <a:endParaRPr lang="en-NZ" sz="3200" dirty="0">
              <a:solidFill>
                <a:schemeClr val="tx1"/>
              </a:solidFill>
            </a:endParaRPr>
          </a:p>
        </p:txBody>
      </p:sp>
    </p:spTree>
    <p:extLst>
      <p:ext uri="{BB962C8B-B14F-4D97-AF65-F5344CB8AC3E}">
        <p14:creationId xmlns:p14="http://schemas.microsoft.com/office/powerpoint/2010/main" val="6092679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702</Words>
  <Application>Microsoft Office PowerPoint</Application>
  <PresentationFormat>On-screen Show (4:3)</PresentationFormat>
  <Paragraphs>163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93</cp:revision>
  <dcterms:created xsi:type="dcterms:W3CDTF">2019-10-19T08:27:19Z</dcterms:created>
  <dcterms:modified xsi:type="dcterms:W3CDTF">2019-11-03T06:08:44Z</dcterms:modified>
</cp:coreProperties>
</file>