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1136" r:id="rId2"/>
    <p:sldId id="1372" r:id="rId3"/>
    <p:sldId id="1335" r:id="rId4"/>
    <p:sldId id="1366" r:id="rId5"/>
    <p:sldId id="1360" r:id="rId6"/>
    <p:sldId id="1361" r:id="rId7"/>
    <p:sldId id="1362" r:id="rId8"/>
    <p:sldId id="1359" r:id="rId9"/>
    <p:sldId id="1363" r:id="rId10"/>
    <p:sldId id="1364" r:id="rId11"/>
    <p:sldId id="1365" r:id="rId12"/>
    <p:sldId id="1358" r:id="rId13"/>
    <p:sldId id="1353" r:id="rId14"/>
    <p:sldId id="1354" r:id="rId15"/>
    <p:sldId id="1355" r:id="rId16"/>
    <p:sldId id="1341" r:id="rId17"/>
    <p:sldId id="1352" r:id="rId18"/>
    <p:sldId id="1350" r:id="rId19"/>
    <p:sldId id="1351" r:id="rId20"/>
    <p:sldId id="1356" r:id="rId21"/>
    <p:sldId id="1357" r:id="rId22"/>
    <p:sldId id="1349" r:id="rId23"/>
    <p:sldId id="1367" r:id="rId24"/>
    <p:sldId id="1368" r:id="rId25"/>
    <p:sldId id="136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56" autoAdjust="0"/>
    <p:restoredTop sz="94660"/>
  </p:normalViewPr>
  <p:slideViewPr>
    <p:cSldViewPr snapToGrid="0">
      <p:cViewPr varScale="1">
        <p:scale>
          <a:sx n="59" d="100"/>
          <a:sy n="59" d="100"/>
        </p:scale>
        <p:origin x="3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3AE4A4-B0A9-4946-A9B9-4176D30CF272}" type="datetimeFigureOut">
              <a:rPr lang="en-NZ" smtClean="0"/>
              <a:t>19/01/2020</a:t>
            </a:fld>
            <a:endParaRPr lang="en-N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E58C7C-B011-47DA-ADD2-B315460455CB}" type="slidenum">
              <a:rPr lang="en-NZ" smtClean="0"/>
              <a:t>‹#›</a:t>
            </a:fld>
            <a:endParaRPr lang="en-NZ"/>
          </a:p>
        </p:txBody>
      </p:sp>
    </p:spTree>
    <p:extLst>
      <p:ext uri="{BB962C8B-B14F-4D97-AF65-F5344CB8AC3E}">
        <p14:creationId xmlns:p14="http://schemas.microsoft.com/office/powerpoint/2010/main" val="3653180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BC8CEE-69A5-4B52-AA73-6E2AFE19DFCB}" type="datetimeFigureOut">
              <a:rPr lang="en-NZ" smtClean="0"/>
              <a:t>19/01/2020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8FA578E-76DA-4C16-A1F7-608F059A67C2}" type="slidenum">
              <a:rPr lang="en-NZ" smtClean="0"/>
              <a:t>‹#›</a:t>
            </a:fld>
            <a:endParaRPr lang="en-NZ"/>
          </a:p>
        </p:txBody>
      </p:sp>
    </p:spTree>
    <p:extLst>
      <p:ext uri="{BB962C8B-B14F-4D97-AF65-F5344CB8AC3E}">
        <p14:creationId xmlns:p14="http://schemas.microsoft.com/office/powerpoint/2010/main" val="1343754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C8CEE-69A5-4B52-AA73-6E2AFE19DFCB}" type="datetimeFigureOut">
              <a:rPr lang="en-NZ" smtClean="0"/>
              <a:t>19/01/2020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8FA578E-76DA-4C16-A1F7-608F059A67C2}" type="slidenum">
              <a:rPr lang="en-NZ" smtClean="0"/>
              <a:t>‹#›</a:t>
            </a:fld>
            <a:endParaRPr lang="en-NZ"/>
          </a:p>
        </p:txBody>
      </p:sp>
    </p:spTree>
    <p:extLst>
      <p:ext uri="{BB962C8B-B14F-4D97-AF65-F5344CB8AC3E}">
        <p14:creationId xmlns:p14="http://schemas.microsoft.com/office/powerpoint/2010/main" val="899432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C8CEE-69A5-4B52-AA73-6E2AFE19DFCB}" type="datetimeFigureOut">
              <a:rPr lang="en-NZ" smtClean="0"/>
              <a:t>19/01/2020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8FA578E-76DA-4C16-A1F7-608F059A67C2}" type="slidenum">
              <a:rPr lang="en-NZ" smtClean="0"/>
              <a:t>‹#›</a:t>
            </a:fld>
            <a:endParaRPr lang="en-NZ"/>
          </a:p>
        </p:txBody>
      </p:sp>
    </p:spTree>
    <p:extLst>
      <p:ext uri="{BB962C8B-B14F-4D97-AF65-F5344CB8AC3E}">
        <p14:creationId xmlns:p14="http://schemas.microsoft.com/office/powerpoint/2010/main" val="3078281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C8CEE-69A5-4B52-AA73-6E2AFE19DFCB}" type="datetimeFigureOut">
              <a:rPr lang="en-NZ" smtClean="0"/>
              <a:t>19/01/2020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8FA578E-76DA-4C16-A1F7-608F059A67C2}" type="slidenum">
              <a:rPr lang="en-NZ" smtClean="0"/>
              <a:t>‹#›</a:t>
            </a:fld>
            <a:endParaRPr lang="en-NZ"/>
          </a:p>
        </p:txBody>
      </p:sp>
    </p:spTree>
    <p:extLst>
      <p:ext uri="{BB962C8B-B14F-4D97-AF65-F5344CB8AC3E}">
        <p14:creationId xmlns:p14="http://schemas.microsoft.com/office/powerpoint/2010/main" val="3255976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BC8CEE-69A5-4B52-AA73-6E2AFE19DFCB}" type="datetimeFigureOut">
              <a:rPr lang="en-NZ" smtClean="0"/>
              <a:t>19/01/2020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8FA578E-76DA-4C16-A1F7-608F059A67C2}" type="slidenum">
              <a:rPr lang="en-NZ" smtClean="0"/>
              <a:t>‹#›</a:t>
            </a:fld>
            <a:endParaRPr lang="en-NZ"/>
          </a:p>
        </p:txBody>
      </p:sp>
    </p:spTree>
    <p:extLst>
      <p:ext uri="{BB962C8B-B14F-4D97-AF65-F5344CB8AC3E}">
        <p14:creationId xmlns:p14="http://schemas.microsoft.com/office/powerpoint/2010/main" val="53774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BC8CEE-69A5-4B52-AA73-6E2AFE19DFCB}" type="datetimeFigureOut">
              <a:rPr lang="en-NZ" smtClean="0"/>
              <a:t>19/01/2020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8FA578E-76DA-4C16-A1F7-608F059A67C2}" type="slidenum">
              <a:rPr lang="en-NZ" smtClean="0"/>
              <a:t>‹#›</a:t>
            </a:fld>
            <a:endParaRPr lang="en-NZ"/>
          </a:p>
        </p:txBody>
      </p:sp>
    </p:spTree>
    <p:extLst>
      <p:ext uri="{BB962C8B-B14F-4D97-AF65-F5344CB8AC3E}">
        <p14:creationId xmlns:p14="http://schemas.microsoft.com/office/powerpoint/2010/main" val="1672717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C8CEE-69A5-4B52-AA73-6E2AFE19DFCB}" type="datetimeFigureOut">
              <a:rPr lang="en-NZ" smtClean="0"/>
              <a:t>19/01/2020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98FA578E-76DA-4C16-A1F7-608F059A67C2}" type="slidenum">
              <a:rPr lang="en-NZ" smtClean="0"/>
              <a:t>‹#›</a:t>
            </a:fld>
            <a:endParaRPr lang="en-NZ"/>
          </a:p>
        </p:txBody>
      </p:sp>
    </p:spTree>
    <p:extLst>
      <p:ext uri="{BB962C8B-B14F-4D97-AF65-F5344CB8AC3E}">
        <p14:creationId xmlns:p14="http://schemas.microsoft.com/office/powerpoint/2010/main" val="1283802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BC8CEE-69A5-4B52-AA73-6E2AFE19DFCB}" type="datetimeFigureOut">
              <a:rPr lang="en-NZ" smtClean="0"/>
              <a:t>19/01/2020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98FA578E-76DA-4C16-A1F7-608F059A67C2}" type="slidenum">
              <a:rPr lang="en-NZ" smtClean="0"/>
              <a:t>‹#›</a:t>
            </a:fld>
            <a:endParaRPr lang="en-NZ"/>
          </a:p>
        </p:txBody>
      </p:sp>
    </p:spTree>
    <p:extLst>
      <p:ext uri="{BB962C8B-B14F-4D97-AF65-F5344CB8AC3E}">
        <p14:creationId xmlns:p14="http://schemas.microsoft.com/office/powerpoint/2010/main" val="129523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C8CEE-69A5-4B52-AA73-6E2AFE19DFCB}" type="datetimeFigureOut">
              <a:rPr lang="en-NZ" smtClean="0"/>
              <a:t>19/01/2020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98FA578E-76DA-4C16-A1F7-608F059A67C2}" type="slidenum">
              <a:rPr lang="en-NZ" smtClean="0"/>
              <a:t>‹#›</a:t>
            </a:fld>
            <a:endParaRPr lang="en-NZ"/>
          </a:p>
        </p:txBody>
      </p:sp>
    </p:spTree>
    <p:extLst>
      <p:ext uri="{BB962C8B-B14F-4D97-AF65-F5344CB8AC3E}">
        <p14:creationId xmlns:p14="http://schemas.microsoft.com/office/powerpoint/2010/main" val="3010800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BC8CEE-69A5-4B52-AA73-6E2AFE19DFCB}" type="datetimeFigureOut">
              <a:rPr lang="en-NZ" smtClean="0"/>
              <a:t>19/01/2020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8FA578E-76DA-4C16-A1F7-608F059A67C2}" type="slidenum">
              <a:rPr lang="en-NZ" smtClean="0"/>
              <a:t>‹#›</a:t>
            </a:fld>
            <a:endParaRPr lang="en-NZ"/>
          </a:p>
        </p:txBody>
      </p:sp>
    </p:spTree>
    <p:extLst>
      <p:ext uri="{BB962C8B-B14F-4D97-AF65-F5344CB8AC3E}">
        <p14:creationId xmlns:p14="http://schemas.microsoft.com/office/powerpoint/2010/main" val="3773745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BC8CEE-69A5-4B52-AA73-6E2AFE19DFCB}" type="datetimeFigureOut">
              <a:rPr lang="en-NZ" smtClean="0"/>
              <a:t>19/01/2020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8FA578E-76DA-4C16-A1F7-608F059A67C2}" type="slidenum">
              <a:rPr lang="en-NZ" smtClean="0"/>
              <a:t>‹#›</a:t>
            </a:fld>
            <a:endParaRPr lang="en-NZ"/>
          </a:p>
        </p:txBody>
      </p:sp>
    </p:spTree>
    <p:extLst>
      <p:ext uri="{BB962C8B-B14F-4D97-AF65-F5344CB8AC3E}">
        <p14:creationId xmlns:p14="http://schemas.microsoft.com/office/powerpoint/2010/main" val="1799459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C8CEE-69A5-4B52-AA73-6E2AFE19DFCB}" type="datetimeFigureOut">
              <a:rPr lang="en-NZ" smtClean="0"/>
              <a:t>19/01/2020</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FA578E-76DA-4C16-A1F7-608F059A67C2}" type="slidenum">
              <a:rPr lang="en-NZ" smtClean="0"/>
              <a:t>‹#›</a:t>
            </a:fld>
            <a:endParaRPr lang="en-NZ"/>
          </a:p>
        </p:txBody>
      </p:sp>
    </p:spTree>
    <p:extLst>
      <p:ext uri="{BB962C8B-B14F-4D97-AF65-F5344CB8AC3E}">
        <p14:creationId xmlns:p14="http://schemas.microsoft.com/office/powerpoint/2010/main" val="428770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BF657E6B-C938-4FD8-A799-FD80D5F6B16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98332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3" y="5009083"/>
            <a:ext cx="5754261" cy="1345997"/>
          </a:xfrm>
        </p:spPr>
        <p:txBody>
          <a:bodyPr vert="horz" lIns="91440" tIns="45720" rIns="91440" bIns="45720" rtlCol="0" anchor="ctr">
            <a:normAutofit/>
          </a:bodyPr>
          <a:lstStyle/>
          <a:p>
            <a:pPr marL="0" indent="0">
              <a:buNone/>
            </a:pPr>
            <a:r>
              <a:rPr lang="en-US" dirty="0">
                <a:solidFill>
                  <a:schemeClr val="bg1"/>
                </a:solidFill>
              </a:rPr>
              <a:t>ROOM—A metaphor:</a:t>
            </a:r>
          </a:p>
          <a:p>
            <a:pPr marL="0" indent="0">
              <a:buNone/>
            </a:pPr>
            <a:r>
              <a:rPr lang="en-US" dirty="0">
                <a:solidFill>
                  <a:schemeClr val="bg1"/>
                </a:solidFill>
              </a:rPr>
              <a:t>b. Uninterrupted by distractions</a:t>
            </a:r>
          </a:p>
          <a:p>
            <a:pPr marL="0" indent="0">
              <a:buNone/>
            </a:pPr>
            <a:endParaRPr lang="en-US" dirty="0">
              <a:solidFill>
                <a:schemeClr val="bg1"/>
              </a:solidFill>
            </a:endParaRP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pic>
        <p:nvPicPr>
          <p:cNvPr id="11" name="Picture 2" descr="Image">
            <a:extLst>
              <a:ext uri="{FF2B5EF4-FFF2-40B4-BE49-F238E27FC236}">
                <a16:creationId xmlns:a16="http://schemas.microsoft.com/office/drawing/2014/main" id="{2F63C500-4D41-4B67-A20E-47ADDD4A40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282" t="41955" r="42122" b="23300"/>
          <a:stretch/>
        </p:blipFill>
        <p:spPr bwMode="auto">
          <a:xfrm>
            <a:off x="4817660" y="451873"/>
            <a:ext cx="4019022" cy="2605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096286"/>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3" y="5009083"/>
            <a:ext cx="5754261" cy="1345997"/>
          </a:xfrm>
        </p:spPr>
        <p:txBody>
          <a:bodyPr vert="horz" lIns="91440" tIns="45720" rIns="91440" bIns="45720" rtlCol="0" anchor="ctr">
            <a:normAutofit/>
          </a:bodyPr>
          <a:lstStyle/>
          <a:p>
            <a:pPr marL="0" indent="0">
              <a:buNone/>
            </a:pPr>
            <a:r>
              <a:rPr lang="en-US" dirty="0">
                <a:solidFill>
                  <a:schemeClr val="bg1"/>
                </a:solidFill>
              </a:rPr>
              <a:t>ROOM—A metaphor:</a:t>
            </a:r>
          </a:p>
          <a:p>
            <a:pPr marL="0" indent="0">
              <a:buNone/>
            </a:pPr>
            <a:r>
              <a:rPr lang="en-US" dirty="0">
                <a:solidFill>
                  <a:schemeClr val="bg1"/>
                </a:solidFill>
              </a:rPr>
              <a:t>c. Enables you to focus on God’s will</a:t>
            </a:r>
          </a:p>
          <a:p>
            <a:pPr marL="0" indent="0">
              <a:buNone/>
            </a:pPr>
            <a:endParaRPr lang="en-US" dirty="0">
              <a:solidFill>
                <a:schemeClr val="bg1"/>
              </a:solidFill>
            </a:endParaRP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pic>
        <p:nvPicPr>
          <p:cNvPr id="11" name="Picture 2" descr="Image">
            <a:extLst>
              <a:ext uri="{FF2B5EF4-FFF2-40B4-BE49-F238E27FC236}">
                <a16:creationId xmlns:a16="http://schemas.microsoft.com/office/drawing/2014/main" id="{2F63C500-4D41-4B67-A20E-47ADDD4A40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282" t="41955" r="42122" b="23300"/>
          <a:stretch/>
        </p:blipFill>
        <p:spPr bwMode="auto">
          <a:xfrm>
            <a:off x="4817660" y="451873"/>
            <a:ext cx="4019022" cy="2605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489346"/>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4" y="5009083"/>
            <a:ext cx="5369082" cy="1345997"/>
          </a:xfrm>
        </p:spPr>
        <p:txBody>
          <a:bodyPr vert="horz" lIns="91440" tIns="45720" rIns="91440" bIns="45720" rtlCol="0" anchor="ctr">
            <a:normAutofit/>
          </a:bodyPr>
          <a:lstStyle/>
          <a:p>
            <a:pPr marL="0" indent="0">
              <a:buNone/>
            </a:pPr>
            <a:r>
              <a:rPr lang="en-US" dirty="0">
                <a:solidFill>
                  <a:schemeClr val="bg1"/>
                </a:solidFill>
              </a:rPr>
              <a:t>1. First—Clear the room</a:t>
            </a:r>
          </a:p>
          <a:p>
            <a:pPr marL="0" indent="0">
              <a:buNone/>
            </a:pPr>
            <a:endParaRPr lang="en-US" sz="2400" dirty="0">
              <a:solidFill>
                <a:schemeClr val="bg1"/>
              </a:solidFill>
            </a:endParaRPr>
          </a:p>
          <a:p>
            <a:pPr marL="0" indent="0">
              <a:buNone/>
            </a:pPr>
            <a:endParaRPr lang="en-US" sz="2400" dirty="0">
              <a:solidFill>
                <a:schemeClr val="bg1"/>
              </a:solidFill>
            </a:endParaRP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103"/>
          <a:stretch/>
        </p:blipFill>
        <p:spPr bwMode="auto">
          <a:xfrm>
            <a:off x="241172" y="406524"/>
            <a:ext cx="8661647" cy="4216978"/>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530700" y="3351378"/>
            <a:ext cx="8080313" cy="1105845"/>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spTree>
    <p:extLst>
      <p:ext uri="{BB962C8B-B14F-4D97-AF65-F5344CB8AC3E}">
        <p14:creationId xmlns:p14="http://schemas.microsoft.com/office/powerpoint/2010/main" val="143005167"/>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3" y="5009083"/>
            <a:ext cx="5754257" cy="1345997"/>
          </a:xfrm>
        </p:spPr>
        <p:txBody>
          <a:bodyPr vert="horz" lIns="91440" tIns="45720" rIns="91440" bIns="45720" rtlCol="0" anchor="ctr">
            <a:normAutofit lnSpcReduction="10000"/>
          </a:bodyPr>
          <a:lstStyle/>
          <a:p>
            <a:pPr marL="0" indent="0">
              <a:buNone/>
            </a:pPr>
            <a:r>
              <a:rPr lang="en-US" dirty="0">
                <a:solidFill>
                  <a:schemeClr val="bg1"/>
                </a:solidFill>
              </a:rPr>
              <a:t>1. First—Clear the room</a:t>
            </a:r>
          </a:p>
          <a:p>
            <a:pPr marL="0" indent="0">
              <a:buNone/>
            </a:pPr>
            <a:r>
              <a:rPr lang="en-US" sz="2400" dirty="0">
                <a:solidFill>
                  <a:schemeClr val="bg1"/>
                </a:solidFill>
              </a:rPr>
              <a:t>a. The devil always turns up at worship:</a:t>
            </a:r>
          </a:p>
          <a:p>
            <a:pPr marL="0" indent="0">
              <a:buNone/>
            </a:pPr>
            <a:r>
              <a:rPr lang="en-US" sz="2400" dirty="0" err="1">
                <a:solidFill>
                  <a:schemeClr val="bg1"/>
                </a:solidFill>
              </a:rPr>
              <a:t>i</a:t>
            </a:r>
            <a:r>
              <a:rPr lang="en-US" sz="2400" dirty="0">
                <a:solidFill>
                  <a:schemeClr val="bg1"/>
                </a:solidFill>
              </a:rPr>
              <a:t>. Tempted Jesus in the wilderness (Mt.4)</a:t>
            </a: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103"/>
          <a:stretch/>
        </p:blipFill>
        <p:spPr bwMode="auto">
          <a:xfrm>
            <a:off x="241172" y="406524"/>
            <a:ext cx="8661647" cy="4216978"/>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530700" y="3351378"/>
            <a:ext cx="8080313" cy="1105845"/>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spTree>
    <p:extLst>
      <p:ext uri="{BB962C8B-B14F-4D97-AF65-F5344CB8AC3E}">
        <p14:creationId xmlns:p14="http://schemas.microsoft.com/office/powerpoint/2010/main" val="1961668230"/>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3" y="5009083"/>
            <a:ext cx="5754257" cy="1345997"/>
          </a:xfrm>
        </p:spPr>
        <p:txBody>
          <a:bodyPr vert="horz" lIns="91440" tIns="45720" rIns="91440" bIns="45720" rtlCol="0" anchor="ctr">
            <a:normAutofit lnSpcReduction="10000"/>
          </a:bodyPr>
          <a:lstStyle/>
          <a:p>
            <a:pPr marL="0" indent="0">
              <a:buNone/>
            </a:pPr>
            <a:r>
              <a:rPr lang="en-US" dirty="0">
                <a:solidFill>
                  <a:schemeClr val="bg1"/>
                </a:solidFill>
              </a:rPr>
              <a:t>1. First—Clear the room</a:t>
            </a:r>
          </a:p>
          <a:p>
            <a:pPr marL="0" indent="0">
              <a:buNone/>
            </a:pPr>
            <a:r>
              <a:rPr lang="en-US" sz="2400" dirty="0">
                <a:solidFill>
                  <a:schemeClr val="bg1"/>
                </a:solidFill>
              </a:rPr>
              <a:t>b. He will actively participate—if you let him </a:t>
            </a:r>
          </a:p>
          <a:p>
            <a:pPr marL="0" indent="0">
              <a:buNone/>
            </a:pPr>
            <a:r>
              <a:rPr lang="en-US" sz="2400" dirty="0" err="1">
                <a:solidFill>
                  <a:schemeClr val="bg1"/>
                </a:solidFill>
              </a:rPr>
              <a:t>i</a:t>
            </a:r>
            <a:r>
              <a:rPr lang="en-US" sz="2400" dirty="0">
                <a:solidFill>
                  <a:schemeClr val="bg1"/>
                </a:solidFill>
              </a:rPr>
              <a:t>. “Get behind me, Satan!” (Mt.16:23)</a:t>
            </a: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103"/>
          <a:stretch/>
        </p:blipFill>
        <p:spPr bwMode="auto">
          <a:xfrm>
            <a:off x="241172" y="406524"/>
            <a:ext cx="8661647" cy="4216978"/>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530700" y="3351378"/>
            <a:ext cx="8080313" cy="1105845"/>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spTree>
    <p:extLst>
      <p:ext uri="{BB962C8B-B14F-4D97-AF65-F5344CB8AC3E}">
        <p14:creationId xmlns:p14="http://schemas.microsoft.com/office/powerpoint/2010/main" val="2462838424"/>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3" y="5009083"/>
            <a:ext cx="5993160" cy="1345997"/>
          </a:xfrm>
        </p:spPr>
        <p:txBody>
          <a:bodyPr vert="horz" lIns="91440" tIns="45720" rIns="91440" bIns="45720" rtlCol="0" anchor="ctr">
            <a:normAutofit fontScale="92500"/>
          </a:bodyPr>
          <a:lstStyle/>
          <a:p>
            <a:pPr marL="0" indent="0">
              <a:buNone/>
            </a:pPr>
            <a:r>
              <a:rPr lang="en-US" dirty="0">
                <a:solidFill>
                  <a:schemeClr val="bg1"/>
                </a:solidFill>
              </a:rPr>
              <a:t>1. First—Clear the room</a:t>
            </a:r>
          </a:p>
          <a:p>
            <a:pPr marL="0" indent="0">
              <a:buNone/>
            </a:pPr>
            <a:r>
              <a:rPr lang="en-US" sz="2600" dirty="0">
                <a:solidFill>
                  <a:schemeClr val="bg1"/>
                </a:solidFill>
              </a:rPr>
              <a:t>c. He must be actively fought against:</a:t>
            </a:r>
          </a:p>
          <a:p>
            <a:pPr marL="0" indent="0">
              <a:buNone/>
            </a:pPr>
            <a:r>
              <a:rPr lang="en-US" sz="2200" dirty="0" err="1">
                <a:solidFill>
                  <a:schemeClr val="bg1"/>
                </a:solidFill>
              </a:rPr>
              <a:t>i</a:t>
            </a:r>
            <a:r>
              <a:rPr lang="en-US" sz="2200" dirty="0">
                <a:solidFill>
                  <a:schemeClr val="bg1"/>
                </a:solidFill>
              </a:rPr>
              <a:t>. “Resist the devil, and he will flee from you.” (Jm.4:7)</a:t>
            </a: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103"/>
          <a:stretch/>
        </p:blipFill>
        <p:spPr bwMode="auto">
          <a:xfrm>
            <a:off x="241172" y="406524"/>
            <a:ext cx="8661647" cy="4216978"/>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530700" y="3351378"/>
            <a:ext cx="8080313" cy="1105845"/>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spTree>
    <p:extLst>
      <p:ext uri="{BB962C8B-B14F-4D97-AF65-F5344CB8AC3E}">
        <p14:creationId xmlns:p14="http://schemas.microsoft.com/office/powerpoint/2010/main" val="154258518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4" y="5009083"/>
            <a:ext cx="5369082" cy="1345997"/>
          </a:xfrm>
        </p:spPr>
        <p:txBody>
          <a:bodyPr vert="horz" lIns="91440" tIns="45720" rIns="91440" bIns="45720" rtlCol="0" anchor="ctr">
            <a:normAutofit/>
          </a:bodyPr>
          <a:lstStyle/>
          <a:p>
            <a:pPr marL="0" indent="0">
              <a:buNone/>
            </a:pPr>
            <a:r>
              <a:rPr lang="en-US" dirty="0">
                <a:solidFill>
                  <a:schemeClr val="bg1"/>
                </a:solidFill>
              </a:rPr>
              <a:t>2. Second—Prepare the room</a:t>
            </a:r>
          </a:p>
          <a:p>
            <a:pPr marL="457200" indent="-457200">
              <a:buAutoNum type="arabicPeriod"/>
            </a:pPr>
            <a:endParaRPr lang="en-US" sz="2400" dirty="0">
              <a:solidFill>
                <a:schemeClr val="bg1"/>
              </a:solidFill>
            </a:endParaRPr>
          </a:p>
          <a:p>
            <a:pPr marL="457200" indent="-457200">
              <a:buAutoNum type="arabicPeriod"/>
            </a:pPr>
            <a:endParaRPr lang="en-US" sz="2400" dirty="0">
              <a:solidFill>
                <a:schemeClr val="bg1"/>
              </a:solidFill>
            </a:endParaRP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103"/>
          <a:stretch/>
        </p:blipFill>
        <p:spPr bwMode="auto">
          <a:xfrm>
            <a:off x="241172" y="406524"/>
            <a:ext cx="8661647" cy="4216978"/>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530700" y="3351378"/>
            <a:ext cx="8080313" cy="1105845"/>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spTree>
    <p:extLst>
      <p:ext uri="{BB962C8B-B14F-4D97-AF65-F5344CB8AC3E}">
        <p14:creationId xmlns:p14="http://schemas.microsoft.com/office/powerpoint/2010/main" val="2326284879"/>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4" y="5009083"/>
            <a:ext cx="5369082" cy="1345997"/>
          </a:xfrm>
        </p:spPr>
        <p:txBody>
          <a:bodyPr vert="horz" lIns="91440" tIns="45720" rIns="91440" bIns="45720" rtlCol="0" anchor="ctr">
            <a:normAutofit lnSpcReduction="10000"/>
          </a:bodyPr>
          <a:lstStyle/>
          <a:p>
            <a:pPr marL="0" indent="0">
              <a:buNone/>
            </a:pPr>
            <a:r>
              <a:rPr lang="en-US" dirty="0">
                <a:solidFill>
                  <a:schemeClr val="bg1"/>
                </a:solidFill>
              </a:rPr>
              <a:t>2. Second—Prepare the room</a:t>
            </a:r>
          </a:p>
          <a:p>
            <a:pPr marL="0" indent="0">
              <a:buNone/>
            </a:pPr>
            <a:r>
              <a:rPr lang="en-US" sz="2400" dirty="0">
                <a:solidFill>
                  <a:schemeClr val="bg1"/>
                </a:solidFill>
              </a:rPr>
              <a:t>a.. Acknowledge the Father’s position.</a:t>
            </a:r>
          </a:p>
          <a:p>
            <a:pPr marL="0" indent="0">
              <a:buNone/>
            </a:pPr>
            <a:r>
              <a:rPr lang="en-US" sz="2400" dirty="0" err="1">
                <a:solidFill>
                  <a:schemeClr val="bg1"/>
                </a:solidFill>
              </a:rPr>
              <a:t>i</a:t>
            </a:r>
            <a:r>
              <a:rPr lang="en-US" sz="2400" dirty="0">
                <a:solidFill>
                  <a:schemeClr val="bg1"/>
                </a:solidFill>
              </a:rPr>
              <a:t>. “Our Father who is in heaven” (Mt.6:9)</a:t>
            </a: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103"/>
          <a:stretch/>
        </p:blipFill>
        <p:spPr bwMode="auto">
          <a:xfrm>
            <a:off x="241172" y="406524"/>
            <a:ext cx="8661647" cy="4216978"/>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530700" y="3351378"/>
            <a:ext cx="8080313" cy="1105845"/>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spTree>
    <p:extLst>
      <p:ext uri="{BB962C8B-B14F-4D97-AF65-F5344CB8AC3E}">
        <p14:creationId xmlns:p14="http://schemas.microsoft.com/office/powerpoint/2010/main" val="3629065378"/>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4" y="5009083"/>
            <a:ext cx="5754261" cy="1345997"/>
          </a:xfrm>
        </p:spPr>
        <p:txBody>
          <a:bodyPr vert="horz" lIns="91440" tIns="45720" rIns="91440" bIns="45720" rtlCol="0" anchor="ctr">
            <a:normAutofit lnSpcReduction="10000"/>
          </a:bodyPr>
          <a:lstStyle/>
          <a:p>
            <a:pPr marL="0" indent="0">
              <a:buNone/>
            </a:pPr>
            <a:r>
              <a:rPr lang="en-US" dirty="0">
                <a:solidFill>
                  <a:schemeClr val="bg1"/>
                </a:solidFill>
              </a:rPr>
              <a:t>2. Second—Prepare the room</a:t>
            </a:r>
          </a:p>
          <a:p>
            <a:pPr marL="0" indent="0">
              <a:buNone/>
            </a:pPr>
            <a:r>
              <a:rPr lang="en-US" sz="2400" dirty="0">
                <a:solidFill>
                  <a:schemeClr val="bg1"/>
                </a:solidFill>
              </a:rPr>
              <a:t>b. Acknowledge Jesus as Lord and Saviour.</a:t>
            </a:r>
          </a:p>
          <a:p>
            <a:pPr marL="0" indent="0">
              <a:buNone/>
            </a:pPr>
            <a:r>
              <a:rPr lang="en-US" sz="2400" dirty="0" err="1">
                <a:solidFill>
                  <a:schemeClr val="bg1"/>
                </a:solidFill>
              </a:rPr>
              <a:t>i</a:t>
            </a:r>
            <a:r>
              <a:rPr lang="en-US" sz="2400" dirty="0">
                <a:solidFill>
                  <a:schemeClr val="bg1"/>
                </a:solidFill>
              </a:rPr>
              <a:t>. “My Lord and my God” (John 20:28)</a:t>
            </a: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103"/>
          <a:stretch/>
        </p:blipFill>
        <p:spPr bwMode="auto">
          <a:xfrm>
            <a:off x="241172" y="406524"/>
            <a:ext cx="8661647" cy="4216978"/>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530700" y="3351378"/>
            <a:ext cx="8080313" cy="1105845"/>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spTree>
    <p:extLst>
      <p:ext uri="{BB962C8B-B14F-4D97-AF65-F5344CB8AC3E}">
        <p14:creationId xmlns:p14="http://schemas.microsoft.com/office/powerpoint/2010/main" val="1892940932"/>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4" y="5009083"/>
            <a:ext cx="5993158" cy="1345997"/>
          </a:xfrm>
        </p:spPr>
        <p:txBody>
          <a:bodyPr vert="horz" lIns="91440" tIns="45720" rIns="91440" bIns="45720" rtlCol="0" anchor="ctr">
            <a:normAutofit fontScale="92500"/>
          </a:bodyPr>
          <a:lstStyle/>
          <a:p>
            <a:pPr marL="0" indent="0">
              <a:buNone/>
            </a:pPr>
            <a:r>
              <a:rPr lang="en-US" dirty="0">
                <a:solidFill>
                  <a:schemeClr val="bg1"/>
                </a:solidFill>
              </a:rPr>
              <a:t>2. Second—Prepare the room</a:t>
            </a:r>
          </a:p>
          <a:p>
            <a:pPr marL="0" indent="0">
              <a:buNone/>
            </a:pPr>
            <a:r>
              <a:rPr lang="en-US" sz="2600" dirty="0">
                <a:solidFill>
                  <a:schemeClr val="bg1"/>
                </a:solidFill>
              </a:rPr>
              <a:t>c. Acknowledge the work of the Spirit:</a:t>
            </a:r>
          </a:p>
          <a:p>
            <a:pPr marL="0" indent="0">
              <a:buNone/>
            </a:pPr>
            <a:r>
              <a:rPr lang="en-US" sz="2400" dirty="0" err="1">
                <a:solidFill>
                  <a:schemeClr val="bg1"/>
                </a:solidFill>
              </a:rPr>
              <a:t>i</a:t>
            </a:r>
            <a:r>
              <a:rPr lang="en-US" sz="2400" dirty="0">
                <a:solidFill>
                  <a:schemeClr val="bg1"/>
                </a:solidFill>
              </a:rPr>
              <a:t>. “</a:t>
            </a:r>
            <a:r>
              <a:rPr lang="en-NZ" sz="2400" dirty="0">
                <a:solidFill>
                  <a:schemeClr val="bg1"/>
                </a:solidFill>
              </a:rPr>
              <a:t>the Spirit Himself intercedes for </a:t>
            </a:r>
            <a:r>
              <a:rPr lang="en-NZ" sz="2400" i="1" dirty="0">
                <a:solidFill>
                  <a:schemeClr val="bg1"/>
                </a:solidFill>
              </a:rPr>
              <a:t>us”</a:t>
            </a:r>
            <a:r>
              <a:rPr lang="en-NZ" sz="2400" dirty="0">
                <a:solidFill>
                  <a:schemeClr val="bg1"/>
                </a:solidFill>
              </a:rPr>
              <a:t> (Rom.8:26)</a:t>
            </a:r>
            <a:endParaRPr lang="en-US" sz="2400" dirty="0">
              <a:solidFill>
                <a:schemeClr val="bg1"/>
              </a:solidFill>
            </a:endParaRP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103"/>
          <a:stretch/>
        </p:blipFill>
        <p:spPr bwMode="auto">
          <a:xfrm>
            <a:off x="241172" y="406524"/>
            <a:ext cx="8661647" cy="4216978"/>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530700" y="3351378"/>
            <a:ext cx="8080313" cy="1105845"/>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spTree>
    <p:extLst>
      <p:ext uri="{BB962C8B-B14F-4D97-AF65-F5344CB8AC3E}">
        <p14:creationId xmlns:p14="http://schemas.microsoft.com/office/powerpoint/2010/main" val="25204675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3771B-94ED-4DD1-B2DA-ABC7716CE1F6}"/>
              </a:ext>
            </a:extLst>
          </p:cNvPr>
          <p:cNvSpPr>
            <a:spLocks noGrp="1"/>
          </p:cNvSpPr>
          <p:nvPr>
            <p:ph type="ctrTitle"/>
          </p:nvPr>
        </p:nvSpPr>
        <p:spPr/>
        <p:txBody>
          <a:bodyPr>
            <a:normAutofit/>
          </a:bodyPr>
          <a:lstStyle/>
          <a:p>
            <a:r>
              <a:rPr lang="en-US" dirty="0"/>
              <a:t>“How to Failsafe Your Prayer-life</a:t>
            </a:r>
            <a:r>
              <a:rPr lang="en-NZ" dirty="0"/>
              <a:t>.”</a:t>
            </a:r>
          </a:p>
        </p:txBody>
      </p:sp>
      <p:sp>
        <p:nvSpPr>
          <p:cNvPr id="3" name="Subtitle 2">
            <a:extLst>
              <a:ext uri="{FF2B5EF4-FFF2-40B4-BE49-F238E27FC236}">
                <a16:creationId xmlns:a16="http://schemas.microsoft.com/office/drawing/2014/main" id="{56837B54-B608-4467-829D-928B6C3D548C}"/>
              </a:ext>
            </a:extLst>
          </p:cNvPr>
          <p:cNvSpPr>
            <a:spLocks noGrp="1"/>
          </p:cNvSpPr>
          <p:nvPr>
            <p:ph type="subTitle" idx="1"/>
          </p:nvPr>
        </p:nvSpPr>
        <p:spPr/>
        <p:txBody>
          <a:bodyPr>
            <a:normAutofit/>
          </a:bodyPr>
          <a:lstStyle/>
          <a:p>
            <a:r>
              <a:rPr lang="en-NZ" sz="3600" dirty="0"/>
              <a:t>Part 1. </a:t>
            </a:r>
          </a:p>
          <a:p>
            <a:r>
              <a:rPr lang="en-US" sz="3600" b="1" dirty="0">
                <a:solidFill>
                  <a:srgbClr val="FF0000"/>
                </a:solidFill>
              </a:rPr>
              <a:t>It starts in the hidden place.</a:t>
            </a:r>
          </a:p>
        </p:txBody>
      </p:sp>
    </p:spTree>
    <p:extLst>
      <p:ext uri="{BB962C8B-B14F-4D97-AF65-F5344CB8AC3E}">
        <p14:creationId xmlns:p14="http://schemas.microsoft.com/office/powerpoint/2010/main" val="42106132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3" y="5009083"/>
            <a:ext cx="5993160" cy="1345997"/>
          </a:xfrm>
        </p:spPr>
        <p:txBody>
          <a:bodyPr vert="horz" lIns="91440" tIns="45720" rIns="91440" bIns="45720" rtlCol="0" anchor="ctr">
            <a:normAutofit/>
          </a:bodyPr>
          <a:lstStyle/>
          <a:p>
            <a:pPr marL="0" indent="0">
              <a:buNone/>
            </a:pPr>
            <a:r>
              <a:rPr lang="en-US" dirty="0">
                <a:solidFill>
                  <a:schemeClr val="bg1"/>
                </a:solidFill>
              </a:rPr>
              <a:t>2. Second—Prepare the room</a:t>
            </a:r>
          </a:p>
          <a:p>
            <a:pPr marL="0" indent="0">
              <a:buNone/>
            </a:pPr>
            <a:r>
              <a:rPr lang="en-US" sz="2200" dirty="0">
                <a:solidFill>
                  <a:schemeClr val="bg1"/>
                </a:solidFill>
              </a:rPr>
              <a:t>d. Acknowledge your prayers for what they are:</a:t>
            </a:r>
          </a:p>
          <a:p>
            <a:pPr marL="0" indent="0">
              <a:buNone/>
            </a:pPr>
            <a:r>
              <a:rPr lang="en-US" sz="2200" b="1" dirty="0" err="1">
                <a:solidFill>
                  <a:schemeClr val="bg1"/>
                </a:solidFill>
              </a:rPr>
              <a:t>i</a:t>
            </a:r>
            <a:r>
              <a:rPr lang="en-US" sz="2200" b="1" dirty="0">
                <a:solidFill>
                  <a:schemeClr val="bg1"/>
                </a:solidFill>
              </a:rPr>
              <a:t>. Expressing the desires of your heart to God.</a:t>
            </a: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103"/>
          <a:stretch/>
        </p:blipFill>
        <p:spPr bwMode="auto">
          <a:xfrm>
            <a:off x="241172" y="406524"/>
            <a:ext cx="8661647" cy="4216978"/>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530700" y="3351378"/>
            <a:ext cx="8080313" cy="1105845"/>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spTree>
    <p:extLst>
      <p:ext uri="{BB962C8B-B14F-4D97-AF65-F5344CB8AC3E}">
        <p14:creationId xmlns:p14="http://schemas.microsoft.com/office/powerpoint/2010/main" val="486577443"/>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3" y="5009083"/>
            <a:ext cx="5754259" cy="1345997"/>
          </a:xfrm>
        </p:spPr>
        <p:txBody>
          <a:bodyPr vert="horz" lIns="91440" tIns="45720" rIns="91440" bIns="45720" rtlCol="0" anchor="ctr">
            <a:normAutofit/>
          </a:bodyPr>
          <a:lstStyle/>
          <a:p>
            <a:pPr marL="0" indent="0" algn="ctr">
              <a:buNone/>
            </a:pPr>
            <a:r>
              <a:rPr lang="en-US" sz="2200" b="1" dirty="0">
                <a:solidFill>
                  <a:schemeClr val="bg1"/>
                </a:solidFill>
              </a:rPr>
              <a:t>Make the desires of your heart the will of God, and you will see your prayers achieve more than you can ‘ask or imagine’ (Eph.3:20).</a:t>
            </a: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103"/>
          <a:stretch/>
        </p:blipFill>
        <p:spPr bwMode="auto">
          <a:xfrm>
            <a:off x="241172" y="406524"/>
            <a:ext cx="8661647" cy="4216978"/>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530700" y="3351378"/>
            <a:ext cx="8080313" cy="1105845"/>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spTree>
    <p:extLst>
      <p:ext uri="{BB962C8B-B14F-4D97-AF65-F5344CB8AC3E}">
        <p14:creationId xmlns:p14="http://schemas.microsoft.com/office/powerpoint/2010/main" val="1541173469"/>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You are my hiding place; </a:t>
            </a:r>
          </a:p>
          <a:p>
            <a:pPr marL="0" indent="0">
              <a:buNone/>
            </a:pPr>
            <a:r>
              <a:rPr lang="en-NZ" sz="2400" b="1" dirty="0">
                <a:solidFill>
                  <a:schemeClr val="bg1"/>
                </a:solidFill>
              </a:rPr>
              <a:t>You preserve me from trouble;</a:t>
            </a:r>
          </a:p>
          <a:p>
            <a:pPr marL="0" indent="0">
              <a:buNone/>
            </a:pPr>
            <a:r>
              <a:rPr lang="en-NZ" sz="2400" b="1" dirty="0">
                <a:solidFill>
                  <a:schemeClr val="bg1"/>
                </a:solidFill>
              </a:rPr>
              <a:t>You surround me with songs of deliverance.</a:t>
            </a:r>
            <a:r>
              <a:rPr lang="en-US" sz="2400" b="1" dirty="0">
                <a:solidFill>
                  <a:schemeClr val="bg1"/>
                </a:solidFill>
              </a:rPr>
              <a:t> </a:t>
            </a:r>
            <a:r>
              <a:rPr lang="en-US" sz="2400" dirty="0">
                <a:solidFill>
                  <a:schemeClr val="bg1"/>
                </a:solidFill>
              </a:rPr>
              <a:t>(</a:t>
            </a:r>
            <a:r>
              <a:rPr lang="en-NZ" sz="2400" dirty="0">
                <a:solidFill>
                  <a:schemeClr val="bg1"/>
                </a:solidFill>
              </a:rPr>
              <a:t>Psalm 32:7—</a:t>
            </a:r>
            <a:r>
              <a:rPr lang="en-US" sz="2400" dirty="0">
                <a:solidFill>
                  <a:schemeClr val="bg1"/>
                </a:solidFill>
              </a:rPr>
              <a:t>NASB95)</a:t>
            </a:r>
            <a:endParaRPr lang="en-NZ" sz="2400" dirty="0">
              <a:solidFill>
                <a:schemeClr val="bg1"/>
              </a:solidFill>
            </a:endParaRPr>
          </a:p>
        </p:txBody>
      </p:sp>
      <p:sp>
        <p:nvSpPr>
          <p:cNvPr id="13" name="Content Placeholder 76">
            <a:extLst>
              <a:ext uri="{FF2B5EF4-FFF2-40B4-BE49-F238E27FC236}">
                <a16:creationId xmlns:a16="http://schemas.microsoft.com/office/drawing/2014/main" id="{0041E36D-4F22-41FF-90BB-B9EE9CFDE1A5}"/>
              </a:ext>
            </a:extLst>
          </p:cNvPr>
          <p:cNvSpPr>
            <a:spLocks noGrp="1"/>
          </p:cNvSpPr>
          <p:nvPr>
            <p:ph idx="1"/>
          </p:nvPr>
        </p:nvSpPr>
        <p:spPr>
          <a:xfrm>
            <a:off x="3148553" y="5009083"/>
            <a:ext cx="5993160" cy="1345997"/>
          </a:xfrm>
        </p:spPr>
        <p:txBody>
          <a:bodyPr vert="horz" lIns="91440" tIns="45720" rIns="91440" bIns="45720" rtlCol="0" anchor="ctr">
            <a:normAutofit fontScale="92500"/>
          </a:bodyPr>
          <a:lstStyle/>
          <a:p>
            <a:pPr marL="0" indent="0">
              <a:buNone/>
            </a:pPr>
            <a:r>
              <a:rPr lang="en-US" dirty="0">
                <a:solidFill>
                  <a:schemeClr val="bg1"/>
                </a:solidFill>
              </a:rPr>
              <a:t>3. Third—Fill the room</a:t>
            </a:r>
          </a:p>
          <a:p>
            <a:pPr marL="0" indent="0">
              <a:buNone/>
            </a:pPr>
            <a:r>
              <a:rPr lang="en-US" sz="2600" dirty="0">
                <a:solidFill>
                  <a:schemeClr val="bg1"/>
                </a:solidFill>
              </a:rPr>
              <a:t>a. The Father and the Son came in with you:</a:t>
            </a:r>
          </a:p>
          <a:p>
            <a:pPr marL="0" indent="0">
              <a:buNone/>
            </a:pPr>
            <a:r>
              <a:rPr lang="en-US" sz="2200" dirty="0" err="1">
                <a:solidFill>
                  <a:schemeClr val="bg1"/>
                </a:solidFill>
              </a:rPr>
              <a:t>i</a:t>
            </a:r>
            <a:r>
              <a:rPr lang="en-US" sz="2200" dirty="0">
                <a:solidFill>
                  <a:schemeClr val="bg1"/>
                </a:solidFill>
              </a:rPr>
              <a:t>. “</a:t>
            </a:r>
            <a:r>
              <a:rPr lang="en-NZ" sz="2200" dirty="0">
                <a:solidFill>
                  <a:schemeClr val="bg1"/>
                </a:solidFill>
              </a:rPr>
              <a:t>your body is a temple of the Holy Spirit” (1Cor.6:19)</a:t>
            </a:r>
            <a:endParaRPr lang="en-US" sz="2200" dirty="0">
              <a:solidFill>
                <a:schemeClr val="bg1"/>
              </a:solidFill>
            </a:endParaRPr>
          </a:p>
        </p:txBody>
      </p:sp>
      <p:sp>
        <p:nvSpPr>
          <p:cNvPr id="14" name="Rectangle 13">
            <a:extLst>
              <a:ext uri="{FF2B5EF4-FFF2-40B4-BE49-F238E27FC236}">
                <a16:creationId xmlns:a16="http://schemas.microsoft.com/office/drawing/2014/main" id="{C757FFF0-73EF-40A8-9142-22A128DF2466}"/>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9460" name="Picture 4" descr="Image result for i will always be with you bible">
            <a:extLst>
              <a:ext uri="{FF2B5EF4-FFF2-40B4-BE49-F238E27FC236}">
                <a16:creationId xmlns:a16="http://schemas.microsoft.com/office/drawing/2014/main" id="{7F59D716-7ED1-4259-B536-351C84F69C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8098" y="458158"/>
            <a:ext cx="2605641" cy="26056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937645"/>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b="1" dirty="0">
                <a:solidFill>
                  <a:schemeClr val="bg1"/>
                </a:solidFill>
              </a:rPr>
              <a:t>Through Him then, let us continually offer up a sacrifice of praise to God, that is, the fruit of lips that give thanks to His name.</a:t>
            </a:r>
            <a:r>
              <a:rPr lang="en-US" sz="2200" b="1" dirty="0">
                <a:solidFill>
                  <a:schemeClr val="bg1"/>
                </a:solidFill>
                <a:latin typeface="Bahnschrift Light" panose="020B0502040204020203" pitchFamily="34" charset="0"/>
              </a:rPr>
              <a:t> (Heb.13:15</a:t>
            </a:r>
            <a:r>
              <a:rPr lang="en-NZ" sz="2200" b="1" dirty="0">
                <a:solidFill>
                  <a:schemeClr val="bg1"/>
                </a:solidFill>
                <a:latin typeface="Bahnschrift Light" panose="020B0502040204020203" pitchFamily="34" charset="0"/>
              </a:rPr>
              <a:t>—</a:t>
            </a:r>
            <a:r>
              <a:rPr lang="en-US" sz="2200" b="1" dirty="0">
                <a:solidFill>
                  <a:schemeClr val="bg1"/>
                </a:solidFill>
                <a:latin typeface="Bahnschrift Light" panose="020B0502040204020203" pitchFamily="34" charset="0"/>
              </a:rPr>
              <a:t>NASB95)</a:t>
            </a:r>
            <a:endParaRPr lang="en-NZ" sz="2200" b="1" dirty="0">
              <a:solidFill>
                <a:schemeClr val="bg1"/>
              </a:solidFill>
              <a:latin typeface="Bahnschrift Light" panose="020B0502040204020203" pitchFamily="34" charset="0"/>
            </a:endParaRPr>
          </a:p>
        </p:txBody>
      </p:sp>
      <p:sp>
        <p:nvSpPr>
          <p:cNvPr id="13" name="Content Placeholder 76">
            <a:extLst>
              <a:ext uri="{FF2B5EF4-FFF2-40B4-BE49-F238E27FC236}">
                <a16:creationId xmlns:a16="http://schemas.microsoft.com/office/drawing/2014/main" id="{0041E36D-4F22-41FF-90BB-B9EE9CFDE1A5}"/>
              </a:ext>
            </a:extLst>
          </p:cNvPr>
          <p:cNvSpPr>
            <a:spLocks noGrp="1"/>
          </p:cNvSpPr>
          <p:nvPr>
            <p:ph idx="1"/>
          </p:nvPr>
        </p:nvSpPr>
        <p:spPr>
          <a:xfrm>
            <a:off x="3148553" y="5009083"/>
            <a:ext cx="5993160" cy="1345997"/>
          </a:xfrm>
        </p:spPr>
        <p:txBody>
          <a:bodyPr vert="horz" lIns="91440" tIns="45720" rIns="91440" bIns="45720" rtlCol="0" anchor="ctr">
            <a:normAutofit/>
          </a:bodyPr>
          <a:lstStyle/>
          <a:p>
            <a:pPr marL="0" indent="0">
              <a:buNone/>
            </a:pPr>
            <a:r>
              <a:rPr lang="en-US" dirty="0">
                <a:solidFill>
                  <a:schemeClr val="bg1"/>
                </a:solidFill>
              </a:rPr>
              <a:t>3. Third—Fill the room</a:t>
            </a:r>
          </a:p>
          <a:p>
            <a:pPr marL="0" indent="0">
              <a:buNone/>
            </a:pPr>
            <a:r>
              <a:rPr lang="en-US" sz="2600" dirty="0">
                <a:solidFill>
                  <a:schemeClr val="bg1"/>
                </a:solidFill>
              </a:rPr>
              <a:t>b. With expressions of  Praise and Thankfulness.</a:t>
            </a:r>
            <a:endParaRPr lang="en-US" sz="2200" dirty="0">
              <a:solidFill>
                <a:schemeClr val="bg1"/>
              </a:solidFill>
            </a:endParaRPr>
          </a:p>
        </p:txBody>
      </p:sp>
      <p:sp>
        <p:nvSpPr>
          <p:cNvPr id="14" name="Rectangle 13">
            <a:extLst>
              <a:ext uri="{FF2B5EF4-FFF2-40B4-BE49-F238E27FC236}">
                <a16:creationId xmlns:a16="http://schemas.microsoft.com/office/drawing/2014/main" id="{C757FFF0-73EF-40A8-9142-22A128DF2466}"/>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20482" name="Picture 2" descr="Image result for praise God">
            <a:extLst>
              <a:ext uri="{FF2B5EF4-FFF2-40B4-BE49-F238E27FC236}">
                <a16:creationId xmlns:a16="http://schemas.microsoft.com/office/drawing/2014/main" id="{19D1B14A-DF21-4E8D-8DB4-F79BB259173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1274"/>
          <a:stretch/>
        </p:blipFill>
        <p:spPr bwMode="auto">
          <a:xfrm>
            <a:off x="4749315" y="475634"/>
            <a:ext cx="4087367" cy="2568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5410264"/>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baseline="30000" dirty="0">
                <a:solidFill>
                  <a:schemeClr val="bg1"/>
                </a:solidFill>
              </a:rPr>
              <a:t>3</a:t>
            </a:r>
            <a:r>
              <a:rPr lang="en-NZ" sz="2400" dirty="0">
                <a:solidFill>
                  <a:schemeClr val="bg1"/>
                </a:solidFill>
              </a:rPr>
              <a:t>But know that the </a:t>
            </a:r>
            <a:r>
              <a:rPr lang="en-NZ" sz="2400" cap="small" dirty="0">
                <a:solidFill>
                  <a:schemeClr val="bg1"/>
                </a:solidFill>
              </a:rPr>
              <a:t>Lord</a:t>
            </a:r>
            <a:r>
              <a:rPr lang="en-NZ" sz="2400" dirty="0">
                <a:solidFill>
                  <a:schemeClr val="bg1"/>
                </a:solidFill>
              </a:rPr>
              <a:t> has set apart the godly man for Himself;</a:t>
            </a:r>
            <a:br>
              <a:rPr lang="en-NZ" sz="2400" dirty="0">
                <a:solidFill>
                  <a:schemeClr val="bg1"/>
                </a:solidFill>
              </a:rPr>
            </a:br>
            <a:r>
              <a:rPr lang="en-NZ" sz="2400" dirty="0">
                <a:solidFill>
                  <a:schemeClr val="bg1"/>
                </a:solidFill>
              </a:rPr>
              <a:t>The </a:t>
            </a:r>
            <a:r>
              <a:rPr lang="en-NZ" sz="2400" cap="small" dirty="0">
                <a:solidFill>
                  <a:schemeClr val="bg1"/>
                </a:solidFill>
              </a:rPr>
              <a:t>Lord</a:t>
            </a:r>
            <a:r>
              <a:rPr lang="en-NZ" sz="2400" dirty="0">
                <a:solidFill>
                  <a:schemeClr val="bg1"/>
                </a:solidFill>
              </a:rPr>
              <a:t> hears when I call to Him. </a:t>
            </a:r>
            <a:r>
              <a:rPr lang="en-US" sz="2000" b="1" dirty="0">
                <a:solidFill>
                  <a:schemeClr val="bg1"/>
                </a:solidFill>
                <a:latin typeface="Bahnschrift Light" panose="020B0502040204020203" pitchFamily="34" charset="0"/>
              </a:rPr>
              <a:t>(Psalm 4:3</a:t>
            </a:r>
            <a:r>
              <a:rPr lang="en-NZ" sz="2000" b="1" dirty="0">
                <a:solidFill>
                  <a:schemeClr val="bg1"/>
                </a:solidFill>
                <a:latin typeface="Bahnschrift Light" panose="020B0502040204020203" pitchFamily="34" charset="0"/>
              </a:rPr>
              <a:t>—</a:t>
            </a:r>
            <a:r>
              <a:rPr lang="en-US" sz="2000" b="1" dirty="0">
                <a:solidFill>
                  <a:schemeClr val="bg1"/>
                </a:solidFill>
                <a:latin typeface="Bahnschrift Light" panose="020B0502040204020203" pitchFamily="34" charset="0"/>
              </a:rPr>
              <a:t>NASB95)</a:t>
            </a:r>
            <a:endParaRPr lang="en-NZ" sz="2000" b="1" dirty="0">
              <a:solidFill>
                <a:schemeClr val="bg1"/>
              </a:solidFill>
              <a:latin typeface="Bahnschrift Light" panose="020B0502040204020203" pitchFamily="34" charset="0"/>
            </a:endParaRPr>
          </a:p>
        </p:txBody>
      </p:sp>
      <p:sp>
        <p:nvSpPr>
          <p:cNvPr id="13" name="Content Placeholder 76">
            <a:extLst>
              <a:ext uri="{FF2B5EF4-FFF2-40B4-BE49-F238E27FC236}">
                <a16:creationId xmlns:a16="http://schemas.microsoft.com/office/drawing/2014/main" id="{0041E36D-4F22-41FF-90BB-B9EE9CFDE1A5}"/>
              </a:ext>
            </a:extLst>
          </p:cNvPr>
          <p:cNvSpPr>
            <a:spLocks noGrp="1"/>
          </p:cNvSpPr>
          <p:nvPr>
            <p:ph idx="1"/>
          </p:nvPr>
        </p:nvSpPr>
        <p:spPr>
          <a:xfrm>
            <a:off x="3148553" y="5009083"/>
            <a:ext cx="5993160" cy="1345997"/>
          </a:xfrm>
        </p:spPr>
        <p:txBody>
          <a:bodyPr vert="horz" lIns="91440" tIns="45720" rIns="91440" bIns="45720" rtlCol="0" anchor="ctr">
            <a:normAutofit/>
          </a:bodyPr>
          <a:lstStyle/>
          <a:p>
            <a:pPr marL="0" indent="0">
              <a:buNone/>
            </a:pPr>
            <a:r>
              <a:rPr lang="en-US" dirty="0">
                <a:solidFill>
                  <a:schemeClr val="bg1"/>
                </a:solidFill>
              </a:rPr>
              <a:t>3. Third—Fill the room</a:t>
            </a:r>
          </a:p>
          <a:p>
            <a:pPr marL="0" indent="0">
              <a:buNone/>
            </a:pPr>
            <a:r>
              <a:rPr lang="en-US" sz="2600" dirty="0">
                <a:solidFill>
                  <a:schemeClr val="bg1"/>
                </a:solidFill>
              </a:rPr>
              <a:t>c. With faith that God hears those who seek to be godly</a:t>
            </a:r>
          </a:p>
        </p:txBody>
      </p:sp>
      <p:sp>
        <p:nvSpPr>
          <p:cNvPr id="14" name="Rectangle 13">
            <a:extLst>
              <a:ext uri="{FF2B5EF4-FFF2-40B4-BE49-F238E27FC236}">
                <a16:creationId xmlns:a16="http://schemas.microsoft.com/office/drawing/2014/main" id="{C757FFF0-73EF-40A8-9142-22A128DF2466}"/>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21506" name="Picture 2" descr="Related image">
            <a:extLst>
              <a:ext uri="{FF2B5EF4-FFF2-40B4-BE49-F238E27FC236}">
                <a16:creationId xmlns:a16="http://schemas.microsoft.com/office/drawing/2014/main" id="{468B7957-BE94-4FD7-9459-7F1BCB302A8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298" b="20082"/>
          <a:stretch/>
        </p:blipFill>
        <p:spPr bwMode="auto">
          <a:xfrm>
            <a:off x="4789894" y="454450"/>
            <a:ext cx="4046788" cy="2609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3248607"/>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b="1" baseline="30000" dirty="0">
                <a:solidFill>
                  <a:schemeClr val="bg1"/>
                </a:solidFill>
                <a:latin typeface="Times New Roman" panose="02020603050405020304" pitchFamily="18" charset="0"/>
                <a:cs typeface="Times New Roman" panose="02020603050405020304" pitchFamily="18" charset="0"/>
              </a:rPr>
              <a:t>14</a:t>
            </a:r>
            <a:r>
              <a:rPr lang="en-NZ" dirty="0">
                <a:solidFill>
                  <a:schemeClr val="bg1"/>
                </a:solidFill>
                <a:latin typeface="Times New Roman" panose="02020603050405020304" pitchFamily="18" charset="0"/>
                <a:cs typeface="Times New Roman" panose="02020603050405020304" pitchFamily="18" charset="0"/>
              </a:rPr>
              <a:t>This is the confidence which we have before Him, that, if we ask anything according to His will, He hears us. 	</a:t>
            </a:r>
            <a:r>
              <a:rPr lang="en-US" sz="2000" dirty="0">
                <a:solidFill>
                  <a:schemeClr val="bg1"/>
                </a:solidFill>
                <a:latin typeface="Times New Roman" panose="02020603050405020304" pitchFamily="18" charset="0"/>
                <a:cs typeface="Times New Roman" panose="02020603050405020304" pitchFamily="18" charset="0"/>
              </a:rPr>
              <a:t>(1John 5:14</a:t>
            </a:r>
            <a:r>
              <a:rPr lang="en-NZ" sz="2000" dirty="0">
                <a:solidFill>
                  <a:schemeClr val="bg1"/>
                </a:solidFill>
                <a:latin typeface="Times New Roman" panose="02020603050405020304" pitchFamily="18" charset="0"/>
                <a:cs typeface="Times New Roman" panose="02020603050405020304" pitchFamily="18" charset="0"/>
              </a:rPr>
              <a:t>—</a:t>
            </a:r>
            <a:r>
              <a:rPr lang="en-US" sz="2000" dirty="0">
                <a:solidFill>
                  <a:schemeClr val="bg1"/>
                </a:solidFill>
                <a:latin typeface="Times New Roman" panose="02020603050405020304" pitchFamily="18" charset="0"/>
                <a:cs typeface="Times New Roman" panose="02020603050405020304" pitchFamily="18" charset="0"/>
              </a:rPr>
              <a:t>NASB95)</a:t>
            </a:r>
            <a:endParaRPr lang="en-NZ" sz="2000" dirty="0">
              <a:solidFill>
                <a:schemeClr val="bg1"/>
              </a:solidFill>
              <a:latin typeface="Times New Roman" panose="02020603050405020304" pitchFamily="18" charset="0"/>
              <a:cs typeface="Times New Roman" panose="02020603050405020304" pitchFamily="18" charset="0"/>
            </a:endParaRPr>
          </a:p>
        </p:txBody>
      </p:sp>
      <p:sp>
        <p:nvSpPr>
          <p:cNvPr id="13" name="Content Placeholder 76">
            <a:extLst>
              <a:ext uri="{FF2B5EF4-FFF2-40B4-BE49-F238E27FC236}">
                <a16:creationId xmlns:a16="http://schemas.microsoft.com/office/drawing/2014/main" id="{0041E36D-4F22-41FF-90BB-B9EE9CFDE1A5}"/>
              </a:ext>
            </a:extLst>
          </p:cNvPr>
          <p:cNvSpPr>
            <a:spLocks noGrp="1"/>
          </p:cNvSpPr>
          <p:nvPr>
            <p:ph idx="1"/>
          </p:nvPr>
        </p:nvSpPr>
        <p:spPr>
          <a:xfrm>
            <a:off x="3148553" y="5009083"/>
            <a:ext cx="5993160" cy="1345997"/>
          </a:xfrm>
        </p:spPr>
        <p:txBody>
          <a:bodyPr vert="horz" lIns="91440" tIns="45720" rIns="91440" bIns="45720" rtlCol="0" anchor="ctr">
            <a:normAutofit/>
          </a:bodyPr>
          <a:lstStyle/>
          <a:p>
            <a:pPr marL="0" indent="0">
              <a:buNone/>
            </a:pPr>
            <a:r>
              <a:rPr lang="en-US" dirty="0">
                <a:solidFill>
                  <a:schemeClr val="bg1"/>
                </a:solidFill>
              </a:rPr>
              <a:t>3. Third—Fill the room</a:t>
            </a:r>
          </a:p>
          <a:p>
            <a:pPr marL="0" indent="0">
              <a:buNone/>
            </a:pPr>
            <a:r>
              <a:rPr lang="en-US" sz="2600" dirty="0">
                <a:solidFill>
                  <a:schemeClr val="bg1"/>
                </a:solidFill>
              </a:rPr>
              <a:t>d. With assurance that God answers you</a:t>
            </a:r>
          </a:p>
          <a:p>
            <a:pPr marL="0" indent="0">
              <a:buNone/>
            </a:pPr>
            <a:endParaRPr lang="en-US" sz="2600" dirty="0">
              <a:solidFill>
                <a:schemeClr val="bg1"/>
              </a:solidFill>
            </a:endParaRPr>
          </a:p>
        </p:txBody>
      </p:sp>
      <p:sp>
        <p:nvSpPr>
          <p:cNvPr id="14" name="Rectangle 13">
            <a:extLst>
              <a:ext uri="{FF2B5EF4-FFF2-40B4-BE49-F238E27FC236}">
                <a16:creationId xmlns:a16="http://schemas.microsoft.com/office/drawing/2014/main" id="{C757FFF0-73EF-40A8-9142-22A128DF2466}"/>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22530" name="Picture 2" descr="Image result for god answers prayers">
            <a:extLst>
              <a:ext uri="{FF2B5EF4-FFF2-40B4-BE49-F238E27FC236}">
                <a16:creationId xmlns:a16="http://schemas.microsoft.com/office/drawing/2014/main" id="{EB65B5A4-CA93-428A-B439-E371C49DAA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1428" y="467876"/>
            <a:ext cx="3414920" cy="2561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08191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B429-A0DE-4467-84FB-84333F140C40}"/>
              </a:ext>
            </a:extLst>
          </p:cNvPr>
          <p:cNvSpPr>
            <a:spLocks noGrp="1"/>
          </p:cNvSpPr>
          <p:nvPr>
            <p:ph type="title"/>
          </p:nvPr>
        </p:nvSpPr>
        <p:spPr/>
        <p:txBody>
          <a:bodyPr/>
          <a:lstStyle/>
          <a:p>
            <a:r>
              <a:rPr lang="en-NZ" dirty="0"/>
              <a:t>Failsafe your Prayer-life</a:t>
            </a:r>
          </a:p>
        </p:txBody>
      </p:sp>
      <p:sp>
        <p:nvSpPr>
          <p:cNvPr id="3" name="Content Placeholder 2">
            <a:extLst>
              <a:ext uri="{FF2B5EF4-FFF2-40B4-BE49-F238E27FC236}">
                <a16:creationId xmlns:a16="http://schemas.microsoft.com/office/drawing/2014/main" id="{7CF801D7-1B2D-46E9-8108-2DC428173148}"/>
              </a:ext>
            </a:extLst>
          </p:cNvPr>
          <p:cNvSpPr>
            <a:spLocks noGrp="1"/>
          </p:cNvSpPr>
          <p:nvPr>
            <p:ph idx="1"/>
          </p:nvPr>
        </p:nvSpPr>
        <p:spPr/>
        <p:txBody>
          <a:bodyPr/>
          <a:lstStyle/>
          <a:p>
            <a:r>
              <a:rPr lang="en-NZ" dirty="0"/>
              <a:t>This is not a case of automatically going into  a spiritual “Limp Mode.” </a:t>
            </a:r>
          </a:p>
          <a:p>
            <a:r>
              <a:rPr lang="en-NZ" dirty="0"/>
              <a:t>This is stacking the odds </a:t>
            </a:r>
            <a:r>
              <a:rPr lang="en-NZ"/>
              <a:t>against failure.</a:t>
            </a:r>
            <a:endParaRPr lang="en-NZ" dirty="0"/>
          </a:p>
          <a:p>
            <a:r>
              <a:rPr lang="en-NZ" dirty="0"/>
              <a:t>Fool proofing your prayer life</a:t>
            </a:r>
          </a:p>
          <a:p>
            <a:r>
              <a:rPr lang="en-NZ" dirty="0"/>
              <a:t>Going on in spite of failure and accident</a:t>
            </a:r>
          </a:p>
        </p:txBody>
      </p:sp>
    </p:spTree>
    <p:extLst>
      <p:ext uri="{BB962C8B-B14F-4D97-AF65-F5344CB8AC3E}">
        <p14:creationId xmlns:p14="http://schemas.microsoft.com/office/powerpoint/2010/main" val="2562544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4" y="5009083"/>
            <a:ext cx="5369082" cy="1345997"/>
          </a:xfrm>
        </p:spPr>
        <p:txBody>
          <a:bodyPr vert="horz" lIns="91440" tIns="45720" rIns="91440" bIns="45720" rtlCol="0" anchor="ctr">
            <a:normAutofit/>
          </a:bodyPr>
          <a:lstStyle/>
          <a:p>
            <a:pPr marL="0" indent="0">
              <a:buNone/>
            </a:pPr>
            <a:r>
              <a:rPr lang="en-US" dirty="0">
                <a:solidFill>
                  <a:schemeClr val="bg1"/>
                </a:solidFill>
              </a:rPr>
              <a:t>Where do you pray in private?</a:t>
            </a:r>
          </a:p>
          <a:p>
            <a:pPr marL="0" indent="0" algn="ctr">
              <a:buNone/>
            </a:pPr>
            <a:endParaRPr lang="en-US" dirty="0">
              <a:solidFill>
                <a:schemeClr val="bg1"/>
              </a:solidFill>
            </a:endParaRPr>
          </a:p>
          <a:p>
            <a:pPr marL="0" indent="0" algn="ctr">
              <a:buNone/>
            </a:pPr>
            <a:endParaRPr lang="en-US" dirty="0">
              <a:solidFill>
                <a:schemeClr val="bg1"/>
              </a:solidFill>
            </a:endParaRP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pic>
        <p:nvPicPr>
          <p:cNvPr id="11" name="Picture 2" descr="Image">
            <a:extLst>
              <a:ext uri="{FF2B5EF4-FFF2-40B4-BE49-F238E27FC236}">
                <a16:creationId xmlns:a16="http://schemas.microsoft.com/office/drawing/2014/main" id="{2F63C500-4D41-4B67-A20E-47ADDD4A40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282" t="41955" r="42122" b="23300"/>
          <a:stretch/>
        </p:blipFill>
        <p:spPr bwMode="auto">
          <a:xfrm>
            <a:off x="4817660" y="451873"/>
            <a:ext cx="4019022" cy="2605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540101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4" y="5009083"/>
            <a:ext cx="5369082" cy="1345997"/>
          </a:xfrm>
        </p:spPr>
        <p:txBody>
          <a:bodyPr vert="horz" lIns="91440" tIns="45720" rIns="91440" bIns="45720" rtlCol="0" anchor="ctr">
            <a:normAutofit/>
          </a:bodyPr>
          <a:lstStyle/>
          <a:p>
            <a:pPr marL="0" indent="0">
              <a:buNone/>
            </a:pPr>
            <a:r>
              <a:rPr lang="en-US" dirty="0">
                <a:solidFill>
                  <a:schemeClr val="bg1"/>
                </a:solidFill>
              </a:rPr>
              <a:t>What do you bring with you?</a:t>
            </a:r>
          </a:p>
          <a:p>
            <a:pPr marL="0" indent="0" algn="ctr">
              <a:buNone/>
            </a:pPr>
            <a:endParaRPr lang="en-US" dirty="0">
              <a:solidFill>
                <a:schemeClr val="bg1"/>
              </a:solidFill>
            </a:endParaRPr>
          </a:p>
          <a:p>
            <a:pPr marL="0" indent="0" algn="ctr">
              <a:buNone/>
            </a:pPr>
            <a:endParaRPr lang="en-US" dirty="0">
              <a:solidFill>
                <a:schemeClr val="bg1"/>
              </a:solidFill>
            </a:endParaRP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pic>
        <p:nvPicPr>
          <p:cNvPr id="11" name="Picture 2" descr="Image">
            <a:extLst>
              <a:ext uri="{FF2B5EF4-FFF2-40B4-BE49-F238E27FC236}">
                <a16:creationId xmlns:a16="http://schemas.microsoft.com/office/drawing/2014/main" id="{2F63C500-4D41-4B67-A20E-47ADDD4A40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282" t="41955" r="42122" b="23300"/>
          <a:stretch/>
        </p:blipFill>
        <p:spPr bwMode="auto">
          <a:xfrm>
            <a:off x="4817660" y="451873"/>
            <a:ext cx="4019022" cy="2605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56648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4" y="5009083"/>
            <a:ext cx="5369082" cy="1345997"/>
          </a:xfrm>
        </p:spPr>
        <p:txBody>
          <a:bodyPr vert="horz" lIns="91440" tIns="45720" rIns="91440" bIns="45720" rtlCol="0" anchor="ctr">
            <a:normAutofit/>
          </a:bodyPr>
          <a:lstStyle/>
          <a:p>
            <a:pPr marL="0" indent="0">
              <a:buNone/>
            </a:pPr>
            <a:r>
              <a:rPr lang="en-US" dirty="0">
                <a:solidFill>
                  <a:schemeClr val="bg1"/>
                </a:solidFill>
              </a:rPr>
              <a:t>How long do you stay?</a:t>
            </a:r>
          </a:p>
          <a:p>
            <a:pPr marL="0" indent="0" algn="ctr">
              <a:buNone/>
            </a:pPr>
            <a:endParaRPr lang="en-US" dirty="0">
              <a:solidFill>
                <a:schemeClr val="bg1"/>
              </a:solidFill>
            </a:endParaRPr>
          </a:p>
          <a:p>
            <a:pPr marL="0" indent="0" algn="ctr">
              <a:buNone/>
            </a:pPr>
            <a:endParaRPr lang="en-US" dirty="0">
              <a:solidFill>
                <a:schemeClr val="bg1"/>
              </a:solidFill>
            </a:endParaRP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pic>
        <p:nvPicPr>
          <p:cNvPr id="11" name="Picture 2" descr="Image">
            <a:extLst>
              <a:ext uri="{FF2B5EF4-FFF2-40B4-BE49-F238E27FC236}">
                <a16:creationId xmlns:a16="http://schemas.microsoft.com/office/drawing/2014/main" id="{2F63C500-4D41-4B67-A20E-47ADDD4A40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282" t="41955" r="42122" b="23300"/>
          <a:stretch/>
        </p:blipFill>
        <p:spPr bwMode="auto">
          <a:xfrm>
            <a:off x="4817660" y="451873"/>
            <a:ext cx="4019022" cy="2605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778135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4" y="5009083"/>
            <a:ext cx="5369082" cy="1345997"/>
          </a:xfrm>
        </p:spPr>
        <p:txBody>
          <a:bodyPr vert="horz" lIns="91440" tIns="45720" rIns="91440" bIns="45720" rtlCol="0" anchor="ctr">
            <a:normAutofit/>
          </a:bodyPr>
          <a:lstStyle/>
          <a:p>
            <a:pPr marL="0" indent="0">
              <a:buNone/>
            </a:pPr>
            <a:r>
              <a:rPr lang="en-US" dirty="0">
                <a:solidFill>
                  <a:schemeClr val="bg1"/>
                </a:solidFill>
              </a:rPr>
              <a:t>What keeps you focused?</a:t>
            </a:r>
          </a:p>
          <a:p>
            <a:pPr marL="0" indent="0" algn="ctr">
              <a:buNone/>
            </a:pPr>
            <a:endParaRPr lang="en-US" dirty="0">
              <a:solidFill>
                <a:schemeClr val="bg1"/>
              </a:solidFill>
            </a:endParaRPr>
          </a:p>
          <a:p>
            <a:pPr marL="0" indent="0" algn="ctr">
              <a:buNone/>
            </a:pPr>
            <a:endParaRPr lang="en-US" dirty="0">
              <a:solidFill>
                <a:schemeClr val="bg1"/>
              </a:solidFill>
            </a:endParaRP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pic>
        <p:nvPicPr>
          <p:cNvPr id="11" name="Picture 2" descr="Image">
            <a:extLst>
              <a:ext uri="{FF2B5EF4-FFF2-40B4-BE49-F238E27FC236}">
                <a16:creationId xmlns:a16="http://schemas.microsoft.com/office/drawing/2014/main" id="{2F63C500-4D41-4B67-A20E-47ADDD4A40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282" t="41955" r="42122" b="23300"/>
          <a:stretch/>
        </p:blipFill>
        <p:spPr bwMode="auto">
          <a:xfrm>
            <a:off x="4817660" y="451873"/>
            <a:ext cx="4019022" cy="2605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416957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3" y="5009083"/>
            <a:ext cx="5754261" cy="1345997"/>
          </a:xfrm>
        </p:spPr>
        <p:txBody>
          <a:bodyPr vert="horz" lIns="91440" tIns="45720" rIns="91440" bIns="45720" rtlCol="0" anchor="ctr">
            <a:normAutofit/>
          </a:bodyPr>
          <a:lstStyle/>
          <a:p>
            <a:pPr marL="0" indent="0">
              <a:buNone/>
            </a:pPr>
            <a:r>
              <a:rPr lang="en-US" dirty="0">
                <a:solidFill>
                  <a:schemeClr val="bg1"/>
                </a:solidFill>
              </a:rPr>
              <a:t>ROOM—A metaphor:</a:t>
            </a:r>
          </a:p>
          <a:p>
            <a:pPr marL="0" indent="0">
              <a:buNone/>
            </a:pPr>
            <a:r>
              <a:rPr lang="en-US" dirty="0">
                <a:solidFill>
                  <a:schemeClr val="bg1"/>
                </a:solidFill>
              </a:rPr>
              <a:t> </a:t>
            </a:r>
          </a:p>
          <a:p>
            <a:pPr marL="0" indent="0">
              <a:buNone/>
            </a:pPr>
            <a:endParaRPr lang="en-US" dirty="0">
              <a:solidFill>
                <a:schemeClr val="bg1"/>
              </a:solidFill>
            </a:endParaRP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pic>
        <p:nvPicPr>
          <p:cNvPr id="11" name="Picture 2" descr="Image">
            <a:extLst>
              <a:ext uri="{FF2B5EF4-FFF2-40B4-BE49-F238E27FC236}">
                <a16:creationId xmlns:a16="http://schemas.microsoft.com/office/drawing/2014/main" id="{2F63C500-4D41-4B67-A20E-47ADDD4A40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282" t="41955" r="42122" b="23300"/>
          <a:stretch/>
        </p:blipFill>
        <p:spPr bwMode="auto">
          <a:xfrm>
            <a:off x="4817660" y="451873"/>
            <a:ext cx="4019022" cy="2605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5144314"/>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4782312"/>
            <a:ext cx="8661654"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4" name="Straight Connector 83">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044952"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77" name="Content Placeholder 76">
            <a:extLst>
              <a:ext uri="{FF2B5EF4-FFF2-40B4-BE49-F238E27FC236}">
                <a16:creationId xmlns:a16="http://schemas.microsoft.com/office/drawing/2014/main" id="{02D7E7E0-927B-47BD-84C1-33479FCBCF0C}"/>
              </a:ext>
            </a:extLst>
          </p:cNvPr>
          <p:cNvSpPr>
            <a:spLocks noGrp="1"/>
          </p:cNvSpPr>
          <p:nvPr>
            <p:ph idx="1"/>
          </p:nvPr>
        </p:nvSpPr>
        <p:spPr>
          <a:xfrm>
            <a:off x="3148553" y="5009083"/>
            <a:ext cx="5754261" cy="1345997"/>
          </a:xfrm>
        </p:spPr>
        <p:txBody>
          <a:bodyPr vert="horz" lIns="91440" tIns="45720" rIns="91440" bIns="45720" rtlCol="0" anchor="ctr">
            <a:normAutofit/>
          </a:bodyPr>
          <a:lstStyle/>
          <a:p>
            <a:pPr marL="0" indent="0">
              <a:buNone/>
            </a:pPr>
            <a:r>
              <a:rPr lang="en-US" dirty="0">
                <a:solidFill>
                  <a:schemeClr val="bg1"/>
                </a:solidFill>
              </a:rPr>
              <a:t>ROOM—A metaphor:</a:t>
            </a:r>
          </a:p>
          <a:p>
            <a:pPr marL="0" indent="0">
              <a:buNone/>
            </a:pPr>
            <a:r>
              <a:rPr lang="en-US" dirty="0">
                <a:solidFill>
                  <a:schemeClr val="bg1"/>
                </a:solidFill>
              </a:rPr>
              <a:t>a. A time and place alone with God.</a:t>
            </a:r>
          </a:p>
          <a:p>
            <a:pPr marL="0" indent="0">
              <a:buNone/>
            </a:pPr>
            <a:endParaRPr lang="en-US" dirty="0">
              <a:solidFill>
                <a:schemeClr val="bg1"/>
              </a:solidFill>
            </a:endParaRPr>
          </a:p>
        </p:txBody>
      </p:sp>
      <p:sp>
        <p:nvSpPr>
          <p:cNvPr id="8" name="Rectangle 7">
            <a:extLst>
              <a:ext uri="{FF2B5EF4-FFF2-40B4-BE49-F238E27FC236}">
                <a16:creationId xmlns:a16="http://schemas.microsoft.com/office/drawing/2014/main" id="{04D23321-CBA3-4519-9B1F-5948FF539684}"/>
              </a:ext>
            </a:extLst>
          </p:cNvPr>
          <p:cNvSpPr/>
          <p:nvPr/>
        </p:nvSpPr>
        <p:spPr>
          <a:xfrm>
            <a:off x="0" y="31841"/>
            <a:ext cx="3148554" cy="369332"/>
          </a:xfrm>
          <a:prstGeom prst="rect">
            <a:avLst/>
          </a:prstGeom>
        </p:spPr>
        <p:txBody>
          <a:bodyPr wrap="none">
            <a:spAutoFit/>
          </a:bodyPr>
          <a:lstStyle/>
          <a:p>
            <a:r>
              <a:rPr lang="en-US" dirty="0"/>
              <a:t>How to Failsafe Your Prayer-life</a:t>
            </a:r>
            <a:r>
              <a:rPr lang="en-NZ" dirty="0"/>
              <a:t>.</a:t>
            </a:r>
          </a:p>
        </p:txBody>
      </p:sp>
      <p:sp>
        <p:nvSpPr>
          <p:cNvPr id="10" name="Rectangle 9">
            <a:extLst>
              <a:ext uri="{FF2B5EF4-FFF2-40B4-BE49-F238E27FC236}">
                <a16:creationId xmlns:a16="http://schemas.microsoft.com/office/drawing/2014/main" id="{D06CFC9B-EDA8-4083-82BE-870148D730D4}"/>
              </a:ext>
            </a:extLst>
          </p:cNvPr>
          <p:cNvSpPr/>
          <p:nvPr/>
        </p:nvSpPr>
        <p:spPr>
          <a:xfrm>
            <a:off x="630936" y="5009083"/>
            <a:ext cx="2167128" cy="1345997"/>
          </a:xfrm>
          <a:prstGeom prst="rect">
            <a:avLst/>
          </a:prstGeom>
        </p:spPr>
        <p:txBody>
          <a:bodyPr vert="horz" lIns="91440" tIns="45720" rIns="91440" bIns="45720" rtlCol="0" anchor="ctr">
            <a:normAutofit lnSpcReduction="10000"/>
          </a:bodyPr>
          <a:lstStyle/>
          <a:p>
            <a:pPr defTabSz="914400">
              <a:lnSpc>
                <a:spcPct val="90000"/>
              </a:lnSpc>
              <a:spcBef>
                <a:spcPct val="0"/>
              </a:spcBef>
              <a:spcAft>
                <a:spcPts val="600"/>
              </a:spcAft>
            </a:pPr>
            <a:r>
              <a:rPr lang="en-US" sz="3200" b="1" dirty="0">
                <a:solidFill>
                  <a:srgbClr val="FF0000"/>
                </a:solidFill>
                <a:latin typeface="+mj-lt"/>
                <a:ea typeface="+mj-ea"/>
                <a:cs typeface="+mj-cs"/>
              </a:rPr>
              <a:t>It starts in the hidden place</a:t>
            </a:r>
          </a:p>
        </p:txBody>
      </p:sp>
      <p:pic>
        <p:nvPicPr>
          <p:cNvPr id="1026" name="Picture 2" descr="Image result for Matthew 6:6">
            <a:extLst>
              <a:ext uri="{FF2B5EF4-FFF2-40B4-BE49-F238E27FC236}">
                <a16:creationId xmlns:a16="http://schemas.microsoft.com/office/drawing/2014/main" id="{837EA795-B93B-4CB0-91B4-6483ACFCE9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2" r="9665" b="22103"/>
          <a:stretch/>
        </p:blipFill>
        <p:spPr bwMode="auto">
          <a:xfrm>
            <a:off x="307318" y="458287"/>
            <a:ext cx="4333462" cy="2605512"/>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76">
            <a:extLst>
              <a:ext uri="{FF2B5EF4-FFF2-40B4-BE49-F238E27FC236}">
                <a16:creationId xmlns:a16="http://schemas.microsoft.com/office/drawing/2014/main" id="{19BA22A1-43D8-4F43-B716-B60860609EEE}"/>
              </a:ext>
            </a:extLst>
          </p:cNvPr>
          <p:cNvSpPr txBox="1">
            <a:spLocks/>
          </p:cNvSpPr>
          <p:nvPr/>
        </p:nvSpPr>
        <p:spPr>
          <a:xfrm>
            <a:off x="241173" y="3291632"/>
            <a:ext cx="8595509" cy="116559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NZ" sz="2400" b="1" dirty="0">
                <a:solidFill>
                  <a:schemeClr val="bg1"/>
                </a:solidFill>
              </a:rPr>
              <a:t>But when you pray, go into your private room, shut your door, and pray to your Father who is in secret. And your Father who sees in secret will reward you. Matthew 6:6 (CSB)</a:t>
            </a:r>
            <a:endParaRPr lang="en-US" sz="2400" b="1" dirty="0">
              <a:solidFill>
                <a:schemeClr val="bg1"/>
              </a:solidFill>
            </a:endParaRPr>
          </a:p>
        </p:txBody>
      </p:sp>
      <p:pic>
        <p:nvPicPr>
          <p:cNvPr id="11" name="Picture 2" descr="Image">
            <a:extLst>
              <a:ext uri="{FF2B5EF4-FFF2-40B4-BE49-F238E27FC236}">
                <a16:creationId xmlns:a16="http://schemas.microsoft.com/office/drawing/2014/main" id="{2F63C500-4D41-4B67-A20E-47ADDD4A40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282" t="41955" r="42122" b="23300"/>
          <a:stretch/>
        </p:blipFill>
        <p:spPr bwMode="auto">
          <a:xfrm>
            <a:off x="4817660" y="451873"/>
            <a:ext cx="4019022" cy="2605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34130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2075</TotalTime>
  <Words>1600</Words>
  <Application>Microsoft Office PowerPoint</Application>
  <PresentationFormat>On-screen Show (4:3)</PresentationFormat>
  <Paragraphs>121</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Bahnschrift Light</vt:lpstr>
      <vt:lpstr>Calibri</vt:lpstr>
      <vt:lpstr>Calibri Light</vt:lpstr>
      <vt:lpstr>Times New Roman</vt:lpstr>
      <vt:lpstr>Office Theme</vt:lpstr>
      <vt:lpstr>PowerPoint Presentation</vt:lpstr>
      <vt:lpstr>“How to Failsafe Your Prayer-life.”</vt:lpstr>
      <vt:lpstr>Failsafe your Prayer-life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Morningside Church of Christ</cp:lastModifiedBy>
  <cp:revision>45</cp:revision>
  <dcterms:created xsi:type="dcterms:W3CDTF">2020-01-17T06:57:55Z</dcterms:created>
  <dcterms:modified xsi:type="dcterms:W3CDTF">2020-01-18T22:14:54Z</dcterms:modified>
</cp:coreProperties>
</file>