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160" r:id="rId2"/>
    <p:sldId id="1137" r:id="rId3"/>
    <p:sldId id="1138" r:id="rId4"/>
    <p:sldId id="1147" r:id="rId5"/>
    <p:sldId id="1149" r:id="rId6"/>
    <p:sldId id="1150" r:id="rId7"/>
    <p:sldId id="1151" r:id="rId8"/>
    <p:sldId id="1152" r:id="rId9"/>
    <p:sldId id="1146" r:id="rId10"/>
    <p:sldId id="1140" r:id="rId11"/>
    <p:sldId id="1142" r:id="rId12"/>
    <p:sldId id="1144" r:id="rId13"/>
    <p:sldId id="1153" r:id="rId14"/>
    <p:sldId id="1141" r:id="rId15"/>
    <p:sldId id="1159" r:id="rId16"/>
    <p:sldId id="1155" r:id="rId17"/>
    <p:sldId id="1154" r:id="rId18"/>
    <p:sldId id="1143" r:id="rId19"/>
    <p:sldId id="1145" r:id="rId20"/>
    <p:sldId id="1156" r:id="rId21"/>
    <p:sldId id="1157" r:id="rId22"/>
    <p:sldId id="1158" r:id="rId23"/>
    <p:sldId id="114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59" d="100"/>
          <a:sy n="59"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2/02/2020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2/02/2020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2/02/2020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2/02/2020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2/02/2020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2/02/2020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0BD-CA12-4138-8516-C8E73A540DF7}"/>
              </a:ext>
            </a:extLst>
          </p:cNvPr>
          <p:cNvSpPr>
            <a:spLocks noGrp="1"/>
          </p:cNvSpPr>
          <p:nvPr>
            <p:ph type="ctrTitle"/>
          </p:nvPr>
        </p:nvSpPr>
        <p:spPr/>
        <p:txBody>
          <a:bodyPr/>
          <a:lstStyle/>
          <a:p>
            <a:r>
              <a:rPr lang="en-US" b="1" dirty="0"/>
              <a:t>Life Under the Sun</a:t>
            </a:r>
          </a:p>
        </p:txBody>
      </p:sp>
      <p:sp>
        <p:nvSpPr>
          <p:cNvPr id="3" name="Subtitle 2">
            <a:extLst>
              <a:ext uri="{FF2B5EF4-FFF2-40B4-BE49-F238E27FC236}">
                <a16:creationId xmlns:a16="http://schemas.microsoft.com/office/drawing/2014/main" id="{A8D34E0D-F37E-4EB5-9EB2-98DE74C198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688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b="1" dirty="0">
                <a:solidFill>
                  <a:srgbClr val="FF0000"/>
                </a:solidFill>
              </a:rPr>
              <a:t>2. Beware the DEFAULT setting:</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p:txBody>
          <a:bodyPr>
            <a:normAutofit/>
          </a:bodyPr>
          <a:lstStyle/>
          <a:p>
            <a:r>
              <a:rPr lang="en-NZ" dirty="0"/>
              <a:t>Titus 3:3 </a:t>
            </a:r>
          </a:p>
          <a:p>
            <a:r>
              <a:rPr lang="en-NZ" b="1" baseline="30000" dirty="0"/>
              <a:t>3 </a:t>
            </a:r>
            <a:r>
              <a:rPr lang="en-NZ" dirty="0"/>
              <a:t>For we also once were foolish ourselves, disobedient, deceived, enslaved to various lusts and pleasures, spending our life in malice and envy, hateful, hating one another. </a:t>
            </a:r>
            <a:r>
              <a:rPr lang="en-NZ" sz="14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3074" name="Picture 2" descr="Image result for jealous">
            <a:extLst>
              <a:ext uri="{FF2B5EF4-FFF2-40B4-BE49-F238E27FC236}">
                <a16:creationId xmlns:a16="http://schemas.microsoft.com/office/drawing/2014/main" id="{7EBF401A-B967-4C5F-88B8-E2BDB7625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46" y="2319129"/>
            <a:ext cx="4064495" cy="307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b="1" dirty="0">
                <a:solidFill>
                  <a:srgbClr val="FF0000"/>
                </a:solidFill>
              </a:rPr>
              <a:t>3. This world is not my home—You must be joking!</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a:bodyPr>
          <a:lstStyle/>
          <a:p>
            <a:r>
              <a:rPr lang="en-NZ" sz="2400" dirty="0"/>
              <a:t>Destination ‘EARTH.’</a:t>
            </a:r>
          </a:p>
          <a:p>
            <a:r>
              <a:rPr lang="en-NZ" sz="2400" dirty="0"/>
              <a:t>Some might say to Christians:</a:t>
            </a:r>
          </a:p>
          <a:p>
            <a:r>
              <a:rPr lang="en-NZ" sz="2400" dirty="0"/>
              <a:t>“How many Christians do you see living in caravan parks?” </a:t>
            </a:r>
          </a:p>
          <a:p>
            <a:r>
              <a:rPr lang="en-NZ" sz="2400" dirty="0"/>
              <a:t>“You don’t look as if you’re going anywhere.”</a:t>
            </a:r>
          </a:p>
          <a:p>
            <a:r>
              <a:rPr lang="en-NZ" sz="2400" dirty="0"/>
              <a:t>“You look very comfortable here, to me.”</a:t>
            </a:r>
          </a:p>
          <a:p>
            <a:r>
              <a:rPr lang="en-NZ" sz="2400" dirty="0"/>
              <a:t>“Christians work to pay off debt like everyone else.”</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6148" name="Picture 4" descr="Image result for this world is not my home">
            <a:extLst>
              <a:ext uri="{FF2B5EF4-FFF2-40B4-BE49-F238E27FC236}">
                <a16:creationId xmlns:a16="http://schemas.microsoft.com/office/drawing/2014/main" id="{9CFCF9DD-45BD-405A-87D0-6B9C96D49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7" r="26886" b="32614"/>
          <a:stretch/>
        </p:blipFill>
        <p:spPr bwMode="auto">
          <a:xfrm>
            <a:off x="534151" y="1385499"/>
            <a:ext cx="3361987" cy="482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2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8136590" cy="506757"/>
          </a:xfrm>
        </p:spPr>
        <p:txBody>
          <a:bodyPr>
            <a:normAutofit fontScale="85000" lnSpcReduction="20000"/>
          </a:bodyPr>
          <a:lstStyle/>
          <a:p>
            <a:pPr marL="0" indent="0">
              <a:buNone/>
            </a:pPr>
            <a:r>
              <a:rPr lang="en-NZ" dirty="0"/>
              <a:t>3. This world is not my home—You must be joking!</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572696"/>
          </a:xfrm>
        </p:spPr>
        <p:txBody>
          <a:bodyPr>
            <a:normAutofit fontScale="85000" lnSpcReduction="20000"/>
          </a:bodyPr>
          <a:lstStyle/>
          <a:p>
            <a:r>
              <a:rPr lang="en-NZ" b="1" dirty="0">
                <a:solidFill>
                  <a:srgbClr val="FF0000"/>
                </a:solidFill>
              </a:rPr>
              <a:t>Destination ‘EARTH.’</a:t>
            </a:r>
          </a:p>
          <a:p>
            <a:r>
              <a:rPr lang="en-NZ" dirty="0"/>
              <a:t>Ecclesiastes 2:4-8—</a:t>
            </a:r>
          </a:p>
          <a:p>
            <a:r>
              <a:rPr lang="en-NZ" b="1" baseline="30000" dirty="0"/>
              <a:t>4</a:t>
            </a:r>
            <a:r>
              <a:rPr lang="en-NZ" dirty="0"/>
              <a:t>I enlarged my works: </a:t>
            </a:r>
          </a:p>
          <a:p>
            <a:r>
              <a:rPr lang="en-NZ" dirty="0"/>
              <a:t>I built houses for myself, </a:t>
            </a:r>
          </a:p>
          <a:p>
            <a:r>
              <a:rPr lang="en-NZ" dirty="0"/>
              <a:t>I planted vineyards for myself; </a:t>
            </a:r>
          </a:p>
          <a:p>
            <a:r>
              <a:rPr lang="en-NZ" b="1" baseline="30000" dirty="0"/>
              <a:t>5</a:t>
            </a:r>
            <a:r>
              <a:rPr lang="en-NZ" dirty="0"/>
              <a:t>I made gardens and parks…</a:t>
            </a:r>
          </a:p>
          <a:p>
            <a:r>
              <a:rPr lang="en-NZ" b="1" baseline="30000" dirty="0"/>
              <a:t>6</a:t>
            </a:r>
            <a:r>
              <a:rPr lang="en-NZ" dirty="0"/>
              <a:t>I made ponds of water…</a:t>
            </a:r>
          </a:p>
          <a:p>
            <a:r>
              <a:rPr lang="en-NZ" b="1" baseline="30000" dirty="0"/>
              <a:t>7</a:t>
            </a:r>
            <a:r>
              <a:rPr lang="en-NZ" dirty="0"/>
              <a:t>I bought male and female slaves…</a:t>
            </a:r>
          </a:p>
          <a:p>
            <a:r>
              <a:rPr lang="en-NZ" dirty="0"/>
              <a:t>…flocks and herds…</a:t>
            </a:r>
          </a:p>
          <a:p>
            <a:r>
              <a:rPr lang="en-NZ" b="1" baseline="30000" dirty="0"/>
              <a:t>8</a:t>
            </a:r>
            <a:r>
              <a:rPr lang="en-NZ" dirty="0"/>
              <a:t>…silver and gold…</a:t>
            </a:r>
          </a:p>
          <a:p>
            <a:r>
              <a:rPr lang="en-NZ" dirty="0"/>
              <a:t>…male and female singers and the pleasures of men—many concubines.</a:t>
            </a:r>
          </a:p>
          <a:p>
            <a:endParaRPr lang="en-NZ" dirty="0"/>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6" name="Picture 4" descr="Image result for this world is not my home">
            <a:extLst>
              <a:ext uri="{FF2B5EF4-FFF2-40B4-BE49-F238E27FC236}">
                <a16:creationId xmlns:a16="http://schemas.microsoft.com/office/drawing/2014/main" id="{9995113F-9D86-44C9-899B-652E3A31B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7" r="26886" b="32614"/>
          <a:stretch/>
        </p:blipFill>
        <p:spPr bwMode="auto">
          <a:xfrm>
            <a:off x="534151" y="1385499"/>
            <a:ext cx="3361987" cy="482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p:txBody>
          <a:bodyPr/>
          <a:lstStyle/>
          <a:p>
            <a:endParaRPr lang="en-NZ"/>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p:txBody>
          <a:bodyPr/>
          <a:lstStyle/>
          <a:p>
            <a:endParaRPr lang="en-NZ"/>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026" name="Picture 2" descr="Image result for life under the sun">
            <a:extLst>
              <a:ext uri="{FF2B5EF4-FFF2-40B4-BE49-F238E27FC236}">
                <a16:creationId xmlns:a16="http://schemas.microsoft.com/office/drawing/2014/main" id="{83758FC0-1BA4-4C86-801D-F85A5398C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295"/>
          <a:stretch/>
        </p:blipFill>
        <p:spPr bwMode="auto">
          <a:xfrm>
            <a:off x="0" y="681037"/>
            <a:ext cx="9144000" cy="567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7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4. Recalibrating your GPS: </a:t>
            </a:r>
            <a:r>
              <a:rPr lang="en-NZ" b="1" dirty="0"/>
              <a:t>Destination</a:t>
            </a:r>
            <a:r>
              <a:rPr lang="en-NZ" b="1" dirty="0">
                <a:solidFill>
                  <a:srgbClr val="FF0000"/>
                </a:solidFill>
              </a:rPr>
              <a:t> ‘Earth.”</a:t>
            </a:r>
          </a:p>
          <a:p>
            <a:pPr marL="0" indent="0">
              <a:buNone/>
            </a:pPr>
            <a:endParaRPr lang="en-NZ" dirty="0"/>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2050" name="Picture 2" descr="Image result for gps heaven">
            <a:extLst>
              <a:ext uri="{FF2B5EF4-FFF2-40B4-BE49-F238E27FC236}">
                <a16:creationId xmlns:a16="http://schemas.microsoft.com/office/drawing/2014/main" id="{2F1F8460-DD97-4C25-9D7F-7719374B9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927"/>
          <a:stretch/>
        </p:blipFill>
        <p:spPr bwMode="auto">
          <a:xfrm>
            <a:off x="1435428" y="3429000"/>
            <a:ext cx="1855059" cy="1369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ps heaven">
            <a:extLst>
              <a:ext uri="{FF2B5EF4-FFF2-40B4-BE49-F238E27FC236}">
                <a16:creationId xmlns:a16="http://schemas.microsoft.com/office/drawing/2014/main" id="{F5FF8FA3-43B5-4159-BD2B-C67E0D0C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3"/>
          <a:stretch/>
        </p:blipFill>
        <p:spPr bwMode="auto">
          <a:xfrm>
            <a:off x="1613119" y="4822751"/>
            <a:ext cx="1596103" cy="177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ps heaven">
            <a:extLst>
              <a:ext uri="{FF2B5EF4-FFF2-40B4-BE49-F238E27FC236}">
                <a16:creationId xmlns:a16="http://schemas.microsoft.com/office/drawing/2014/main" id="{16768ADA-0D31-4912-91A1-E2B0A1B8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080467"/>
            <a:ext cx="4116317" cy="227523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EA146481-4908-49D2-9F8E-FC8FD4DEDDCE}"/>
              </a:ext>
            </a:extLst>
          </p:cNvPr>
          <p:cNvSpPr>
            <a:spLocks noGrp="1"/>
          </p:cNvSpPr>
          <p:nvPr>
            <p:ph sz="half" idx="2"/>
          </p:nvPr>
        </p:nvSpPr>
        <p:spPr>
          <a:xfrm>
            <a:off x="4629150" y="1106400"/>
            <a:ext cx="3886200" cy="5070563"/>
          </a:xfrm>
        </p:spPr>
        <p:txBody>
          <a:bodyPr>
            <a:normAutofit/>
          </a:bodyPr>
          <a:lstStyle/>
          <a:p>
            <a:r>
              <a:rPr lang="en-NZ" dirty="0"/>
              <a:t>Bigger</a:t>
            </a:r>
          </a:p>
          <a:p>
            <a:r>
              <a:rPr lang="en-NZ" dirty="0"/>
              <a:t>Brighter</a:t>
            </a:r>
          </a:p>
          <a:p>
            <a:r>
              <a:rPr lang="en-NZ" dirty="0"/>
              <a:t>Faster</a:t>
            </a:r>
          </a:p>
          <a:p>
            <a:r>
              <a:rPr lang="en-NZ" dirty="0"/>
              <a:t>More</a:t>
            </a:r>
          </a:p>
          <a:p>
            <a:r>
              <a:rPr lang="en-NZ" dirty="0"/>
              <a:t>Smarter</a:t>
            </a:r>
          </a:p>
          <a:p>
            <a:r>
              <a:rPr lang="en-NZ" dirty="0"/>
              <a:t>Richer</a:t>
            </a:r>
          </a:p>
          <a:p>
            <a:r>
              <a:rPr lang="en-NZ" dirty="0"/>
              <a:t>Prettier</a:t>
            </a:r>
          </a:p>
          <a:p>
            <a:r>
              <a:rPr lang="en-NZ" dirty="0"/>
              <a:t>Fitter</a:t>
            </a:r>
          </a:p>
          <a:p>
            <a:r>
              <a:rPr lang="en-NZ" dirty="0"/>
              <a:t>Healthier</a:t>
            </a:r>
          </a:p>
          <a:p>
            <a:endParaRPr lang="en-NZ" dirty="0"/>
          </a:p>
        </p:txBody>
      </p:sp>
    </p:spTree>
    <p:extLst>
      <p:ext uri="{BB962C8B-B14F-4D97-AF65-F5344CB8AC3E}">
        <p14:creationId xmlns:p14="http://schemas.microsoft.com/office/powerpoint/2010/main" val="95046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4. Recalibrating your GPS: </a:t>
            </a:r>
            <a:r>
              <a:rPr lang="en-NZ" b="1" dirty="0"/>
              <a:t>Destination</a:t>
            </a:r>
            <a:r>
              <a:rPr lang="en-NZ" b="1" dirty="0">
                <a:solidFill>
                  <a:srgbClr val="FF0000"/>
                </a:solidFill>
              </a:rPr>
              <a:t> ‘HEAVEN.”</a:t>
            </a:r>
          </a:p>
          <a:p>
            <a:pPr marL="0" indent="0">
              <a:buNone/>
            </a:pPr>
            <a:endParaRPr lang="en-NZ" dirty="0"/>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a:bodyPr>
          <a:lstStyle/>
          <a:p>
            <a:r>
              <a:rPr lang="en-NZ" b="1" dirty="0">
                <a:solidFill>
                  <a:srgbClr val="FF0000"/>
                </a:solidFill>
              </a:rPr>
              <a:t>We are not made for this earth as it is:</a:t>
            </a:r>
            <a:endParaRPr lang="en-NZ" sz="1500" b="1" dirty="0">
              <a:solidFill>
                <a:srgbClr val="FF0000"/>
              </a:solidFill>
            </a:endParaRPr>
          </a:p>
          <a:p>
            <a:r>
              <a:rPr lang="en-NZ" b="1" dirty="0"/>
              <a:t>Ecclesiastes 3:11</a:t>
            </a:r>
            <a:br>
              <a:rPr lang="en-NZ" dirty="0"/>
            </a:br>
            <a:r>
              <a:rPr lang="en-NZ" dirty="0"/>
              <a:t>He has made everything appropriate in its time. He has also set eternity in their heart,… </a:t>
            </a:r>
            <a:r>
              <a:rPr lang="en-NZ" sz="13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2050" name="Picture 2" descr="Image result for gps heaven">
            <a:extLst>
              <a:ext uri="{FF2B5EF4-FFF2-40B4-BE49-F238E27FC236}">
                <a16:creationId xmlns:a16="http://schemas.microsoft.com/office/drawing/2014/main" id="{2F1F8460-DD97-4C25-9D7F-7719374B9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927"/>
          <a:stretch/>
        </p:blipFill>
        <p:spPr bwMode="auto">
          <a:xfrm>
            <a:off x="1435428" y="3429000"/>
            <a:ext cx="1855059" cy="1369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ps heaven">
            <a:extLst>
              <a:ext uri="{FF2B5EF4-FFF2-40B4-BE49-F238E27FC236}">
                <a16:creationId xmlns:a16="http://schemas.microsoft.com/office/drawing/2014/main" id="{F5FF8FA3-43B5-4159-BD2B-C67E0D0C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3"/>
          <a:stretch/>
        </p:blipFill>
        <p:spPr bwMode="auto">
          <a:xfrm>
            <a:off x="1613119" y="4822751"/>
            <a:ext cx="1596103" cy="177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ps heaven">
            <a:extLst>
              <a:ext uri="{FF2B5EF4-FFF2-40B4-BE49-F238E27FC236}">
                <a16:creationId xmlns:a16="http://schemas.microsoft.com/office/drawing/2014/main" id="{16768ADA-0D31-4912-91A1-E2B0A1B8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080467"/>
            <a:ext cx="4116317" cy="22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fontScale="92500" lnSpcReduction="20000"/>
          </a:bodyPr>
          <a:lstStyle/>
          <a:p>
            <a:pPr marL="0" indent="0">
              <a:buNone/>
            </a:pPr>
            <a:r>
              <a:rPr lang="en-NZ" dirty="0"/>
              <a:t>4. Recalibrating your GPS: Destination ‘HEAVEN.”</a:t>
            </a:r>
          </a:p>
          <a:p>
            <a:pPr marL="0" indent="0">
              <a:buNone/>
            </a:pPr>
            <a:endParaRPr lang="en-NZ" dirty="0"/>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fontScale="92500" lnSpcReduction="20000"/>
          </a:bodyPr>
          <a:lstStyle/>
          <a:p>
            <a:r>
              <a:rPr lang="en-NZ" b="1" dirty="0">
                <a:solidFill>
                  <a:srgbClr val="FF0000"/>
                </a:solidFill>
              </a:rPr>
              <a:t>“Divinely Built Homes”:</a:t>
            </a:r>
            <a:endParaRPr lang="en-NZ" sz="1500" b="1" dirty="0">
              <a:solidFill>
                <a:srgbClr val="FF0000"/>
              </a:solidFill>
            </a:endParaRPr>
          </a:p>
          <a:p>
            <a:r>
              <a:rPr lang="en-NZ" b="1" dirty="0"/>
              <a:t>John 14:1-3—</a:t>
            </a:r>
            <a:r>
              <a:rPr lang="en-NZ" dirty="0"/>
              <a:t>“Do not let your heart be troubled; believe in God, believe also in Me. </a:t>
            </a:r>
            <a:r>
              <a:rPr lang="en-NZ" b="1" baseline="30000" dirty="0"/>
              <a:t>2</a:t>
            </a:r>
            <a:r>
              <a:rPr lang="en-NZ" dirty="0"/>
              <a:t>In My Father’s house are many dwelling places; if it were not so, I would have told you; for I go to prepare a place for you. </a:t>
            </a:r>
            <a:r>
              <a:rPr lang="en-NZ" b="1" baseline="30000" dirty="0"/>
              <a:t>3</a:t>
            </a:r>
            <a:r>
              <a:rPr lang="en-NZ" dirty="0"/>
              <a:t>If I go and prepare a place for you, I will come again and receive you to Myself, that where I am, </a:t>
            </a:r>
            <a:r>
              <a:rPr lang="en-NZ" i="1" dirty="0"/>
              <a:t>there</a:t>
            </a:r>
            <a:r>
              <a:rPr lang="en-NZ" dirty="0"/>
              <a:t> you may be also. </a:t>
            </a:r>
            <a:r>
              <a:rPr lang="en-NZ" sz="13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2050" name="Picture 2" descr="Image result for gps heaven">
            <a:extLst>
              <a:ext uri="{FF2B5EF4-FFF2-40B4-BE49-F238E27FC236}">
                <a16:creationId xmlns:a16="http://schemas.microsoft.com/office/drawing/2014/main" id="{2F1F8460-DD97-4C25-9D7F-7719374B9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927"/>
          <a:stretch/>
        </p:blipFill>
        <p:spPr bwMode="auto">
          <a:xfrm>
            <a:off x="1435428" y="3429000"/>
            <a:ext cx="1855059" cy="1369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ps heaven">
            <a:extLst>
              <a:ext uri="{FF2B5EF4-FFF2-40B4-BE49-F238E27FC236}">
                <a16:creationId xmlns:a16="http://schemas.microsoft.com/office/drawing/2014/main" id="{F5FF8FA3-43B5-4159-BD2B-C67E0D0C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3"/>
          <a:stretch/>
        </p:blipFill>
        <p:spPr bwMode="auto">
          <a:xfrm>
            <a:off x="1613119" y="4822751"/>
            <a:ext cx="1596103" cy="177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ps heaven">
            <a:extLst>
              <a:ext uri="{FF2B5EF4-FFF2-40B4-BE49-F238E27FC236}">
                <a16:creationId xmlns:a16="http://schemas.microsoft.com/office/drawing/2014/main" id="{16768ADA-0D31-4912-91A1-E2B0A1B8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080467"/>
            <a:ext cx="4116317" cy="22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2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lnSpcReduction="10000"/>
          </a:bodyPr>
          <a:lstStyle/>
          <a:p>
            <a:pPr marL="0" indent="0">
              <a:buNone/>
            </a:pPr>
            <a:r>
              <a:rPr lang="en-NZ" dirty="0"/>
              <a:t>4. Recalibrating your GPS: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lnSpcReduction="10000"/>
          </a:bodyPr>
          <a:lstStyle/>
          <a:p>
            <a:r>
              <a:rPr lang="en-NZ" dirty="0"/>
              <a:t>Destination ‘HEAVEN.”</a:t>
            </a:r>
          </a:p>
          <a:p>
            <a:r>
              <a:rPr lang="en-NZ" b="1" dirty="0">
                <a:solidFill>
                  <a:srgbClr val="FF0000"/>
                </a:solidFill>
              </a:rPr>
              <a:t>“Eyes up”</a:t>
            </a:r>
          </a:p>
          <a:p>
            <a:r>
              <a:rPr lang="en-NZ" dirty="0"/>
              <a:t>Colossians 3:1-2 Therefore if you have been raised up with Christ, keep seeking the things above, where Christ is, seated at the right hand of God. </a:t>
            </a:r>
            <a:r>
              <a:rPr lang="en-NZ" b="1" baseline="30000" dirty="0"/>
              <a:t>2</a:t>
            </a:r>
            <a:r>
              <a:rPr lang="en-NZ" dirty="0"/>
              <a:t>Set your mind on the things above, not on the things that are on earth. </a:t>
            </a:r>
            <a:r>
              <a:rPr lang="en-NZ" sz="15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2050" name="Picture 2" descr="Image result for gps heaven">
            <a:extLst>
              <a:ext uri="{FF2B5EF4-FFF2-40B4-BE49-F238E27FC236}">
                <a16:creationId xmlns:a16="http://schemas.microsoft.com/office/drawing/2014/main" id="{2F1F8460-DD97-4C25-9D7F-7719374B9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927"/>
          <a:stretch/>
        </p:blipFill>
        <p:spPr bwMode="auto">
          <a:xfrm>
            <a:off x="1435428" y="3429000"/>
            <a:ext cx="1855059" cy="1369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ps heaven">
            <a:extLst>
              <a:ext uri="{FF2B5EF4-FFF2-40B4-BE49-F238E27FC236}">
                <a16:creationId xmlns:a16="http://schemas.microsoft.com/office/drawing/2014/main" id="{F5FF8FA3-43B5-4159-BD2B-C67E0D0C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3"/>
          <a:stretch/>
        </p:blipFill>
        <p:spPr bwMode="auto">
          <a:xfrm>
            <a:off x="1613119" y="4822751"/>
            <a:ext cx="1596103" cy="177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ps heaven">
            <a:extLst>
              <a:ext uri="{FF2B5EF4-FFF2-40B4-BE49-F238E27FC236}">
                <a16:creationId xmlns:a16="http://schemas.microsoft.com/office/drawing/2014/main" id="{16768ADA-0D31-4912-91A1-E2B0A1B8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080467"/>
            <a:ext cx="4116317" cy="22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4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4. Recalibrating your GPS: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a:bodyPr>
          <a:lstStyle/>
          <a:p>
            <a:r>
              <a:rPr lang="en-NZ" dirty="0"/>
              <a:t>Destination ‘HEAVEN.”</a:t>
            </a:r>
          </a:p>
          <a:p>
            <a:pPr marL="0" indent="0">
              <a:buNone/>
            </a:pPr>
            <a:r>
              <a:rPr lang="en-NZ" b="1" dirty="0">
                <a:solidFill>
                  <a:srgbClr val="FF0000"/>
                </a:solidFill>
              </a:rPr>
              <a:t>“Indestructible – But must be looked to continually”</a:t>
            </a:r>
          </a:p>
          <a:p>
            <a:r>
              <a:rPr lang="en-NZ" dirty="0"/>
              <a:t>Hebrews 13:14 </a:t>
            </a:r>
          </a:p>
          <a:p>
            <a:r>
              <a:rPr lang="en-NZ" b="1" baseline="30000" dirty="0"/>
              <a:t>14</a:t>
            </a:r>
            <a:r>
              <a:rPr lang="en-NZ" dirty="0"/>
              <a:t>For here we do not have a lasting city, but we are seeking </a:t>
            </a:r>
            <a:r>
              <a:rPr lang="en-NZ" i="1" dirty="0"/>
              <a:t>the city</a:t>
            </a:r>
            <a:r>
              <a:rPr lang="en-NZ" dirty="0"/>
              <a:t> which is to come. </a:t>
            </a:r>
            <a:r>
              <a:rPr lang="en-NZ" sz="15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2050" name="Picture 2" descr="Image result for gps heaven">
            <a:extLst>
              <a:ext uri="{FF2B5EF4-FFF2-40B4-BE49-F238E27FC236}">
                <a16:creationId xmlns:a16="http://schemas.microsoft.com/office/drawing/2014/main" id="{2F1F8460-DD97-4C25-9D7F-7719374B9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927"/>
          <a:stretch/>
        </p:blipFill>
        <p:spPr bwMode="auto">
          <a:xfrm>
            <a:off x="1435428" y="3429000"/>
            <a:ext cx="1855059" cy="1369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ps heaven">
            <a:extLst>
              <a:ext uri="{FF2B5EF4-FFF2-40B4-BE49-F238E27FC236}">
                <a16:creationId xmlns:a16="http://schemas.microsoft.com/office/drawing/2014/main" id="{F5FF8FA3-43B5-4159-BD2B-C67E0D0C9C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3"/>
          <a:stretch/>
        </p:blipFill>
        <p:spPr bwMode="auto">
          <a:xfrm>
            <a:off x="1613119" y="4822751"/>
            <a:ext cx="1596103" cy="177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ps heaven">
            <a:extLst>
              <a:ext uri="{FF2B5EF4-FFF2-40B4-BE49-F238E27FC236}">
                <a16:creationId xmlns:a16="http://schemas.microsoft.com/office/drawing/2014/main" id="{16768ADA-0D31-4912-91A1-E2B0A1B8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1080467"/>
            <a:ext cx="4116317" cy="227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2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fontScale="92500" lnSpcReduction="10000"/>
          </a:bodyPr>
          <a:lstStyle/>
          <a:p>
            <a:pPr marL="0" indent="0">
              <a:buNone/>
            </a:pPr>
            <a:r>
              <a:rPr lang="en-NZ" dirty="0"/>
              <a:t>5. In the mean time: </a:t>
            </a:r>
            <a:r>
              <a:rPr lang="en-NZ" b="1" dirty="0">
                <a:solidFill>
                  <a:srgbClr val="FF0000"/>
                </a:solidFill>
              </a:rPr>
              <a:t>Day-to-Day Life in Christ</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fontScale="92500" lnSpcReduction="10000"/>
          </a:bodyPr>
          <a:lstStyle/>
          <a:p>
            <a:r>
              <a:rPr lang="en-NZ" b="1" dirty="0"/>
              <a:t>Summing up!</a:t>
            </a:r>
          </a:p>
          <a:p>
            <a:r>
              <a:rPr lang="en-NZ" b="1" dirty="0"/>
              <a:t>We are under orders.</a:t>
            </a:r>
            <a:endParaRPr lang="en-NZ" dirty="0"/>
          </a:p>
          <a:p>
            <a:r>
              <a:rPr lang="en-NZ" dirty="0"/>
              <a:t>Ecclesiastes 12:13-14</a:t>
            </a:r>
          </a:p>
          <a:p>
            <a:r>
              <a:rPr lang="en-NZ" b="1" baseline="30000" dirty="0"/>
              <a:t>13</a:t>
            </a:r>
            <a:r>
              <a:rPr lang="en-NZ" dirty="0"/>
              <a:t>The end of the matter; all has been heard. Fear God and keep his commandments, for this is the whole duty of man. </a:t>
            </a:r>
            <a:r>
              <a:rPr lang="en-NZ" b="1" baseline="30000" dirty="0"/>
              <a:t>14</a:t>
            </a:r>
            <a:r>
              <a:rPr lang="en-NZ" dirty="0"/>
              <a:t>For God will bring every deed into judgment, with every secret thing, whether good or evil. (ESV)</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9218" name="Picture 2" descr="Image result for ecclesiastes fear god">
            <a:extLst>
              <a:ext uri="{FF2B5EF4-FFF2-40B4-BE49-F238E27FC236}">
                <a16:creationId xmlns:a16="http://schemas.microsoft.com/office/drawing/2014/main" id="{CF56FE60-3CA8-4304-93D9-CF533F3D7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37" y="1420881"/>
            <a:ext cx="4016237" cy="401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1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p:txBody>
          <a:bodyPr/>
          <a:lstStyle/>
          <a:p>
            <a:endParaRPr lang="en-NZ"/>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p:txBody>
          <a:bodyPr/>
          <a:lstStyle/>
          <a:p>
            <a:endParaRPr lang="en-NZ"/>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026" name="Picture 2" descr="Image result for life under the sun">
            <a:extLst>
              <a:ext uri="{FF2B5EF4-FFF2-40B4-BE49-F238E27FC236}">
                <a16:creationId xmlns:a16="http://schemas.microsoft.com/office/drawing/2014/main" id="{83758FC0-1BA4-4C86-801D-F85A5398C7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295"/>
          <a:stretch/>
        </p:blipFill>
        <p:spPr bwMode="auto">
          <a:xfrm>
            <a:off x="0" y="681037"/>
            <a:ext cx="9144000" cy="567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17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fontScale="85000" lnSpcReduction="20000"/>
          </a:bodyPr>
          <a:lstStyle/>
          <a:p>
            <a:pPr marL="0" indent="0">
              <a:buNone/>
            </a:pPr>
            <a:r>
              <a:rPr lang="en-NZ" dirty="0"/>
              <a:t>5. In the mean time: Day-to-Day Life in Christ</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251192"/>
          </a:xfrm>
        </p:spPr>
        <p:txBody>
          <a:bodyPr>
            <a:normAutofit fontScale="85000" lnSpcReduction="20000"/>
          </a:bodyPr>
          <a:lstStyle/>
          <a:p>
            <a:r>
              <a:rPr lang="en-NZ" b="1" dirty="0"/>
              <a:t>Summing up!</a:t>
            </a:r>
          </a:p>
          <a:p>
            <a:r>
              <a:rPr lang="en-NZ" b="1" dirty="0">
                <a:solidFill>
                  <a:srgbClr val="FF0000"/>
                </a:solidFill>
              </a:rPr>
              <a:t>This will take us to the right side of judgment.</a:t>
            </a:r>
          </a:p>
          <a:p>
            <a:pPr marL="0" indent="0">
              <a:buNone/>
            </a:pPr>
            <a:endParaRPr lang="en-NZ" dirty="0"/>
          </a:p>
          <a:p>
            <a:r>
              <a:rPr lang="en-NZ" dirty="0"/>
              <a:t>Ephesians 2:8-10</a:t>
            </a:r>
          </a:p>
          <a:p>
            <a:r>
              <a:rPr lang="en-NZ" b="1" baseline="30000" dirty="0"/>
              <a:t>8 </a:t>
            </a:r>
            <a:r>
              <a:rPr lang="en-NZ" dirty="0"/>
              <a:t>For by grace you have been saved through faith; and that not of yourselves, </a:t>
            </a:r>
            <a:r>
              <a:rPr lang="en-NZ" i="1" dirty="0"/>
              <a:t>it is</a:t>
            </a:r>
            <a:r>
              <a:rPr lang="en-NZ" dirty="0"/>
              <a:t> the gift of God; </a:t>
            </a:r>
            <a:r>
              <a:rPr lang="en-NZ" b="1" baseline="30000" dirty="0"/>
              <a:t>9 </a:t>
            </a:r>
            <a:r>
              <a:rPr lang="en-NZ" dirty="0"/>
              <a:t>not as a result of works, so that no one may boast. </a:t>
            </a:r>
            <a:r>
              <a:rPr lang="en-NZ" b="1" baseline="30000" dirty="0"/>
              <a:t>10</a:t>
            </a:r>
            <a:r>
              <a:rPr lang="en-NZ" dirty="0"/>
              <a:t>For we are His workmanship, created in Christ Jesus for good works, which God prepared beforehand so that we would walk in them. </a:t>
            </a:r>
            <a:r>
              <a:rPr lang="en-NZ" sz="12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8436" name="Picture 4" descr="Image result for jesus cross">
            <a:extLst>
              <a:ext uri="{FF2B5EF4-FFF2-40B4-BE49-F238E27FC236}">
                <a16:creationId xmlns:a16="http://schemas.microsoft.com/office/drawing/2014/main" id="{BB4B207D-B97F-4B8F-98A4-196D62C5C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92" r="24198"/>
          <a:stretch/>
        </p:blipFill>
        <p:spPr bwMode="auto">
          <a:xfrm>
            <a:off x="768626" y="1252815"/>
            <a:ext cx="3709600" cy="473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7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5. In the mean time: Day-to-Day Life in Christ</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a:bodyPr>
          <a:lstStyle/>
          <a:p>
            <a:r>
              <a:rPr lang="en-NZ" b="1" dirty="0"/>
              <a:t>Summing up!</a:t>
            </a:r>
          </a:p>
          <a:p>
            <a:r>
              <a:rPr lang="en-NZ" b="1" dirty="0">
                <a:solidFill>
                  <a:srgbClr val="FF0000"/>
                </a:solidFill>
              </a:rPr>
              <a:t>Those good works are our works done in faith.</a:t>
            </a:r>
          </a:p>
          <a:p>
            <a:pPr marL="0" indent="0">
              <a:buNone/>
            </a:pPr>
            <a:endParaRPr lang="en-NZ" dirty="0"/>
          </a:p>
          <a:p>
            <a:r>
              <a:rPr lang="en-NZ" dirty="0"/>
              <a:t>1 John 3:16</a:t>
            </a:r>
          </a:p>
          <a:p>
            <a:r>
              <a:rPr lang="en-NZ" b="1" baseline="30000" dirty="0"/>
              <a:t>16 </a:t>
            </a:r>
            <a:r>
              <a:rPr lang="en-NZ" dirty="0"/>
              <a:t>We know love by this, that He laid down His life for us; and we ought to lay down our lives for the brethren. </a:t>
            </a:r>
            <a:r>
              <a:rPr lang="en-NZ" sz="1200" dirty="0"/>
              <a:t>(NASB95)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8434" name="Picture 2" descr="Image result for law of christ">
            <a:extLst>
              <a:ext uri="{FF2B5EF4-FFF2-40B4-BE49-F238E27FC236}">
                <a16:creationId xmlns:a16="http://schemas.microsoft.com/office/drawing/2014/main" id="{BF2E32A9-37BA-4198-873B-A96FEBB8A9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2" r="27392"/>
          <a:stretch/>
        </p:blipFill>
        <p:spPr bwMode="auto">
          <a:xfrm>
            <a:off x="318591" y="1171487"/>
            <a:ext cx="4196260" cy="37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2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lnSpcReduction="10000"/>
          </a:bodyPr>
          <a:lstStyle/>
          <a:p>
            <a:pPr marL="0" indent="0">
              <a:buNone/>
            </a:pPr>
            <a:r>
              <a:rPr lang="en-NZ" dirty="0"/>
              <a:t>5. In the mean time: Day-to-Day Life in Christ</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106400"/>
            <a:ext cx="3886200" cy="5070563"/>
          </a:xfrm>
        </p:spPr>
        <p:txBody>
          <a:bodyPr>
            <a:normAutofit lnSpcReduction="10000"/>
          </a:bodyPr>
          <a:lstStyle/>
          <a:p>
            <a:r>
              <a:rPr lang="en-NZ" b="1" dirty="0"/>
              <a:t>Summing up!</a:t>
            </a:r>
          </a:p>
          <a:p>
            <a:r>
              <a:rPr lang="en-NZ" b="1" dirty="0">
                <a:solidFill>
                  <a:srgbClr val="FF0000"/>
                </a:solidFill>
              </a:rPr>
              <a:t>Employing talents and opportunities</a:t>
            </a:r>
          </a:p>
          <a:p>
            <a:pPr marL="0" indent="0">
              <a:buNone/>
            </a:pPr>
            <a:endParaRPr lang="en-NZ" dirty="0"/>
          </a:p>
          <a:p>
            <a:r>
              <a:rPr lang="en-NZ" dirty="0"/>
              <a:t>“The need in front of you!”</a:t>
            </a:r>
          </a:p>
          <a:p>
            <a:r>
              <a:rPr lang="en-NZ" dirty="0"/>
              <a:t>The ever present ‘ministry’ (job needing doing).</a:t>
            </a:r>
          </a:p>
          <a:p>
            <a:r>
              <a:rPr lang="en-NZ" dirty="0"/>
              <a:t>Special care. </a:t>
            </a:r>
          </a:p>
          <a:p>
            <a:r>
              <a:rPr lang="en-NZ" dirty="0"/>
              <a:t>All for the souls of man.</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8434" name="Picture 2" descr="Image result for law of christ">
            <a:extLst>
              <a:ext uri="{FF2B5EF4-FFF2-40B4-BE49-F238E27FC236}">
                <a16:creationId xmlns:a16="http://schemas.microsoft.com/office/drawing/2014/main" id="{BF2E32A9-37BA-4198-873B-A96FEBB8A9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2" r="27392"/>
          <a:stretch/>
        </p:blipFill>
        <p:spPr bwMode="auto">
          <a:xfrm>
            <a:off x="318591" y="1171487"/>
            <a:ext cx="4196260" cy="379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4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581F9-F7A9-4689-8967-75772BCFED7F}"/>
              </a:ext>
            </a:extLst>
          </p:cNvPr>
          <p:cNvSpPr>
            <a:spLocks noGrp="1"/>
          </p:cNvSpPr>
          <p:nvPr>
            <p:ph idx="1"/>
          </p:nvPr>
        </p:nvSpPr>
        <p:spPr>
          <a:xfrm>
            <a:off x="628650" y="381137"/>
            <a:ext cx="7886700" cy="1990449"/>
          </a:xfrm>
        </p:spPr>
        <p:txBody>
          <a:bodyPr>
            <a:normAutofit fontScale="92500" lnSpcReduction="20000"/>
          </a:bodyPr>
          <a:lstStyle/>
          <a:p>
            <a:pPr marL="0" indent="0">
              <a:buNone/>
            </a:pPr>
            <a:r>
              <a:rPr lang="en-NZ" dirty="0"/>
              <a:t>Romans 6:3-4—</a:t>
            </a:r>
            <a:r>
              <a:rPr lang="en-NZ" b="1" baseline="30000" dirty="0"/>
              <a:t>3</a:t>
            </a:r>
            <a:r>
              <a:rPr lang="en-NZ" dirty="0"/>
              <a:t>Or do you not know that all of us who have been baptized into Christ Jesus have been baptized into His death? </a:t>
            </a:r>
            <a:r>
              <a:rPr lang="en-NZ" b="1" baseline="30000" dirty="0"/>
              <a:t>4 </a:t>
            </a:r>
            <a:r>
              <a:rPr lang="en-NZ" dirty="0"/>
              <a:t>Therefore we have been buried with Him through baptism into death, so that as Christ was raised from the dead through the glory of the Father, so we too might walk in newness of life. (NASB95)</a:t>
            </a:r>
          </a:p>
        </p:txBody>
      </p:sp>
      <p:pic>
        <p:nvPicPr>
          <p:cNvPr id="12290" name="Picture 2" descr="Image result for baptism immersion">
            <a:extLst>
              <a:ext uri="{FF2B5EF4-FFF2-40B4-BE49-F238E27FC236}">
                <a16:creationId xmlns:a16="http://schemas.microsoft.com/office/drawing/2014/main" id="{5D315D44-0848-438C-997B-202C66F16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71587"/>
            <a:ext cx="68580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1. Life as Solomon saw it—</a:t>
            </a:r>
            <a:r>
              <a:rPr lang="en-NZ" b="1" dirty="0">
                <a:solidFill>
                  <a:srgbClr val="FF0000"/>
                </a:solidFill>
              </a:rPr>
              <a:t>The Meaningless of Life </a:t>
            </a:r>
          </a:p>
          <a:p>
            <a:pPr marL="0" indent="0">
              <a:buNone/>
            </a:pPr>
            <a:r>
              <a:rPr lang="en-NZ" b="1" dirty="0">
                <a:solidFill>
                  <a:srgbClr val="FF0000"/>
                </a:solidFill>
              </a:rPr>
              <a:t>				apart from God</a:t>
            </a:r>
          </a:p>
          <a:p>
            <a:pPr marL="0" indent="0">
              <a:buNone/>
            </a:pPr>
            <a:endParaRPr lang="en-NZ" dirty="0"/>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328115"/>
            <a:ext cx="3886200" cy="4848848"/>
          </a:xfrm>
        </p:spPr>
        <p:txBody>
          <a:bodyPr>
            <a:normAutofit fontScale="92500" lnSpcReduction="20000"/>
          </a:bodyPr>
          <a:lstStyle/>
          <a:p>
            <a:r>
              <a:rPr lang="en-NZ" dirty="0"/>
              <a:t>Ecclesiastes 1:2</a:t>
            </a:r>
          </a:p>
          <a:p>
            <a:r>
              <a:rPr lang="en-NZ" dirty="0"/>
              <a:t>“Vanity of vanities,” says the Preacher,</a:t>
            </a:r>
            <a:br>
              <a:rPr lang="en-NZ" dirty="0"/>
            </a:br>
            <a:r>
              <a:rPr lang="en-NZ" dirty="0"/>
              <a:t>“Vanity of vanities! All is vanity.”</a:t>
            </a:r>
          </a:p>
          <a:p>
            <a:endParaRPr lang="en-NZ" dirty="0"/>
          </a:p>
          <a:p>
            <a:r>
              <a:rPr lang="en-NZ" dirty="0"/>
              <a:t>Solomon was the ‘wisest’ man who ever lived. </a:t>
            </a:r>
          </a:p>
          <a:p>
            <a:r>
              <a:rPr lang="en-NZ" dirty="0"/>
              <a:t>Knew it all</a:t>
            </a:r>
          </a:p>
          <a:p>
            <a:r>
              <a:rPr lang="en-NZ" dirty="0"/>
              <a:t>He had it all</a:t>
            </a:r>
          </a:p>
          <a:p>
            <a:r>
              <a:rPr lang="en-NZ" dirty="0"/>
              <a:t>He saw it all</a:t>
            </a:r>
          </a:p>
          <a:p>
            <a:r>
              <a:rPr lang="en-NZ" dirty="0"/>
              <a:t>He tried it all</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3078" name="Picture 6" descr="Image result for solomon ecclesiastes">
            <a:extLst>
              <a:ext uri="{FF2B5EF4-FFF2-40B4-BE49-F238E27FC236}">
                <a16:creationId xmlns:a16="http://schemas.microsoft.com/office/drawing/2014/main" id="{547ED635-8903-45E2-9FDD-659131F73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8" y="1328115"/>
            <a:ext cx="4220046" cy="502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9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1. Life as Solomon saw it—</a:t>
            </a:r>
            <a:r>
              <a:rPr lang="en-NZ" b="1" dirty="0">
                <a:solidFill>
                  <a:srgbClr val="FF0000"/>
                </a:solidFill>
              </a:rPr>
              <a:t>Meaningless cycles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007165"/>
            <a:ext cx="3886200" cy="5169798"/>
          </a:xfrm>
        </p:spPr>
        <p:txBody>
          <a:bodyPr>
            <a:normAutofit/>
          </a:bodyPr>
          <a:lstStyle/>
          <a:p>
            <a:r>
              <a:rPr lang="en-NZ" dirty="0"/>
              <a:t>Ecclesiastes 1:3ff</a:t>
            </a:r>
          </a:p>
          <a:p>
            <a:pPr marL="0" indent="0">
              <a:buNone/>
            </a:pPr>
            <a:r>
              <a:rPr lang="en-NZ" dirty="0"/>
              <a:t>v. 3. Meaningless work</a:t>
            </a:r>
          </a:p>
          <a:p>
            <a:pPr marL="0" indent="0">
              <a:buNone/>
            </a:pPr>
            <a:r>
              <a:rPr lang="en-NZ" dirty="0"/>
              <a:t>v.4. Born and die</a:t>
            </a:r>
          </a:p>
          <a:p>
            <a:pPr marL="0" indent="0">
              <a:buNone/>
            </a:pPr>
            <a:r>
              <a:rPr lang="en-NZ" dirty="0"/>
              <a:t>v.5. Sunrise after sunrise</a:t>
            </a:r>
          </a:p>
          <a:p>
            <a:pPr marL="0" indent="0">
              <a:buNone/>
            </a:pPr>
            <a:r>
              <a:rPr lang="en-NZ" dirty="0"/>
              <a:t>v.6 Ceaseless winds </a:t>
            </a:r>
          </a:p>
          <a:p>
            <a:pPr marL="0" indent="0">
              <a:buNone/>
            </a:pPr>
            <a:r>
              <a:rPr lang="en-NZ" dirty="0"/>
              <a:t>v.7. Ever flowing rivers</a:t>
            </a:r>
          </a:p>
          <a:p>
            <a:pPr marL="0" indent="0">
              <a:buNone/>
            </a:pPr>
            <a:r>
              <a:rPr lang="en-NZ" dirty="0"/>
              <a:t>v.8 Senses never satisfied</a:t>
            </a:r>
          </a:p>
          <a:p>
            <a:pPr marL="0" indent="0">
              <a:buNone/>
            </a:pPr>
            <a:r>
              <a:rPr lang="en-NZ" dirty="0"/>
              <a:t>v.9. ‘Nothing new under the sun.”</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7170" name="Picture 2" descr="Related image">
            <a:extLst>
              <a:ext uri="{FF2B5EF4-FFF2-40B4-BE49-F238E27FC236}">
                <a16:creationId xmlns:a16="http://schemas.microsoft.com/office/drawing/2014/main" id="{FCF6ADD2-ACCF-452D-86A8-0370CFFA3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5289"/>
            <a:ext cx="4571999" cy="176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1. Life as Solomon saw it—Meaningless cycles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007165"/>
            <a:ext cx="3886200" cy="5169798"/>
          </a:xfrm>
        </p:spPr>
        <p:txBody>
          <a:bodyPr>
            <a:normAutofit/>
          </a:bodyPr>
          <a:lstStyle/>
          <a:p>
            <a:pPr marL="0" indent="0">
              <a:buNone/>
            </a:pPr>
            <a:r>
              <a:rPr lang="en-NZ" b="1" dirty="0">
                <a:solidFill>
                  <a:srgbClr val="FF0000"/>
                </a:solidFill>
              </a:rPr>
              <a:t>Apart from God and His church:</a:t>
            </a:r>
          </a:p>
          <a:p>
            <a:r>
              <a:rPr lang="en-NZ" dirty="0"/>
              <a:t>The daily pursuit of the things of this life, will at best, offer the joys that this life can offer.</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sp>
        <p:nvSpPr>
          <p:cNvPr id="2" name="Rectangle 1">
            <a:extLst>
              <a:ext uri="{FF2B5EF4-FFF2-40B4-BE49-F238E27FC236}">
                <a16:creationId xmlns:a16="http://schemas.microsoft.com/office/drawing/2014/main" id="{42EA529B-3D7B-4408-8950-7188EBA82AB0}"/>
              </a:ext>
            </a:extLst>
          </p:cNvPr>
          <p:cNvSpPr/>
          <p:nvPr/>
        </p:nvSpPr>
        <p:spPr>
          <a:xfrm>
            <a:off x="628650" y="1674674"/>
            <a:ext cx="3827638" cy="1477328"/>
          </a:xfrm>
          <a:prstGeom prst="rect">
            <a:avLst/>
          </a:prstGeom>
        </p:spPr>
        <p:txBody>
          <a:bodyPr wrap="square">
            <a:spAutoFit/>
          </a:bodyPr>
          <a:lstStyle/>
          <a:p>
            <a:r>
              <a:rPr lang="en-NZ" b="1" u="sng" dirty="0">
                <a:solidFill>
                  <a:schemeClr val="bg1"/>
                </a:solidFill>
                <a:latin typeface="Helvetica Neue"/>
              </a:rPr>
              <a:t>Matthew 5:45—</a:t>
            </a:r>
            <a:r>
              <a:rPr lang="en-NZ" b="1" dirty="0">
                <a:solidFill>
                  <a:schemeClr val="bg1"/>
                </a:solidFill>
                <a:latin typeface="Helvetica Neue"/>
              </a:rPr>
              <a:t> </a:t>
            </a:r>
          </a:p>
          <a:p>
            <a:r>
              <a:rPr lang="en-NZ" b="1" dirty="0">
                <a:solidFill>
                  <a:schemeClr val="bg1"/>
                </a:solidFill>
                <a:latin typeface="Helvetica Neue"/>
              </a:rPr>
              <a:t>…for He causes His sun to rise on </a:t>
            </a:r>
            <a:r>
              <a:rPr lang="en-NZ" b="1" i="1" dirty="0">
                <a:solidFill>
                  <a:schemeClr val="bg1"/>
                </a:solidFill>
                <a:latin typeface="Helvetica Neue"/>
              </a:rPr>
              <a:t>the</a:t>
            </a:r>
            <a:r>
              <a:rPr lang="en-NZ" b="1" dirty="0">
                <a:solidFill>
                  <a:schemeClr val="bg1"/>
                </a:solidFill>
                <a:latin typeface="Helvetica Neue"/>
              </a:rPr>
              <a:t> evil and </a:t>
            </a:r>
            <a:r>
              <a:rPr lang="en-NZ" b="1" i="1" dirty="0">
                <a:solidFill>
                  <a:schemeClr val="bg1"/>
                </a:solidFill>
                <a:latin typeface="Helvetica Neue"/>
              </a:rPr>
              <a:t>the</a:t>
            </a:r>
            <a:r>
              <a:rPr lang="en-NZ" b="1" dirty="0">
                <a:solidFill>
                  <a:schemeClr val="bg1"/>
                </a:solidFill>
                <a:latin typeface="Helvetica Neue"/>
              </a:rPr>
              <a:t> good, and sends rain on </a:t>
            </a:r>
            <a:r>
              <a:rPr lang="en-NZ" b="1" i="1" dirty="0">
                <a:solidFill>
                  <a:schemeClr val="bg1"/>
                </a:solidFill>
                <a:latin typeface="Helvetica Neue"/>
              </a:rPr>
              <a:t>the</a:t>
            </a:r>
            <a:r>
              <a:rPr lang="en-NZ" b="1" dirty="0">
                <a:solidFill>
                  <a:schemeClr val="bg1"/>
                </a:solidFill>
                <a:latin typeface="Helvetica Neue"/>
              </a:rPr>
              <a:t> righteous and </a:t>
            </a:r>
            <a:r>
              <a:rPr lang="en-NZ" b="1" i="1" dirty="0">
                <a:solidFill>
                  <a:schemeClr val="bg1"/>
                </a:solidFill>
                <a:latin typeface="Helvetica Neue"/>
              </a:rPr>
              <a:t>the</a:t>
            </a:r>
            <a:r>
              <a:rPr lang="en-NZ" b="1" dirty="0">
                <a:solidFill>
                  <a:schemeClr val="bg1"/>
                </a:solidFill>
                <a:latin typeface="Helvetica Neue"/>
              </a:rPr>
              <a:t> unrighteous.</a:t>
            </a:r>
            <a:endParaRPr lang="en-NZ" b="1" i="0" dirty="0">
              <a:solidFill>
                <a:schemeClr val="bg1"/>
              </a:solidFill>
              <a:effectLst/>
              <a:latin typeface="Helvetica Neue"/>
            </a:endParaRPr>
          </a:p>
        </p:txBody>
      </p:sp>
      <p:pic>
        <p:nvPicPr>
          <p:cNvPr id="13316" name="Picture 4" descr="Image result for endless pursuit">
            <a:extLst>
              <a:ext uri="{FF2B5EF4-FFF2-40B4-BE49-F238E27FC236}">
                <a16:creationId xmlns:a16="http://schemas.microsoft.com/office/drawing/2014/main" id="{3E10FB1C-B6ED-4F0D-9B12-A4E16FE90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88" y="2186607"/>
            <a:ext cx="3941008" cy="357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2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1. Life as Solomon saw it—Meaningless cycles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007165"/>
            <a:ext cx="3886200" cy="5169798"/>
          </a:xfrm>
        </p:spPr>
        <p:txBody>
          <a:bodyPr>
            <a:normAutofit/>
          </a:bodyPr>
          <a:lstStyle/>
          <a:p>
            <a:pPr marL="0" indent="0">
              <a:buNone/>
            </a:pPr>
            <a:r>
              <a:rPr lang="en-NZ" dirty="0"/>
              <a:t>Apart from God and His church:</a:t>
            </a:r>
          </a:p>
          <a:p>
            <a:r>
              <a:rPr lang="en-NZ" b="1" dirty="0">
                <a:solidFill>
                  <a:srgbClr val="FF0000"/>
                </a:solidFill>
              </a:rPr>
              <a:t>But there is much to enjoy in this life. </a:t>
            </a:r>
          </a:p>
          <a:p>
            <a:pPr lvl="1"/>
            <a:r>
              <a:rPr lang="en-NZ" dirty="0"/>
              <a:t>Family</a:t>
            </a:r>
          </a:p>
          <a:p>
            <a:pPr lvl="1"/>
            <a:r>
              <a:rPr lang="en-NZ" dirty="0"/>
              <a:t>Friends</a:t>
            </a:r>
          </a:p>
          <a:p>
            <a:pPr lvl="1"/>
            <a:r>
              <a:rPr lang="en-NZ" dirty="0"/>
              <a:t>Food</a:t>
            </a:r>
          </a:p>
          <a:p>
            <a:pPr lvl="1"/>
            <a:r>
              <a:rPr lang="en-NZ" dirty="0"/>
              <a:t>Entertainment</a:t>
            </a:r>
          </a:p>
          <a:p>
            <a:pPr lvl="1"/>
            <a:r>
              <a:rPr lang="en-NZ" dirty="0"/>
              <a:t>Satisfying work</a:t>
            </a:r>
          </a:p>
          <a:p>
            <a:pPr lvl="1"/>
            <a:r>
              <a:rPr lang="en-NZ" dirty="0"/>
              <a:t>Holidays</a:t>
            </a:r>
          </a:p>
          <a:p>
            <a:pPr lvl="1"/>
            <a:endParaRPr lang="en-NZ" dirty="0"/>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5362" name="Picture 2" descr="Image result for family dinner">
            <a:extLst>
              <a:ext uri="{FF2B5EF4-FFF2-40B4-BE49-F238E27FC236}">
                <a16:creationId xmlns:a16="http://schemas.microsoft.com/office/drawing/2014/main" id="{048DB256-1474-49D5-9255-E5C3460C9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5" y="1106400"/>
            <a:ext cx="4593535" cy="344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1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1. Life as Solomon saw it—Meaningless cycles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007165"/>
            <a:ext cx="3886200" cy="5169798"/>
          </a:xfrm>
        </p:spPr>
        <p:txBody>
          <a:bodyPr>
            <a:normAutofit/>
          </a:bodyPr>
          <a:lstStyle/>
          <a:p>
            <a:pPr marL="0" indent="0">
              <a:buNone/>
            </a:pPr>
            <a:r>
              <a:rPr lang="en-NZ" dirty="0"/>
              <a:t>Apart from God and His church:</a:t>
            </a:r>
          </a:p>
          <a:p>
            <a:r>
              <a:rPr lang="en-NZ" b="1" dirty="0">
                <a:solidFill>
                  <a:srgbClr val="FF0000"/>
                </a:solidFill>
              </a:rPr>
              <a:t>God has been generous and kind to believer and unbeliever alike (Mt.5:45).</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13314" name="Picture 2" descr="Image result for rain">
            <a:extLst>
              <a:ext uri="{FF2B5EF4-FFF2-40B4-BE49-F238E27FC236}">
                <a16:creationId xmlns:a16="http://schemas.microsoft.com/office/drawing/2014/main" id="{FF18515A-E5F0-4294-9FE2-C328128DA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15" r="8221"/>
          <a:stretch/>
        </p:blipFill>
        <p:spPr bwMode="auto">
          <a:xfrm>
            <a:off x="570088" y="1106400"/>
            <a:ext cx="3886200" cy="4714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EA529B-3D7B-4408-8950-7188EBA82AB0}"/>
              </a:ext>
            </a:extLst>
          </p:cNvPr>
          <p:cNvSpPr/>
          <p:nvPr/>
        </p:nvSpPr>
        <p:spPr>
          <a:xfrm>
            <a:off x="628650" y="1674674"/>
            <a:ext cx="3827638" cy="1477328"/>
          </a:xfrm>
          <a:prstGeom prst="rect">
            <a:avLst/>
          </a:prstGeom>
        </p:spPr>
        <p:txBody>
          <a:bodyPr wrap="square">
            <a:spAutoFit/>
          </a:bodyPr>
          <a:lstStyle/>
          <a:p>
            <a:r>
              <a:rPr lang="en-NZ" b="1" u="sng" dirty="0">
                <a:solidFill>
                  <a:schemeClr val="bg1"/>
                </a:solidFill>
                <a:latin typeface="Helvetica Neue"/>
              </a:rPr>
              <a:t>Matthew 5:45—</a:t>
            </a:r>
            <a:r>
              <a:rPr lang="en-NZ" b="1" dirty="0">
                <a:solidFill>
                  <a:schemeClr val="bg1"/>
                </a:solidFill>
                <a:latin typeface="Helvetica Neue"/>
              </a:rPr>
              <a:t> </a:t>
            </a:r>
          </a:p>
          <a:p>
            <a:r>
              <a:rPr lang="en-NZ" b="1" dirty="0">
                <a:solidFill>
                  <a:schemeClr val="bg1"/>
                </a:solidFill>
                <a:latin typeface="Helvetica Neue"/>
              </a:rPr>
              <a:t>…for He causes His sun to rise on </a:t>
            </a:r>
            <a:r>
              <a:rPr lang="en-NZ" b="1" i="1" dirty="0">
                <a:solidFill>
                  <a:schemeClr val="bg1"/>
                </a:solidFill>
                <a:latin typeface="Helvetica Neue"/>
              </a:rPr>
              <a:t>the</a:t>
            </a:r>
            <a:r>
              <a:rPr lang="en-NZ" b="1" dirty="0">
                <a:solidFill>
                  <a:schemeClr val="bg1"/>
                </a:solidFill>
                <a:latin typeface="Helvetica Neue"/>
              </a:rPr>
              <a:t> evil and </a:t>
            </a:r>
            <a:r>
              <a:rPr lang="en-NZ" b="1" i="1" dirty="0">
                <a:solidFill>
                  <a:schemeClr val="bg1"/>
                </a:solidFill>
                <a:latin typeface="Helvetica Neue"/>
              </a:rPr>
              <a:t>the</a:t>
            </a:r>
            <a:r>
              <a:rPr lang="en-NZ" b="1" dirty="0">
                <a:solidFill>
                  <a:schemeClr val="bg1"/>
                </a:solidFill>
                <a:latin typeface="Helvetica Neue"/>
              </a:rPr>
              <a:t> good, and sends rain on </a:t>
            </a:r>
            <a:r>
              <a:rPr lang="en-NZ" b="1" i="1" dirty="0">
                <a:solidFill>
                  <a:schemeClr val="bg1"/>
                </a:solidFill>
                <a:latin typeface="Helvetica Neue"/>
              </a:rPr>
              <a:t>the</a:t>
            </a:r>
            <a:r>
              <a:rPr lang="en-NZ" b="1" dirty="0">
                <a:solidFill>
                  <a:schemeClr val="bg1"/>
                </a:solidFill>
                <a:latin typeface="Helvetica Neue"/>
              </a:rPr>
              <a:t> righteous and </a:t>
            </a:r>
            <a:r>
              <a:rPr lang="en-NZ" b="1" i="1" dirty="0">
                <a:solidFill>
                  <a:schemeClr val="bg1"/>
                </a:solidFill>
                <a:latin typeface="Helvetica Neue"/>
              </a:rPr>
              <a:t>the</a:t>
            </a:r>
            <a:r>
              <a:rPr lang="en-NZ" b="1" dirty="0">
                <a:solidFill>
                  <a:schemeClr val="bg1"/>
                </a:solidFill>
                <a:latin typeface="Helvetica Neue"/>
              </a:rPr>
              <a:t> unrighteous.</a:t>
            </a:r>
            <a:endParaRPr lang="en-NZ" b="1" i="0" dirty="0">
              <a:solidFill>
                <a:schemeClr val="bg1"/>
              </a:solidFill>
              <a:effectLst/>
              <a:latin typeface="Helvetica Neue"/>
            </a:endParaRPr>
          </a:p>
        </p:txBody>
      </p:sp>
    </p:spTree>
    <p:extLst>
      <p:ext uri="{BB962C8B-B14F-4D97-AF65-F5344CB8AC3E}">
        <p14:creationId xmlns:p14="http://schemas.microsoft.com/office/powerpoint/2010/main" val="30753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dirty="0"/>
              <a:t>1. Life as Solomon saw it—Meaningless cycles</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a:xfrm>
            <a:off x="4629150" y="1007165"/>
            <a:ext cx="3886200" cy="5169798"/>
          </a:xfrm>
        </p:spPr>
        <p:txBody>
          <a:bodyPr>
            <a:normAutofit/>
          </a:bodyPr>
          <a:lstStyle/>
          <a:p>
            <a:pPr marL="0" indent="0">
              <a:buNone/>
            </a:pPr>
            <a:r>
              <a:rPr lang="en-NZ" dirty="0"/>
              <a:t>Apart from God and His church:</a:t>
            </a:r>
          </a:p>
          <a:p>
            <a:r>
              <a:rPr lang="en-NZ" b="1" dirty="0">
                <a:solidFill>
                  <a:srgbClr val="FF0000"/>
                </a:solidFill>
              </a:rPr>
              <a:t>But there is also:</a:t>
            </a:r>
          </a:p>
          <a:p>
            <a:pPr lvl="1"/>
            <a:r>
              <a:rPr lang="en-NZ" dirty="0"/>
              <a:t>Death</a:t>
            </a:r>
          </a:p>
          <a:p>
            <a:pPr lvl="1"/>
            <a:r>
              <a:rPr lang="en-NZ" dirty="0"/>
              <a:t>Hate</a:t>
            </a:r>
          </a:p>
          <a:p>
            <a:pPr lvl="1"/>
            <a:r>
              <a:rPr lang="en-NZ" dirty="0"/>
              <a:t>Deception</a:t>
            </a:r>
          </a:p>
          <a:p>
            <a:pPr lvl="1"/>
            <a:r>
              <a:rPr lang="en-NZ" dirty="0"/>
              <a:t>Wreckers</a:t>
            </a:r>
          </a:p>
          <a:p>
            <a:pPr lvl="1"/>
            <a:r>
              <a:rPr lang="en-NZ" dirty="0"/>
              <a:t>Disappointment</a:t>
            </a:r>
          </a:p>
          <a:p>
            <a:pPr lvl="1"/>
            <a:r>
              <a:rPr lang="en-NZ" dirty="0"/>
              <a:t>Danger</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sp>
        <p:nvSpPr>
          <p:cNvPr id="2" name="Rectangle 1">
            <a:extLst>
              <a:ext uri="{FF2B5EF4-FFF2-40B4-BE49-F238E27FC236}">
                <a16:creationId xmlns:a16="http://schemas.microsoft.com/office/drawing/2014/main" id="{42EA529B-3D7B-4408-8950-7188EBA82AB0}"/>
              </a:ext>
            </a:extLst>
          </p:cNvPr>
          <p:cNvSpPr/>
          <p:nvPr/>
        </p:nvSpPr>
        <p:spPr>
          <a:xfrm>
            <a:off x="628650" y="1674674"/>
            <a:ext cx="3827638" cy="1477328"/>
          </a:xfrm>
          <a:prstGeom prst="rect">
            <a:avLst/>
          </a:prstGeom>
        </p:spPr>
        <p:txBody>
          <a:bodyPr wrap="square">
            <a:spAutoFit/>
          </a:bodyPr>
          <a:lstStyle/>
          <a:p>
            <a:r>
              <a:rPr lang="en-NZ" b="1" u="sng" dirty="0">
                <a:solidFill>
                  <a:schemeClr val="bg1"/>
                </a:solidFill>
                <a:latin typeface="Helvetica Neue"/>
              </a:rPr>
              <a:t>Matthew 5:45—</a:t>
            </a:r>
            <a:r>
              <a:rPr lang="en-NZ" b="1" dirty="0">
                <a:solidFill>
                  <a:schemeClr val="bg1"/>
                </a:solidFill>
                <a:latin typeface="Helvetica Neue"/>
              </a:rPr>
              <a:t> </a:t>
            </a:r>
          </a:p>
          <a:p>
            <a:r>
              <a:rPr lang="en-NZ" b="1" dirty="0">
                <a:solidFill>
                  <a:schemeClr val="bg1"/>
                </a:solidFill>
                <a:latin typeface="Helvetica Neue"/>
              </a:rPr>
              <a:t>…for He causes His sun to rise on </a:t>
            </a:r>
            <a:r>
              <a:rPr lang="en-NZ" b="1" i="1" dirty="0">
                <a:solidFill>
                  <a:schemeClr val="bg1"/>
                </a:solidFill>
                <a:latin typeface="Helvetica Neue"/>
              </a:rPr>
              <a:t>the</a:t>
            </a:r>
            <a:r>
              <a:rPr lang="en-NZ" b="1" dirty="0">
                <a:solidFill>
                  <a:schemeClr val="bg1"/>
                </a:solidFill>
                <a:latin typeface="Helvetica Neue"/>
              </a:rPr>
              <a:t> evil and </a:t>
            </a:r>
            <a:r>
              <a:rPr lang="en-NZ" b="1" i="1" dirty="0">
                <a:solidFill>
                  <a:schemeClr val="bg1"/>
                </a:solidFill>
                <a:latin typeface="Helvetica Neue"/>
              </a:rPr>
              <a:t>the</a:t>
            </a:r>
            <a:r>
              <a:rPr lang="en-NZ" b="1" dirty="0">
                <a:solidFill>
                  <a:schemeClr val="bg1"/>
                </a:solidFill>
                <a:latin typeface="Helvetica Neue"/>
              </a:rPr>
              <a:t> good, and sends rain on </a:t>
            </a:r>
            <a:r>
              <a:rPr lang="en-NZ" b="1" i="1" dirty="0">
                <a:solidFill>
                  <a:schemeClr val="bg1"/>
                </a:solidFill>
                <a:latin typeface="Helvetica Neue"/>
              </a:rPr>
              <a:t>the</a:t>
            </a:r>
            <a:r>
              <a:rPr lang="en-NZ" b="1" dirty="0">
                <a:solidFill>
                  <a:schemeClr val="bg1"/>
                </a:solidFill>
                <a:latin typeface="Helvetica Neue"/>
              </a:rPr>
              <a:t> righteous and </a:t>
            </a:r>
            <a:r>
              <a:rPr lang="en-NZ" b="1" i="1" dirty="0">
                <a:solidFill>
                  <a:schemeClr val="bg1"/>
                </a:solidFill>
                <a:latin typeface="Helvetica Neue"/>
              </a:rPr>
              <a:t>the</a:t>
            </a:r>
            <a:r>
              <a:rPr lang="en-NZ" b="1" dirty="0">
                <a:solidFill>
                  <a:schemeClr val="bg1"/>
                </a:solidFill>
                <a:latin typeface="Helvetica Neue"/>
              </a:rPr>
              <a:t> unrighteous.</a:t>
            </a:r>
            <a:endParaRPr lang="en-NZ" b="1" i="0" dirty="0">
              <a:solidFill>
                <a:schemeClr val="bg1"/>
              </a:solidFill>
              <a:effectLst/>
              <a:latin typeface="Helvetica Neue"/>
            </a:endParaRPr>
          </a:p>
        </p:txBody>
      </p:sp>
      <p:pic>
        <p:nvPicPr>
          <p:cNvPr id="16386" name="Picture 2" descr="Image result for sadness">
            <a:extLst>
              <a:ext uri="{FF2B5EF4-FFF2-40B4-BE49-F238E27FC236}">
                <a16:creationId xmlns:a16="http://schemas.microsoft.com/office/drawing/2014/main" id="{2AE75775-0916-48CD-BB7A-C5CE5FB04A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69" r="17741"/>
          <a:stretch/>
        </p:blipFill>
        <p:spPr bwMode="auto">
          <a:xfrm>
            <a:off x="153557" y="1121378"/>
            <a:ext cx="4302731" cy="419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6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570088" y="500408"/>
            <a:ext cx="7945261" cy="506757"/>
          </a:xfrm>
        </p:spPr>
        <p:txBody>
          <a:bodyPr>
            <a:normAutofit/>
          </a:bodyPr>
          <a:lstStyle/>
          <a:p>
            <a:pPr marL="0" indent="0">
              <a:buNone/>
            </a:pPr>
            <a:r>
              <a:rPr lang="en-NZ" b="1" dirty="0">
                <a:solidFill>
                  <a:srgbClr val="FF0000"/>
                </a:solidFill>
              </a:rPr>
              <a:t>2. Beware the DEFAULT setting</a:t>
            </a:r>
            <a:r>
              <a:rPr lang="en-NZ" dirty="0"/>
              <a:t>:</a:t>
            </a:r>
          </a:p>
        </p:txBody>
      </p:sp>
      <p:sp>
        <p:nvSpPr>
          <p:cNvPr id="4" name="Content Placeholder 3">
            <a:extLst>
              <a:ext uri="{FF2B5EF4-FFF2-40B4-BE49-F238E27FC236}">
                <a16:creationId xmlns:a16="http://schemas.microsoft.com/office/drawing/2014/main" id="{0B171ACF-48A5-445A-97FF-AA725A645310}"/>
              </a:ext>
            </a:extLst>
          </p:cNvPr>
          <p:cNvSpPr>
            <a:spLocks noGrp="1"/>
          </p:cNvSpPr>
          <p:nvPr>
            <p:ph sz="half" idx="2"/>
          </p:nvPr>
        </p:nvSpPr>
        <p:spPr/>
        <p:txBody>
          <a:bodyPr>
            <a:normAutofit/>
          </a:bodyPr>
          <a:lstStyle/>
          <a:p>
            <a:r>
              <a:rPr lang="en-NZ" dirty="0"/>
              <a:t>Seeing things from a purely worldly perspective is easy.</a:t>
            </a:r>
          </a:p>
          <a:p>
            <a:r>
              <a:rPr lang="en-NZ" dirty="0"/>
              <a:t>The devil doesn’t have to work hard for this.</a:t>
            </a:r>
          </a:p>
          <a:p>
            <a:r>
              <a:rPr lang="en-NZ" dirty="0"/>
              <a:t>A tinge of envy.</a:t>
            </a:r>
          </a:p>
          <a:p>
            <a:r>
              <a:rPr lang="en-NZ" dirty="0"/>
              <a:t>A hint of disrespect.</a:t>
            </a:r>
          </a:p>
          <a:p>
            <a:r>
              <a:rPr lang="en-NZ" dirty="0"/>
              <a:t>Small doses of ‘I’m hard done by.’</a:t>
            </a:r>
          </a:p>
          <a:p>
            <a:endParaRPr lang="en-NZ" dirty="0"/>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1982274" cy="369332"/>
          </a:xfrm>
          <a:prstGeom prst="rect">
            <a:avLst/>
          </a:prstGeom>
        </p:spPr>
        <p:txBody>
          <a:bodyPr wrap="none">
            <a:spAutoFit/>
          </a:bodyPr>
          <a:lstStyle/>
          <a:p>
            <a:r>
              <a:rPr lang="en-US" dirty="0"/>
              <a:t>Life Under the Sun.</a:t>
            </a:r>
            <a:endParaRPr lang="en-NZ" dirty="0"/>
          </a:p>
        </p:txBody>
      </p:sp>
      <p:pic>
        <p:nvPicPr>
          <p:cNvPr id="3074" name="Picture 2" descr="Image result for jealous">
            <a:extLst>
              <a:ext uri="{FF2B5EF4-FFF2-40B4-BE49-F238E27FC236}">
                <a16:creationId xmlns:a16="http://schemas.microsoft.com/office/drawing/2014/main" id="{7EBF401A-B967-4C5F-88B8-E2BDB7625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46" y="2319129"/>
            <a:ext cx="4064495" cy="307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039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1306</Words>
  <Application>Microsoft Office PowerPoint</Application>
  <PresentationFormat>On-screen Show (4:3)</PresentationFormat>
  <Paragraphs>150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Helvetica Neue</vt:lpstr>
      <vt:lpstr>Office Theme</vt:lpstr>
      <vt:lpstr>Life Under the Sun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51</cp:revision>
  <dcterms:created xsi:type="dcterms:W3CDTF">2020-01-25T18:22:55Z</dcterms:created>
  <dcterms:modified xsi:type="dcterms:W3CDTF">2020-02-01T21:33:04Z</dcterms:modified>
</cp:coreProperties>
</file>