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1136" r:id="rId2"/>
    <p:sldId id="1334" r:id="rId3"/>
    <p:sldId id="1333" r:id="rId4"/>
    <p:sldId id="1330" r:id="rId5"/>
    <p:sldId id="1335" r:id="rId6"/>
    <p:sldId id="1332" r:id="rId7"/>
    <p:sldId id="1338" r:id="rId8"/>
    <p:sldId id="1337" r:id="rId9"/>
    <p:sldId id="1339" r:id="rId10"/>
    <p:sldId id="1340" r:id="rId11"/>
    <p:sldId id="1342" r:id="rId12"/>
    <p:sldId id="1343" r:id="rId13"/>
    <p:sldId id="1344" r:id="rId14"/>
    <p:sldId id="1345" r:id="rId15"/>
    <p:sldId id="1346" r:id="rId16"/>
    <p:sldId id="477" r:id="rId17"/>
    <p:sldId id="506"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5" autoAdjust="0"/>
    <p:restoredTop sz="94660"/>
  </p:normalViewPr>
  <p:slideViewPr>
    <p:cSldViewPr snapToGrid="0">
      <p:cViewPr varScale="1">
        <p:scale>
          <a:sx n="59" d="100"/>
          <a:sy n="59" d="100"/>
        </p:scale>
        <p:origin x="51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3AE4A4-B0A9-4946-A9B9-4176D30CF272}" type="datetimeFigureOut">
              <a:rPr lang="en-NZ" smtClean="0"/>
              <a:t>12/01/2020</a:t>
            </a:fld>
            <a:endParaRPr lang="en-NZ"/>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E58C7C-B011-47DA-ADD2-B315460455CB}" type="slidenum">
              <a:rPr lang="en-NZ" smtClean="0"/>
              <a:t>‹#›</a:t>
            </a:fld>
            <a:endParaRPr lang="en-NZ"/>
          </a:p>
        </p:txBody>
      </p:sp>
    </p:spTree>
    <p:extLst>
      <p:ext uri="{BB962C8B-B14F-4D97-AF65-F5344CB8AC3E}">
        <p14:creationId xmlns:p14="http://schemas.microsoft.com/office/powerpoint/2010/main" val="3653180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2BC8CEE-69A5-4B52-AA73-6E2AFE19DFCB}" type="datetimeFigureOut">
              <a:rPr lang="en-NZ" smtClean="0"/>
              <a:t>12/01/2020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8FA578E-76DA-4C16-A1F7-608F059A67C2}" type="slidenum">
              <a:rPr lang="en-NZ" smtClean="0"/>
              <a:t>‹#›</a:t>
            </a:fld>
            <a:endParaRPr lang="en-NZ"/>
          </a:p>
        </p:txBody>
      </p:sp>
    </p:spTree>
    <p:extLst>
      <p:ext uri="{BB962C8B-B14F-4D97-AF65-F5344CB8AC3E}">
        <p14:creationId xmlns:p14="http://schemas.microsoft.com/office/powerpoint/2010/main" val="1343754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BC8CEE-69A5-4B52-AA73-6E2AFE19DFCB}" type="datetimeFigureOut">
              <a:rPr lang="en-NZ" smtClean="0"/>
              <a:t>12/01/2020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8FA578E-76DA-4C16-A1F7-608F059A67C2}" type="slidenum">
              <a:rPr lang="en-NZ" smtClean="0"/>
              <a:t>‹#›</a:t>
            </a:fld>
            <a:endParaRPr lang="en-NZ"/>
          </a:p>
        </p:txBody>
      </p:sp>
    </p:spTree>
    <p:extLst>
      <p:ext uri="{BB962C8B-B14F-4D97-AF65-F5344CB8AC3E}">
        <p14:creationId xmlns:p14="http://schemas.microsoft.com/office/powerpoint/2010/main" val="899432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BC8CEE-69A5-4B52-AA73-6E2AFE19DFCB}" type="datetimeFigureOut">
              <a:rPr lang="en-NZ" smtClean="0"/>
              <a:t>12/01/2020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8FA578E-76DA-4C16-A1F7-608F059A67C2}" type="slidenum">
              <a:rPr lang="en-NZ" smtClean="0"/>
              <a:t>‹#›</a:t>
            </a:fld>
            <a:endParaRPr lang="en-NZ"/>
          </a:p>
        </p:txBody>
      </p:sp>
    </p:spTree>
    <p:extLst>
      <p:ext uri="{BB962C8B-B14F-4D97-AF65-F5344CB8AC3E}">
        <p14:creationId xmlns:p14="http://schemas.microsoft.com/office/powerpoint/2010/main" val="3078281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BC8CEE-69A5-4B52-AA73-6E2AFE19DFCB}" type="datetimeFigureOut">
              <a:rPr lang="en-NZ" smtClean="0"/>
              <a:t>12/01/2020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8FA578E-76DA-4C16-A1F7-608F059A67C2}" type="slidenum">
              <a:rPr lang="en-NZ" smtClean="0"/>
              <a:t>‹#›</a:t>
            </a:fld>
            <a:endParaRPr lang="en-NZ"/>
          </a:p>
        </p:txBody>
      </p:sp>
    </p:spTree>
    <p:extLst>
      <p:ext uri="{BB962C8B-B14F-4D97-AF65-F5344CB8AC3E}">
        <p14:creationId xmlns:p14="http://schemas.microsoft.com/office/powerpoint/2010/main" val="3255976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2BC8CEE-69A5-4B52-AA73-6E2AFE19DFCB}" type="datetimeFigureOut">
              <a:rPr lang="en-NZ" smtClean="0"/>
              <a:t>12/01/2020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8FA578E-76DA-4C16-A1F7-608F059A67C2}" type="slidenum">
              <a:rPr lang="en-NZ" smtClean="0"/>
              <a:t>‹#›</a:t>
            </a:fld>
            <a:endParaRPr lang="en-NZ"/>
          </a:p>
        </p:txBody>
      </p:sp>
    </p:spTree>
    <p:extLst>
      <p:ext uri="{BB962C8B-B14F-4D97-AF65-F5344CB8AC3E}">
        <p14:creationId xmlns:p14="http://schemas.microsoft.com/office/powerpoint/2010/main" val="53774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2BC8CEE-69A5-4B52-AA73-6E2AFE19DFCB}" type="datetimeFigureOut">
              <a:rPr lang="en-NZ" smtClean="0"/>
              <a:t>12/01/2020</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98FA578E-76DA-4C16-A1F7-608F059A67C2}" type="slidenum">
              <a:rPr lang="en-NZ" smtClean="0"/>
              <a:t>‹#›</a:t>
            </a:fld>
            <a:endParaRPr lang="en-NZ"/>
          </a:p>
        </p:txBody>
      </p:sp>
    </p:spTree>
    <p:extLst>
      <p:ext uri="{BB962C8B-B14F-4D97-AF65-F5344CB8AC3E}">
        <p14:creationId xmlns:p14="http://schemas.microsoft.com/office/powerpoint/2010/main" val="1672717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2BC8CEE-69A5-4B52-AA73-6E2AFE19DFCB}" type="datetimeFigureOut">
              <a:rPr lang="en-NZ" smtClean="0"/>
              <a:t>12/01/2020</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98FA578E-76DA-4C16-A1F7-608F059A67C2}" type="slidenum">
              <a:rPr lang="en-NZ" smtClean="0"/>
              <a:t>‹#›</a:t>
            </a:fld>
            <a:endParaRPr lang="en-NZ"/>
          </a:p>
        </p:txBody>
      </p:sp>
    </p:spTree>
    <p:extLst>
      <p:ext uri="{BB962C8B-B14F-4D97-AF65-F5344CB8AC3E}">
        <p14:creationId xmlns:p14="http://schemas.microsoft.com/office/powerpoint/2010/main" val="1283802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2BC8CEE-69A5-4B52-AA73-6E2AFE19DFCB}" type="datetimeFigureOut">
              <a:rPr lang="en-NZ" smtClean="0"/>
              <a:t>12/01/2020</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98FA578E-76DA-4C16-A1F7-608F059A67C2}" type="slidenum">
              <a:rPr lang="en-NZ" smtClean="0"/>
              <a:t>‹#›</a:t>
            </a:fld>
            <a:endParaRPr lang="en-NZ"/>
          </a:p>
        </p:txBody>
      </p:sp>
    </p:spTree>
    <p:extLst>
      <p:ext uri="{BB962C8B-B14F-4D97-AF65-F5344CB8AC3E}">
        <p14:creationId xmlns:p14="http://schemas.microsoft.com/office/powerpoint/2010/main" val="1295239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BC8CEE-69A5-4B52-AA73-6E2AFE19DFCB}" type="datetimeFigureOut">
              <a:rPr lang="en-NZ" smtClean="0"/>
              <a:t>12/01/2020</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98FA578E-76DA-4C16-A1F7-608F059A67C2}" type="slidenum">
              <a:rPr lang="en-NZ" smtClean="0"/>
              <a:t>‹#›</a:t>
            </a:fld>
            <a:endParaRPr lang="en-NZ"/>
          </a:p>
        </p:txBody>
      </p:sp>
    </p:spTree>
    <p:extLst>
      <p:ext uri="{BB962C8B-B14F-4D97-AF65-F5344CB8AC3E}">
        <p14:creationId xmlns:p14="http://schemas.microsoft.com/office/powerpoint/2010/main" val="3010800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BC8CEE-69A5-4B52-AA73-6E2AFE19DFCB}" type="datetimeFigureOut">
              <a:rPr lang="en-NZ" smtClean="0"/>
              <a:t>12/01/2020</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98FA578E-76DA-4C16-A1F7-608F059A67C2}" type="slidenum">
              <a:rPr lang="en-NZ" smtClean="0"/>
              <a:t>‹#›</a:t>
            </a:fld>
            <a:endParaRPr lang="en-NZ"/>
          </a:p>
        </p:txBody>
      </p:sp>
    </p:spTree>
    <p:extLst>
      <p:ext uri="{BB962C8B-B14F-4D97-AF65-F5344CB8AC3E}">
        <p14:creationId xmlns:p14="http://schemas.microsoft.com/office/powerpoint/2010/main" val="3773745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BC8CEE-69A5-4B52-AA73-6E2AFE19DFCB}" type="datetimeFigureOut">
              <a:rPr lang="en-NZ" smtClean="0"/>
              <a:t>12/01/2020</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98FA578E-76DA-4C16-A1F7-608F059A67C2}" type="slidenum">
              <a:rPr lang="en-NZ" smtClean="0"/>
              <a:t>‹#›</a:t>
            </a:fld>
            <a:endParaRPr lang="en-NZ"/>
          </a:p>
        </p:txBody>
      </p:sp>
    </p:spTree>
    <p:extLst>
      <p:ext uri="{BB962C8B-B14F-4D97-AF65-F5344CB8AC3E}">
        <p14:creationId xmlns:p14="http://schemas.microsoft.com/office/powerpoint/2010/main" val="1799459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BC8CEE-69A5-4B52-AA73-6E2AFE19DFCB}" type="datetimeFigureOut">
              <a:rPr lang="en-NZ" smtClean="0"/>
              <a:t>12/01/2020</a:t>
            </a:fld>
            <a:endParaRPr lang="en-NZ"/>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FA578E-76DA-4C16-A1F7-608F059A67C2}" type="slidenum">
              <a:rPr lang="en-NZ" smtClean="0"/>
              <a:t>‹#›</a:t>
            </a:fld>
            <a:endParaRPr lang="en-NZ"/>
          </a:p>
        </p:txBody>
      </p:sp>
    </p:spTree>
    <p:extLst>
      <p:ext uri="{BB962C8B-B14F-4D97-AF65-F5344CB8AC3E}">
        <p14:creationId xmlns:p14="http://schemas.microsoft.com/office/powerpoint/2010/main" val="42877047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B1B9FC-7A48-426C-AB5A-EFEF25D8BBF9}"/>
              </a:ext>
            </a:extLst>
          </p:cNvPr>
          <p:cNvSpPr>
            <a:spLocks noGrp="1"/>
          </p:cNvSpPr>
          <p:nvPr>
            <p:ph idx="1"/>
          </p:nvPr>
        </p:nvSpPr>
        <p:spPr>
          <a:xfrm>
            <a:off x="742950" y="2518268"/>
            <a:ext cx="7886700" cy="1821464"/>
          </a:xfrm>
        </p:spPr>
        <p:txBody>
          <a:bodyPr/>
          <a:lstStyle/>
          <a:p>
            <a:pPr marL="0" indent="0" algn="ctr">
              <a:buNone/>
            </a:pPr>
            <a:r>
              <a:rPr lang="en-US" sz="4400" dirty="0"/>
              <a:t>“</a:t>
            </a:r>
            <a:r>
              <a:rPr lang="en-NZ" sz="4400" dirty="0"/>
              <a:t>Love is the pathway to holiness.”</a:t>
            </a:r>
          </a:p>
          <a:p>
            <a:pPr marL="0" indent="0" algn="ctr">
              <a:buNone/>
            </a:pPr>
            <a:r>
              <a:rPr lang="en-NZ" sz="4400" dirty="0"/>
              <a:t>	1 Thessalonians 3:11-13</a:t>
            </a:r>
            <a:endParaRPr lang="en-US" sz="4400" dirty="0"/>
          </a:p>
          <a:p>
            <a:endParaRPr lang="en-US" dirty="0"/>
          </a:p>
        </p:txBody>
      </p:sp>
    </p:spTree>
    <p:extLst>
      <p:ext uri="{BB962C8B-B14F-4D97-AF65-F5344CB8AC3E}">
        <p14:creationId xmlns:p14="http://schemas.microsoft.com/office/powerpoint/2010/main" val="37983320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6D3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1D071BF-B852-40BB-B961-49CC48EC0F5F}"/>
              </a:ext>
            </a:extLst>
          </p:cNvPr>
          <p:cNvSpPr/>
          <p:nvPr/>
        </p:nvSpPr>
        <p:spPr>
          <a:xfrm>
            <a:off x="0" y="31841"/>
            <a:ext cx="3162982" cy="369332"/>
          </a:xfrm>
          <a:prstGeom prst="rect">
            <a:avLst/>
          </a:prstGeom>
        </p:spPr>
        <p:txBody>
          <a:bodyPr wrap="none">
            <a:spAutoFit/>
          </a:bodyPr>
          <a:lstStyle/>
          <a:p>
            <a:r>
              <a:rPr lang="en-NZ" dirty="0">
                <a:solidFill>
                  <a:schemeClr val="bg1"/>
                </a:solidFill>
              </a:rPr>
              <a:t>Love is the pathway to holiness.</a:t>
            </a:r>
          </a:p>
        </p:txBody>
      </p:sp>
      <p:sp>
        <p:nvSpPr>
          <p:cNvPr id="6" name="Content Placeholder 2">
            <a:extLst>
              <a:ext uri="{FF2B5EF4-FFF2-40B4-BE49-F238E27FC236}">
                <a16:creationId xmlns:a16="http://schemas.microsoft.com/office/drawing/2014/main" id="{55DCA509-A423-466B-9339-FF8BBA2044C1}"/>
              </a:ext>
            </a:extLst>
          </p:cNvPr>
          <p:cNvSpPr txBox="1">
            <a:spLocks/>
          </p:cNvSpPr>
          <p:nvPr/>
        </p:nvSpPr>
        <p:spPr>
          <a:xfrm>
            <a:off x="514350" y="1825625"/>
            <a:ext cx="4000500" cy="2266835"/>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NZ" sz="2400" dirty="0"/>
              <a:t>1 Thessalonians 3:13</a:t>
            </a:r>
          </a:p>
          <a:p>
            <a:pPr marL="0" indent="0">
              <a:buNone/>
            </a:pPr>
            <a:r>
              <a:rPr lang="en-NZ" sz="2400" b="1" baseline="30000" dirty="0"/>
              <a:t>13</a:t>
            </a:r>
            <a:r>
              <a:rPr lang="en-NZ" sz="2400" dirty="0"/>
              <a:t>so that He may establish your hearts without blame in holiness before our God and Father at the coming of our Lord Jesus with all His saints. </a:t>
            </a:r>
            <a:r>
              <a:rPr lang="en-NZ" sz="1900" dirty="0"/>
              <a:t>(NASB95)</a:t>
            </a:r>
          </a:p>
        </p:txBody>
      </p:sp>
      <p:sp>
        <p:nvSpPr>
          <p:cNvPr id="7" name="Content Placeholder 2">
            <a:extLst>
              <a:ext uri="{FF2B5EF4-FFF2-40B4-BE49-F238E27FC236}">
                <a16:creationId xmlns:a16="http://schemas.microsoft.com/office/drawing/2014/main" id="{34BCCCC2-FB46-4834-8AE9-665544CEB60C}"/>
              </a:ext>
            </a:extLst>
          </p:cNvPr>
          <p:cNvSpPr txBox="1">
            <a:spLocks/>
          </p:cNvSpPr>
          <p:nvPr/>
        </p:nvSpPr>
        <p:spPr>
          <a:xfrm>
            <a:off x="607139" y="702265"/>
            <a:ext cx="8086311" cy="5169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NZ" dirty="0"/>
              <a:t>Paul’s ministry—Love’s Purpose!</a:t>
            </a:r>
          </a:p>
        </p:txBody>
      </p:sp>
      <p:sp>
        <p:nvSpPr>
          <p:cNvPr id="9" name="Content Placeholder 2">
            <a:extLst>
              <a:ext uri="{FF2B5EF4-FFF2-40B4-BE49-F238E27FC236}">
                <a16:creationId xmlns:a16="http://schemas.microsoft.com/office/drawing/2014/main" id="{EFC63E1F-71B9-4264-ABC0-1A508BC603CD}"/>
              </a:ext>
            </a:extLst>
          </p:cNvPr>
          <p:cNvSpPr txBox="1">
            <a:spLocks/>
          </p:cNvSpPr>
          <p:nvPr/>
        </p:nvSpPr>
        <p:spPr>
          <a:xfrm>
            <a:off x="4789884" y="2267947"/>
            <a:ext cx="4000500" cy="39090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Z" sz="2400" dirty="0"/>
              <a:t>The State of your heart</a:t>
            </a:r>
          </a:p>
          <a:p>
            <a:r>
              <a:rPr lang="en-NZ" sz="2400" dirty="0"/>
              <a:t>Established / Strengthened </a:t>
            </a:r>
          </a:p>
          <a:p>
            <a:r>
              <a:rPr lang="en-NZ" sz="2400" dirty="0"/>
              <a:t>Blameless</a:t>
            </a:r>
          </a:p>
          <a:p>
            <a:pPr lvl="1"/>
            <a:r>
              <a:rPr lang="en-NZ" sz="2000" dirty="0"/>
              <a:t>Satan’s power was in his accusation </a:t>
            </a:r>
          </a:p>
          <a:p>
            <a:pPr lvl="1"/>
            <a:r>
              <a:rPr lang="en-NZ" sz="2000" dirty="0"/>
              <a:t>He could point to our guilt</a:t>
            </a:r>
          </a:p>
          <a:p>
            <a:pPr lvl="1"/>
            <a:r>
              <a:rPr lang="en-NZ" sz="2000" dirty="0"/>
              <a:t>Jesus disempowered him at the cross</a:t>
            </a:r>
          </a:p>
          <a:p>
            <a:pPr lvl="1"/>
            <a:r>
              <a:rPr lang="en-NZ" sz="2000" dirty="0"/>
              <a:t>We are blameless before God through an act of GRACE</a:t>
            </a:r>
          </a:p>
        </p:txBody>
      </p:sp>
      <p:sp>
        <p:nvSpPr>
          <p:cNvPr id="10" name="Content Placeholder 2">
            <a:extLst>
              <a:ext uri="{FF2B5EF4-FFF2-40B4-BE49-F238E27FC236}">
                <a16:creationId xmlns:a16="http://schemas.microsoft.com/office/drawing/2014/main" id="{2D6C1A28-D093-4D7D-ADB1-7AB787F44568}"/>
              </a:ext>
            </a:extLst>
          </p:cNvPr>
          <p:cNvSpPr txBox="1">
            <a:spLocks/>
          </p:cNvSpPr>
          <p:nvPr/>
        </p:nvSpPr>
        <p:spPr>
          <a:xfrm>
            <a:off x="4832136" y="1144588"/>
            <a:ext cx="4000500" cy="6810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NZ" sz="2400" dirty="0"/>
              <a:t>God’s Love—Makes us Guiltless before God</a:t>
            </a:r>
          </a:p>
        </p:txBody>
      </p:sp>
      <p:pic>
        <p:nvPicPr>
          <p:cNvPr id="7170" name="Picture 2" descr="Image result for Holiness">
            <a:extLst>
              <a:ext uri="{FF2B5EF4-FFF2-40B4-BE49-F238E27FC236}">
                <a16:creationId xmlns:a16="http://schemas.microsoft.com/office/drawing/2014/main" id="{AF913000-3059-426D-AA73-5683C9A8C0C3}"/>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24398"/>
          <a:stretch/>
        </p:blipFill>
        <p:spPr bwMode="auto">
          <a:xfrm>
            <a:off x="514350" y="4155972"/>
            <a:ext cx="4000500" cy="2016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2443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6D3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1D071BF-B852-40BB-B961-49CC48EC0F5F}"/>
              </a:ext>
            </a:extLst>
          </p:cNvPr>
          <p:cNvSpPr/>
          <p:nvPr/>
        </p:nvSpPr>
        <p:spPr>
          <a:xfrm>
            <a:off x="0" y="31841"/>
            <a:ext cx="3162982" cy="369332"/>
          </a:xfrm>
          <a:prstGeom prst="rect">
            <a:avLst/>
          </a:prstGeom>
        </p:spPr>
        <p:txBody>
          <a:bodyPr wrap="none">
            <a:spAutoFit/>
          </a:bodyPr>
          <a:lstStyle/>
          <a:p>
            <a:r>
              <a:rPr lang="en-NZ" dirty="0">
                <a:solidFill>
                  <a:schemeClr val="bg1"/>
                </a:solidFill>
              </a:rPr>
              <a:t>Love is the pathway to holiness.</a:t>
            </a:r>
          </a:p>
        </p:txBody>
      </p:sp>
      <p:sp>
        <p:nvSpPr>
          <p:cNvPr id="6" name="Content Placeholder 2">
            <a:extLst>
              <a:ext uri="{FF2B5EF4-FFF2-40B4-BE49-F238E27FC236}">
                <a16:creationId xmlns:a16="http://schemas.microsoft.com/office/drawing/2014/main" id="{55DCA509-A423-466B-9339-FF8BBA2044C1}"/>
              </a:ext>
            </a:extLst>
          </p:cNvPr>
          <p:cNvSpPr txBox="1">
            <a:spLocks/>
          </p:cNvSpPr>
          <p:nvPr/>
        </p:nvSpPr>
        <p:spPr>
          <a:xfrm>
            <a:off x="514350" y="1825625"/>
            <a:ext cx="4000500" cy="2266835"/>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NZ" sz="2400" dirty="0"/>
              <a:t>1 Thessalonians 3:13</a:t>
            </a:r>
          </a:p>
          <a:p>
            <a:pPr marL="0" indent="0">
              <a:buNone/>
            </a:pPr>
            <a:r>
              <a:rPr lang="en-NZ" sz="2400" b="1" baseline="30000" dirty="0"/>
              <a:t>13</a:t>
            </a:r>
            <a:r>
              <a:rPr lang="en-NZ" sz="2400" dirty="0"/>
              <a:t>so that He may establish your hearts without blame in holiness before our God and Father at the coming of our Lord Jesus with all His saints. </a:t>
            </a:r>
            <a:r>
              <a:rPr lang="en-NZ" sz="1900" dirty="0"/>
              <a:t>(NASB95)</a:t>
            </a:r>
          </a:p>
        </p:txBody>
      </p:sp>
      <p:sp>
        <p:nvSpPr>
          <p:cNvPr id="7" name="Content Placeholder 2">
            <a:extLst>
              <a:ext uri="{FF2B5EF4-FFF2-40B4-BE49-F238E27FC236}">
                <a16:creationId xmlns:a16="http://schemas.microsoft.com/office/drawing/2014/main" id="{34BCCCC2-FB46-4834-8AE9-665544CEB60C}"/>
              </a:ext>
            </a:extLst>
          </p:cNvPr>
          <p:cNvSpPr txBox="1">
            <a:spLocks/>
          </p:cNvSpPr>
          <p:nvPr/>
        </p:nvSpPr>
        <p:spPr>
          <a:xfrm>
            <a:off x="607139" y="702265"/>
            <a:ext cx="8086311" cy="5169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NZ" dirty="0"/>
              <a:t>Paul’s ministry—Love’s Purpose!</a:t>
            </a:r>
          </a:p>
        </p:txBody>
      </p:sp>
      <p:sp>
        <p:nvSpPr>
          <p:cNvPr id="9" name="Content Placeholder 2">
            <a:extLst>
              <a:ext uri="{FF2B5EF4-FFF2-40B4-BE49-F238E27FC236}">
                <a16:creationId xmlns:a16="http://schemas.microsoft.com/office/drawing/2014/main" id="{EFC63E1F-71B9-4264-ABC0-1A508BC603CD}"/>
              </a:ext>
            </a:extLst>
          </p:cNvPr>
          <p:cNvSpPr txBox="1">
            <a:spLocks/>
          </p:cNvSpPr>
          <p:nvPr/>
        </p:nvSpPr>
        <p:spPr>
          <a:xfrm>
            <a:off x="4789884" y="2267947"/>
            <a:ext cx="4000500" cy="39090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Z" sz="2400" dirty="0"/>
              <a:t>The State of our Being</a:t>
            </a:r>
          </a:p>
          <a:p>
            <a:r>
              <a:rPr lang="en-NZ" sz="2400" dirty="0"/>
              <a:t>Set apart for God</a:t>
            </a:r>
            <a:endParaRPr lang="en-NZ" sz="1600" dirty="0"/>
          </a:p>
          <a:p>
            <a:pPr lvl="1"/>
            <a:r>
              <a:rPr lang="en-NZ" sz="2000" dirty="0"/>
              <a:t>Be holy as I am holy (1Pet.1:16)</a:t>
            </a:r>
          </a:p>
          <a:p>
            <a:pPr lvl="1"/>
            <a:r>
              <a:rPr lang="en-NZ" sz="2000" dirty="0"/>
              <a:t>Holy priesthood (1Pet.2:5)</a:t>
            </a:r>
          </a:p>
          <a:p>
            <a:pPr lvl="1"/>
            <a:r>
              <a:rPr lang="en-NZ" sz="2000" dirty="0"/>
              <a:t>Holy nation (1Pet.2:9)</a:t>
            </a:r>
          </a:p>
          <a:p>
            <a:pPr lvl="1"/>
            <a:r>
              <a:rPr lang="en-NZ" sz="2000" dirty="0"/>
              <a:t>Regard Christ the Lord as holy (1Pet.3:15)</a:t>
            </a:r>
          </a:p>
          <a:p>
            <a:pPr lvl="1"/>
            <a:r>
              <a:rPr lang="en-NZ" sz="2000" dirty="0"/>
              <a:t>Pure </a:t>
            </a:r>
          </a:p>
          <a:p>
            <a:pPr lvl="1"/>
            <a:r>
              <a:rPr lang="en-NZ" sz="2000" dirty="0"/>
              <a:t>Clean</a:t>
            </a:r>
          </a:p>
          <a:p>
            <a:pPr lvl="1"/>
            <a:r>
              <a:rPr lang="en-NZ" sz="2000" dirty="0"/>
              <a:t>Separate</a:t>
            </a:r>
          </a:p>
          <a:p>
            <a:pPr lvl="1"/>
            <a:endParaRPr lang="en-NZ" sz="2000" dirty="0"/>
          </a:p>
        </p:txBody>
      </p:sp>
      <p:sp>
        <p:nvSpPr>
          <p:cNvPr id="10" name="Content Placeholder 2">
            <a:extLst>
              <a:ext uri="{FF2B5EF4-FFF2-40B4-BE49-F238E27FC236}">
                <a16:creationId xmlns:a16="http://schemas.microsoft.com/office/drawing/2014/main" id="{2D6C1A28-D093-4D7D-ADB1-7AB787F44568}"/>
              </a:ext>
            </a:extLst>
          </p:cNvPr>
          <p:cNvSpPr txBox="1">
            <a:spLocks/>
          </p:cNvSpPr>
          <p:nvPr/>
        </p:nvSpPr>
        <p:spPr>
          <a:xfrm>
            <a:off x="4832136" y="1144588"/>
            <a:ext cx="4000500" cy="6810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NZ" sz="2400" dirty="0"/>
              <a:t>God’s Love—Makes us Holy before God</a:t>
            </a:r>
          </a:p>
        </p:txBody>
      </p:sp>
      <p:pic>
        <p:nvPicPr>
          <p:cNvPr id="7170" name="Picture 2" descr="Image result for Holiness">
            <a:extLst>
              <a:ext uri="{FF2B5EF4-FFF2-40B4-BE49-F238E27FC236}">
                <a16:creationId xmlns:a16="http://schemas.microsoft.com/office/drawing/2014/main" id="{AF913000-3059-426D-AA73-5683C9A8C0C3}"/>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24398"/>
          <a:stretch/>
        </p:blipFill>
        <p:spPr bwMode="auto">
          <a:xfrm>
            <a:off x="514350" y="4155972"/>
            <a:ext cx="4000500" cy="2016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0477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6D3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1D071BF-B852-40BB-B961-49CC48EC0F5F}"/>
              </a:ext>
            </a:extLst>
          </p:cNvPr>
          <p:cNvSpPr/>
          <p:nvPr/>
        </p:nvSpPr>
        <p:spPr>
          <a:xfrm>
            <a:off x="0" y="31841"/>
            <a:ext cx="3162982" cy="369332"/>
          </a:xfrm>
          <a:prstGeom prst="rect">
            <a:avLst/>
          </a:prstGeom>
        </p:spPr>
        <p:txBody>
          <a:bodyPr wrap="none">
            <a:spAutoFit/>
          </a:bodyPr>
          <a:lstStyle/>
          <a:p>
            <a:r>
              <a:rPr lang="en-NZ" dirty="0">
                <a:solidFill>
                  <a:schemeClr val="bg1"/>
                </a:solidFill>
              </a:rPr>
              <a:t>Love is the pathway to holiness.</a:t>
            </a:r>
          </a:p>
        </p:txBody>
      </p:sp>
      <p:sp>
        <p:nvSpPr>
          <p:cNvPr id="6" name="Content Placeholder 2">
            <a:extLst>
              <a:ext uri="{FF2B5EF4-FFF2-40B4-BE49-F238E27FC236}">
                <a16:creationId xmlns:a16="http://schemas.microsoft.com/office/drawing/2014/main" id="{55DCA509-A423-466B-9339-FF8BBA2044C1}"/>
              </a:ext>
            </a:extLst>
          </p:cNvPr>
          <p:cNvSpPr txBox="1">
            <a:spLocks/>
          </p:cNvSpPr>
          <p:nvPr/>
        </p:nvSpPr>
        <p:spPr>
          <a:xfrm>
            <a:off x="514350" y="1825625"/>
            <a:ext cx="4000500" cy="2266835"/>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NZ" sz="2400" dirty="0"/>
              <a:t>1 Thessalonians 3:13</a:t>
            </a:r>
          </a:p>
          <a:p>
            <a:pPr marL="0" indent="0">
              <a:buNone/>
            </a:pPr>
            <a:r>
              <a:rPr lang="en-NZ" sz="2400" b="1" baseline="30000" dirty="0"/>
              <a:t>13</a:t>
            </a:r>
            <a:r>
              <a:rPr lang="en-NZ" sz="2400" dirty="0"/>
              <a:t>so that He may establish your hearts without blame in holiness before our God and Father at the coming of our Lord Jesus with all His saints. </a:t>
            </a:r>
            <a:r>
              <a:rPr lang="en-NZ" sz="1900" dirty="0"/>
              <a:t>(NASB95)</a:t>
            </a:r>
          </a:p>
        </p:txBody>
      </p:sp>
      <p:sp>
        <p:nvSpPr>
          <p:cNvPr id="7" name="Content Placeholder 2">
            <a:extLst>
              <a:ext uri="{FF2B5EF4-FFF2-40B4-BE49-F238E27FC236}">
                <a16:creationId xmlns:a16="http://schemas.microsoft.com/office/drawing/2014/main" id="{34BCCCC2-FB46-4834-8AE9-665544CEB60C}"/>
              </a:ext>
            </a:extLst>
          </p:cNvPr>
          <p:cNvSpPr txBox="1">
            <a:spLocks/>
          </p:cNvSpPr>
          <p:nvPr/>
        </p:nvSpPr>
        <p:spPr>
          <a:xfrm>
            <a:off x="607139" y="702265"/>
            <a:ext cx="8086311" cy="5169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NZ" dirty="0"/>
              <a:t>Paul’s ministry—Love’s Purpose!</a:t>
            </a:r>
          </a:p>
        </p:txBody>
      </p:sp>
      <p:sp>
        <p:nvSpPr>
          <p:cNvPr id="9" name="Content Placeholder 2">
            <a:extLst>
              <a:ext uri="{FF2B5EF4-FFF2-40B4-BE49-F238E27FC236}">
                <a16:creationId xmlns:a16="http://schemas.microsoft.com/office/drawing/2014/main" id="{EFC63E1F-71B9-4264-ABC0-1A508BC603CD}"/>
              </a:ext>
            </a:extLst>
          </p:cNvPr>
          <p:cNvSpPr txBox="1">
            <a:spLocks/>
          </p:cNvSpPr>
          <p:nvPr/>
        </p:nvSpPr>
        <p:spPr>
          <a:xfrm>
            <a:off x="4789884" y="2267947"/>
            <a:ext cx="4000500" cy="39090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Z" sz="2400" b="1" dirty="0"/>
              <a:t>The State of our Conduct</a:t>
            </a:r>
          </a:p>
          <a:p>
            <a:r>
              <a:rPr lang="en-NZ" sz="2400" dirty="0"/>
              <a:t>1 Timothy 4:12</a:t>
            </a:r>
          </a:p>
          <a:p>
            <a:r>
              <a:rPr lang="en-NZ" sz="2400" dirty="0"/>
              <a:t>Don’t let anyone despise your youth, but set an example for the believers in speech, in conduct, in love, in faith, and in </a:t>
            </a:r>
            <a:r>
              <a:rPr lang="en-NZ" sz="2400" b="1" u="sng" dirty="0"/>
              <a:t>purity</a:t>
            </a:r>
            <a:r>
              <a:rPr lang="en-NZ" sz="2400" dirty="0"/>
              <a:t>. (CSB)</a:t>
            </a:r>
          </a:p>
        </p:txBody>
      </p:sp>
      <p:sp>
        <p:nvSpPr>
          <p:cNvPr id="10" name="Content Placeholder 2">
            <a:extLst>
              <a:ext uri="{FF2B5EF4-FFF2-40B4-BE49-F238E27FC236}">
                <a16:creationId xmlns:a16="http://schemas.microsoft.com/office/drawing/2014/main" id="{2D6C1A28-D093-4D7D-ADB1-7AB787F44568}"/>
              </a:ext>
            </a:extLst>
          </p:cNvPr>
          <p:cNvSpPr txBox="1">
            <a:spLocks/>
          </p:cNvSpPr>
          <p:nvPr/>
        </p:nvSpPr>
        <p:spPr>
          <a:xfrm>
            <a:off x="4832136" y="1144588"/>
            <a:ext cx="4000500" cy="6810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NZ" sz="2400" dirty="0"/>
              <a:t>God’s Love—Makes us Holy before God</a:t>
            </a:r>
          </a:p>
        </p:txBody>
      </p:sp>
      <p:pic>
        <p:nvPicPr>
          <p:cNvPr id="7170" name="Picture 2" descr="Image result for Holiness">
            <a:extLst>
              <a:ext uri="{FF2B5EF4-FFF2-40B4-BE49-F238E27FC236}">
                <a16:creationId xmlns:a16="http://schemas.microsoft.com/office/drawing/2014/main" id="{AF913000-3059-426D-AA73-5683C9A8C0C3}"/>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24398"/>
          <a:stretch/>
        </p:blipFill>
        <p:spPr bwMode="auto">
          <a:xfrm>
            <a:off x="514350" y="4155972"/>
            <a:ext cx="4000500" cy="2016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14155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6D3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1D071BF-B852-40BB-B961-49CC48EC0F5F}"/>
              </a:ext>
            </a:extLst>
          </p:cNvPr>
          <p:cNvSpPr/>
          <p:nvPr/>
        </p:nvSpPr>
        <p:spPr>
          <a:xfrm>
            <a:off x="0" y="31841"/>
            <a:ext cx="3162982" cy="369332"/>
          </a:xfrm>
          <a:prstGeom prst="rect">
            <a:avLst/>
          </a:prstGeom>
        </p:spPr>
        <p:txBody>
          <a:bodyPr wrap="none">
            <a:spAutoFit/>
          </a:bodyPr>
          <a:lstStyle/>
          <a:p>
            <a:r>
              <a:rPr lang="en-NZ" dirty="0">
                <a:solidFill>
                  <a:schemeClr val="bg1"/>
                </a:solidFill>
              </a:rPr>
              <a:t>Love is the pathway to holiness.</a:t>
            </a:r>
          </a:p>
        </p:txBody>
      </p:sp>
      <p:sp>
        <p:nvSpPr>
          <p:cNvPr id="6" name="Content Placeholder 2">
            <a:extLst>
              <a:ext uri="{FF2B5EF4-FFF2-40B4-BE49-F238E27FC236}">
                <a16:creationId xmlns:a16="http://schemas.microsoft.com/office/drawing/2014/main" id="{55DCA509-A423-466B-9339-FF8BBA2044C1}"/>
              </a:ext>
            </a:extLst>
          </p:cNvPr>
          <p:cNvSpPr txBox="1">
            <a:spLocks/>
          </p:cNvSpPr>
          <p:nvPr/>
        </p:nvSpPr>
        <p:spPr>
          <a:xfrm>
            <a:off x="514350" y="1825625"/>
            <a:ext cx="4000500" cy="2266835"/>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NZ" sz="2400" dirty="0"/>
              <a:t>1 Thessalonians 3:13</a:t>
            </a:r>
          </a:p>
          <a:p>
            <a:pPr marL="0" indent="0">
              <a:buNone/>
            </a:pPr>
            <a:r>
              <a:rPr lang="en-NZ" sz="2400" b="1" baseline="30000" dirty="0"/>
              <a:t>13</a:t>
            </a:r>
            <a:r>
              <a:rPr lang="en-NZ" sz="2400" dirty="0"/>
              <a:t>so that He may establish your hearts without blame in holiness before our God and Father at the coming of our Lord Jesus with all His saints. </a:t>
            </a:r>
            <a:r>
              <a:rPr lang="en-NZ" sz="1900" dirty="0"/>
              <a:t>(NASB95)</a:t>
            </a:r>
          </a:p>
        </p:txBody>
      </p:sp>
      <p:sp>
        <p:nvSpPr>
          <p:cNvPr id="7" name="Content Placeholder 2">
            <a:extLst>
              <a:ext uri="{FF2B5EF4-FFF2-40B4-BE49-F238E27FC236}">
                <a16:creationId xmlns:a16="http://schemas.microsoft.com/office/drawing/2014/main" id="{34BCCCC2-FB46-4834-8AE9-665544CEB60C}"/>
              </a:ext>
            </a:extLst>
          </p:cNvPr>
          <p:cNvSpPr txBox="1">
            <a:spLocks/>
          </p:cNvSpPr>
          <p:nvPr/>
        </p:nvSpPr>
        <p:spPr>
          <a:xfrm>
            <a:off x="607139" y="702265"/>
            <a:ext cx="8086311" cy="5169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NZ" dirty="0"/>
              <a:t>Paul’s ministry—Love’s Purpose!</a:t>
            </a:r>
          </a:p>
        </p:txBody>
      </p:sp>
      <p:sp>
        <p:nvSpPr>
          <p:cNvPr id="9" name="Content Placeholder 2">
            <a:extLst>
              <a:ext uri="{FF2B5EF4-FFF2-40B4-BE49-F238E27FC236}">
                <a16:creationId xmlns:a16="http://schemas.microsoft.com/office/drawing/2014/main" id="{EFC63E1F-71B9-4264-ABC0-1A508BC603CD}"/>
              </a:ext>
            </a:extLst>
          </p:cNvPr>
          <p:cNvSpPr txBox="1">
            <a:spLocks/>
          </p:cNvSpPr>
          <p:nvPr/>
        </p:nvSpPr>
        <p:spPr>
          <a:xfrm>
            <a:off x="4789884" y="2267947"/>
            <a:ext cx="4000500" cy="39090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Z" sz="2400" b="1" dirty="0"/>
              <a:t>The State of our Conduct</a:t>
            </a:r>
          </a:p>
          <a:p>
            <a:r>
              <a:rPr lang="en-NZ" sz="2400" dirty="0"/>
              <a:t>1 Timothy 5:1-2</a:t>
            </a:r>
          </a:p>
          <a:p>
            <a:r>
              <a:rPr lang="en-NZ" sz="2400" dirty="0"/>
              <a:t>Don’t rebuke an older man, but exhort him as a father, younger men as brothers, </a:t>
            </a:r>
            <a:r>
              <a:rPr lang="en-NZ" sz="2400" b="1" baseline="30000" dirty="0"/>
              <a:t>2</a:t>
            </a:r>
            <a:r>
              <a:rPr lang="en-NZ" sz="2400" dirty="0"/>
              <a:t>older women as mothers, and the younger women as sisters with all </a:t>
            </a:r>
            <a:r>
              <a:rPr lang="en-NZ" sz="2400" b="1" u="sng" dirty="0"/>
              <a:t>purity</a:t>
            </a:r>
            <a:r>
              <a:rPr lang="en-NZ" sz="2400" dirty="0"/>
              <a:t>. (CSB)</a:t>
            </a:r>
          </a:p>
        </p:txBody>
      </p:sp>
      <p:sp>
        <p:nvSpPr>
          <p:cNvPr id="10" name="Content Placeholder 2">
            <a:extLst>
              <a:ext uri="{FF2B5EF4-FFF2-40B4-BE49-F238E27FC236}">
                <a16:creationId xmlns:a16="http://schemas.microsoft.com/office/drawing/2014/main" id="{2D6C1A28-D093-4D7D-ADB1-7AB787F44568}"/>
              </a:ext>
            </a:extLst>
          </p:cNvPr>
          <p:cNvSpPr txBox="1">
            <a:spLocks/>
          </p:cNvSpPr>
          <p:nvPr/>
        </p:nvSpPr>
        <p:spPr>
          <a:xfrm>
            <a:off x="4832136" y="1144588"/>
            <a:ext cx="4000500" cy="6810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NZ" sz="2400" dirty="0"/>
              <a:t>God’s Love—Makes us Holy before God</a:t>
            </a:r>
          </a:p>
        </p:txBody>
      </p:sp>
      <p:pic>
        <p:nvPicPr>
          <p:cNvPr id="7170" name="Picture 2" descr="Image result for Holiness">
            <a:extLst>
              <a:ext uri="{FF2B5EF4-FFF2-40B4-BE49-F238E27FC236}">
                <a16:creationId xmlns:a16="http://schemas.microsoft.com/office/drawing/2014/main" id="{AF913000-3059-426D-AA73-5683C9A8C0C3}"/>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24398"/>
          <a:stretch/>
        </p:blipFill>
        <p:spPr bwMode="auto">
          <a:xfrm>
            <a:off x="514350" y="4155972"/>
            <a:ext cx="4000500" cy="2016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32078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6D3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1D071BF-B852-40BB-B961-49CC48EC0F5F}"/>
              </a:ext>
            </a:extLst>
          </p:cNvPr>
          <p:cNvSpPr/>
          <p:nvPr/>
        </p:nvSpPr>
        <p:spPr>
          <a:xfrm>
            <a:off x="0" y="31841"/>
            <a:ext cx="3162982" cy="369332"/>
          </a:xfrm>
          <a:prstGeom prst="rect">
            <a:avLst/>
          </a:prstGeom>
        </p:spPr>
        <p:txBody>
          <a:bodyPr wrap="none">
            <a:spAutoFit/>
          </a:bodyPr>
          <a:lstStyle/>
          <a:p>
            <a:r>
              <a:rPr lang="en-NZ" dirty="0">
                <a:solidFill>
                  <a:schemeClr val="bg1"/>
                </a:solidFill>
              </a:rPr>
              <a:t>Love is the pathway to holiness.</a:t>
            </a:r>
          </a:p>
        </p:txBody>
      </p:sp>
      <p:sp>
        <p:nvSpPr>
          <p:cNvPr id="6" name="Content Placeholder 2">
            <a:extLst>
              <a:ext uri="{FF2B5EF4-FFF2-40B4-BE49-F238E27FC236}">
                <a16:creationId xmlns:a16="http://schemas.microsoft.com/office/drawing/2014/main" id="{55DCA509-A423-466B-9339-FF8BBA2044C1}"/>
              </a:ext>
            </a:extLst>
          </p:cNvPr>
          <p:cNvSpPr txBox="1">
            <a:spLocks/>
          </p:cNvSpPr>
          <p:nvPr/>
        </p:nvSpPr>
        <p:spPr>
          <a:xfrm>
            <a:off x="514350" y="1825625"/>
            <a:ext cx="4000500" cy="2266835"/>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NZ" sz="2400" dirty="0"/>
              <a:t>1 Thessalonians 3:13</a:t>
            </a:r>
          </a:p>
          <a:p>
            <a:pPr marL="0" indent="0">
              <a:buNone/>
            </a:pPr>
            <a:r>
              <a:rPr lang="en-NZ" sz="2400" b="1" baseline="30000" dirty="0"/>
              <a:t>13</a:t>
            </a:r>
            <a:r>
              <a:rPr lang="en-NZ" sz="2400" dirty="0"/>
              <a:t>so that He may establish your hearts without blame in holiness before our God and Father at the coming of our Lord Jesus with all His saints. </a:t>
            </a:r>
            <a:r>
              <a:rPr lang="en-NZ" sz="1900" dirty="0"/>
              <a:t>(NASB95)</a:t>
            </a:r>
          </a:p>
        </p:txBody>
      </p:sp>
      <p:sp>
        <p:nvSpPr>
          <p:cNvPr id="7" name="Content Placeholder 2">
            <a:extLst>
              <a:ext uri="{FF2B5EF4-FFF2-40B4-BE49-F238E27FC236}">
                <a16:creationId xmlns:a16="http://schemas.microsoft.com/office/drawing/2014/main" id="{34BCCCC2-FB46-4834-8AE9-665544CEB60C}"/>
              </a:ext>
            </a:extLst>
          </p:cNvPr>
          <p:cNvSpPr txBox="1">
            <a:spLocks/>
          </p:cNvSpPr>
          <p:nvPr/>
        </p:nvSpPr>
        <p:spPr>
          <a:xfrm>
            <a:off x="607139" y="702265"/>
            <a:ext cx="8086311" cy="5169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NZ" dirty="0"/>
              <a:t>Paul’s ministry—Love’s Purpose!</a:t>
            </a:r>
          </a:p>
        </p:txBody>
      </p:sp>
      <p:sp>
        <p:nvSpPr>
          <p:cNvPr id="9" name="Content Placeholder 2">
            <a:extLst>
              <a:ext uri="{FF2B5EF4-FFF2-40B4-BE49-F238E27FC236}">
                <a16:creationId xmlns:a16="http://schemas.microsoft.com/office/drawing/2014/main" id="{EFC63E1F-71B9-4264-ABC0-1A508BC603CD}"/>
              </a:ext>
            </a:extLst>
          </p:cNvPr>
          <p:cNvSpPr txBox="1">
            <a:spLocks/>
          </p:cNvSpPr>
          <p:nvPr/>
        </p:nvSpPr>
        <p:spPr>
          <a:xfrm>
            <a:off x="4789884" y="2267947"/>
            <a:ext cx="4000500" cy="39090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Z" sz="2400" b="1" dirty="0"/>
              <a:t>The State of our Conduct</a:t>
            </a:r>
          </a:p>
          <a:p>
            <a:r>
              <a:rPr lang="en-NZ" sz="2400" b="1" dirty="0"/>
              <a:t>James 4:8</a:t>
            </a:r>
          </a:p>
          <a:p>
            <a:r>
              <a:rPr lang="en-NZ" sz="2400" dirty="0"/>
              <a:t>Draw near to God, and he will draw near to you. </a:t>
            </a:r>
            <a:r>
              <a:rPr lang="en-NZ" sz="2400" b="1" u="sng" dirty="0"/>
              <a:t>Cleanse</a:t>
            </a:r>
            <a:r>
              <a:rPr lang="en-NZ" sz="2400" dirty="0"/>
              <a:t> your hands, sinners, and </a:t>
            </a:r>
            <a:r>
              <a:rPr lang="en-NZ" sz="2400" b="1" u="sng" dirty="0"/>
              <a:t>purify</a:t>
            </a:r>
            <a:r>
              <a:rPr lang="en-NZ" sz="2400" dirty="0"/>
              <a:t> your hearts, you double-minded. (CSB)</a:t>
            </a:r>
          </a:p>
        </p:txBody>
      </p:sp>
      <p:sp>
        <p:nvSpPr>
          <p:cNvPr id="10" name="Content Placeholder 2">
            <a:extLst>
              <a:ext uri="{FF2B5EF4-FFF2-40B4-BE49-F238E27FC236}">
                <a16:creationId xmlns:a16="http://schemas.microsoft.com/office/drawing/2014/main" id="{2D6C1A28-D093-4D7D-ADB1-7AB787F44568}"/>
              </a:ext>
            </a:extLst>
          </p:cNvPr>
          <p:cNvSpPr txBox="1">
            <a:spLocks/>
          </p:cNvSpPr>
          <p:nvPr/>
        </p:nvSpPr>
        <p:spPr>
          <a:xfrm>
            <a:off x="4832136" y="1144588"/>
            <a:ext cx="4000500" cy="6810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NZ" sz="2400" dirty="0"/>
              <a:t>God’s Love—Makes us Holy before God</a:t>
            </a:r>
          </a:p>
        </p:txBody>
      </p:sp>
      <p:pic>
        <p:nvPicPr>
          <p:cNvPr id="7170" name="Picture 2" descr="Image result for Holiness">
            <a:extLst>
              <a:ext uri="{FF2B5EF4-FFF2-40B4-BE49-F238E27FC236}">
                <a16:creationId xmlns:a16="http://schemas.microsoft.com/office/drawing/2014/main" id="{AF913000-3059-426D-AA73-5683C9A8C0C3}"/>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24398"/>
          <a:stretch/>
        </p:blipFill>
        <p:spPr bwMode="auto">
          <a:xfrm>
            <a:off x="514350" y="4155972"/>
            <a:ext cx="4000500" cy="2016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85974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6D3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1D071BF-B852-40BB-B961-49CC48EC0F5F}"/>
              </a:ext>
            </a:extLst>
          </p:cNvPr>
          <p:cNvSpPr/>
          <p:nvPr/>
        </p:nvSpPr>
        <p:spPr>
          <a:xfrm>
            <a:off x="0" y="31841"/>
            <a:ext cx="3162982" cy="369332"/>
          </a:xfrm>
          <a:prstGeom prst="rect">
            <a:avLst/>
          </a:prstGeom>
        </p:spPr>
        <p:txBody>
          <a:bodyPr wrap="none">
            <a:spAutoFit/>
          </a:bodyPr>
          <a:lstStyle/>
          <a:p>
            <a:r>
              <a:rPr lang="en-NZ" dirty="0">
                <a:solidFill>
                  <a:schemeClr val="bg1"/>
                </a:solidFill>
              </a:rPr>
              <a:t>Love is the pathway to holiness.</a:t>
            </a:r>
          </a:p>
        </p:txBody>
      </p:sp>
      <p:sp>
        <p:nvSpPr>
          <p:cNvPr id="6" name="Content Placeholder 2">
            <a:extLst>
              <a:ext uri="{FF2B5EF4-FFF2-40B4-BE49-F238E27FC236}">
                <a16:creationId xmlns:a16="http://schemas.microsoft.com/office/drawing/2014/main" id="{55DCA509-A423-466B-9339-FF8BBA2044C1}"/>
              </a:ext>
            </a:extLst>
          </p:cNvPr>
          <p:cNvSpPr txBox="1">
            <a:spLocks/>
          </p:cNvSpPr>
          <p:nvPr/>
        </p:nvSpPr>
        <p:spPr>
          <a:xfrm>
            <a:off x="514350" y="1825625"/>
            <a:ext cx="4000500" cy="2266835"/>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NZ" sz="2400" dirty="0"/>
              <a:t>1 Thessalonians 3:13</a:t>
            </a:r>
          </a:p>
          <a:p>
            <a:pPr marL="0" indent="0">
              <a:buNone/>
            </a:pPr>
            <a:r>
              <a:rPr lang="en-NZ" sz="2400" b="1" baseline="30000" dirty="0"/>
              <a:t>13</a:t>
            </a:r>
            <a:r>
              <a:rPr lang="en-NZ" sz="2400" dirty="0"/>
              <a:t>so that He may establish your hearts without blame in holiness before our God and Father at the coming of our Lord Jesus with all His saints. </a:t>
            </a:r>
            <a:r>
              <a:rPr lang="en-NZ" sz="1900" dirty="0"/>
              <a:t>(NASB95)</a:t>
            </a:r>
          </a:p>
        </p:txBody>
      </p:sp>
      <p:sp>
        <p:nvSpPr>
          <p:cNvPr id="7" name="Content Placeholder 2">
            <a:extLst>
              <a:ext uri="{FF2B5EF4-FFF2-40B4-BE49-F238E27FC236}">
                <a16:creationId xmlns:a16="http://schemas.microsoft.com/office/drawing/2014/main" id="{34BCCCC2-FB46-4834-8AE9-665544CEB60C}"/>
              </a:ext>
            </a:extLst>
          </p:cNvPr>
          <p:cNvSpPr txBox="1">
            <a:spLocks/>
          </p:cNvSpPr>
          <p:nvPr/>
        </p:nvSpPr>
        <p:spPr>
          <a:xfrm>
            <a:off x="607139" y="702265"/>
            <a:ext cx="8086311" cy="5169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NZ" dirty="0"/>
              <a:t>Paul’s ministry—Love’s Purpose!</a:t>
            </a:r>
          </a:p>
        </p:txBody>
      </p:sp>
      <p:sp>
        <p:nvSpPr>
          <p:cNvPr id="9" name="Content Placeholder 2">
            <a:extLst>
              <a:ext uri="{FF2B5EF4-FFF2-40B4-BE49-F238E27FC236}">
                <a16:creationId xmlns:a16="http://schemas.microsoft.com/office/drawing/2014/main" id="{EFC63E1F-71B9-4264-ABC0-1A508BC603CD}"/>
              </a:ext>
            </a:extLst>
          </p:cNvPr>
          <p:cNvSpPr txBox="1">
            <a:spLocks/>
          </p:cNvSpPr>
          <p:nvPr/>
        </p:nvSpPr>
        <p:spPr>
          <a:xfrm>
            <a:off x="4789884" y="2267947"/>
            <a:ext cx="4000500" cy="39090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Z" sz="2400" b="1" dirty="0"/>
              <a:t>The Gift of God</a:t>
            </a:r>
          </a:p>
          <a:p>
            <a:r>
              <a:rPr lang="en-NZ" sz="2400" dirty="0"/>
              <a:t>2 Corinthians 5:21 </a:t>
            </a:r>
          </a:p>
          <a:p>
            <a:r>
              <a:rPr lang="en-NZ" sz="2400" b="1" baseline="30000" dirty="0"/>
              <a:t>21</a:t>
            </a:r>
            <a:r>
              <a:rPr lang="en-NZ" sz="2400" dirty="0"/>
              <a:t>He made the one who did not know sin to be sin for us, so that in him we might become the righteousness of God. (CSB)</a:t>
            </a:r>
          </a:p>
        </p:txBody>
      </p:sp>
      <p:sp>
        <p:nvSpPr>
          <p:cNvPr id="10" name="Content Placeholder 2">
            <a:extLst>
              <a:ext uri="{FF2B5EF4-FFF2-40B4-BE49-F238E27FC236}">
                <a16:creationId xmlns:a16="http://schemas.microsoft.com/office/drawing/2014/main" id="{2D6C1A28-D093-4D7D-ADB1-7AB787F44568}"/>
              </a:ext>
            </a:extLst>
          </p:cNvPr>
          <p:cNvSpPr txBox="1">
            <a:spLocks/>
          </p:cNvSpPr>
          <p:nvPr/>
        </p:nvSpPr>
        <p:spPr>
          <a:xfrm>
            <a:off x="4832136" y="1144588"/>
            <a:ext cx="4000500" cy="6810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NZ" sz="2400" dirty="0"/>
              <a:t>God’s Love—Set a Sinless Saviour</a:t>
            </a:r>
          </a:p>
        </p:txBody>
      </p:sp>
      <p:pic>
        <p:nvPicPr>
          <p:cNvPr id="11" name="Picture 2" descr="https://ci4.googleusercontent.com/proxy/KAo2mHFFSMxBGPsN0GzUiU3LY2ehDmS6AU6suQNUJxi24v4bNBFAG1lzpo6Oob9Dcirsj49ifUARIWHej8zPI6QSEUc2xKto23m8g1krcdU_be2L0MZNbv-Rz3okc-MdtvlQsQXKYXhSqY-zvUtdRJtCEAcLcmb05S6rZQ=s0-d-e1-ft#https://s3.amazonaws.com/tgc-web/wp-content/uploads/2018/02/02204551/first-command-great-commision.jpg">
            <a:extLst>
              <a:ext uri="{FF2B5EF4-FFF2-40B4-BE49-F238E27FC236}">
                <a16:creationId xmlns:a16="http://schemas.microsoft.com/office/drawing/2014/main" id="{A4A7AD47-8C7E-49D6-B873-4ED22D42BB66}"/>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3176"/>
          <a:stretch/>
        </p:blipFill>
        <p:spPr bwMode="auto">
          <a:xfrm>
            <a:off x="514350" y="4267200"/>
            <a:ext cx="4040973" cy="1987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58682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No automatic alt text availabl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3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91012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32BC26D8-82FB-445E-AA49-62A77D7C1E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394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CB44330D-EA18-4254-AA95-EB49948539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3" name="Picture 2" descr="Baptism by immersion in a front-end loader (Iraq, April 2004)">
            <a:extLst>
              <a:ext uri="{FF2B5EF4-FFF2-40B4-BE49-F238E27FC236}">
                <a16:creationId xmlns:a16="http://schemas.microsoft.com/office/drawing/2014/main" id="{921C13DA-548D-4F3B-BB6B-FF279E2F48F6}"/>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857955" y="656719"/>
            <a:ext cx="7428088"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16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6D3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1D071BF-B852-40BB-B961-49CC48EC0F5F}"/>
              </a:ext>
            </a:extLst>
          </p:cNvPr>
          <p:cNvSpPr/>
          <p:nvPr/>
        </p:nvSpPr>
        <p:spPr>
          <a:xfrm>
            <a:off x="0" y="31841"/>
            <a:ext cx="3162982" cy="369332"/>
          </a:xfrm>
          <a:prstGeom prst="rect">
            <a:avLst/>
          </a:prstGeom>
        </p:spPr>
        <p:txBody>
          <a:bodyPr wrap="none">
            <a:spAutoFit/>
          </a:bodyPr>
          <a:lstStyle/>
          <a:p>
            <a:r>
              <a:rPr lang="en-NZ" dirty="0">
                <a:solidFill>
                  <a:schemeClr val="bg1"/>
                </a:solidFill>
              </a:rPr>
              <a:t>Love is the pathway to holiness.</a:t>
            </a:r>
          </a:p>
        </p:txBody>
      </p:sp>
      <p:sp>
        <p:nvSpPr>
          <p:cNvPr id="6" name="Content Placeholder 2">
            <a:extLst>
              <a:ext uri="{FF2B5EF4-FFF2-40B4-BE49-F238E27FC236}">
                <a16:creationId xmlns:a16="http://schemas.microsoft.com/office/drawing/2014/main" id="{55DCA509-A423-466B-9339-FF8BBA2044C1}"/>
              </a:ext>
            </a:extLst>
          </p:cNvPr>
          <p:cNvSpPr txBox="1">
            <a:spLocks/>
          </p:cNvSpPr>
          <p:nvPr/>
        </p:nvSpPr>
        <p:spPr>
          <a:xfrm>
            <a:off x="514350" y="1825625"/>
            <a:ext cx="4000500" cy="4351338"/>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NZ" dirty="0"/>
              <a:t>1 Thessalonians 3:11-13</a:t>
            </a:r>
          </a:p>
          <a:p>
            <a:pPr marL="0" indent="0">
              <a:buFont typeface="Arial" panose="020B0604020202020204" pitchFamily="34" charset="0"/>
              <a:buNone/>
            </a:pPr>
            <a:r>
              <a:rPr lang="en-NZ" b="1" baseline="30000" dirty="0"/>
              <a:t>11</a:t>
            </a:r>
            <a:r>
              <a:rPr lang="en-NZ" dirty="0"/>
              <a:t>Now may our God and Father Himself and Jesus our Lord direct our way to you; </a:t>
            </a:r>
            <a:r>
              <a:rPr lang="en-NZ" b="1" baseline="30000" dirty="0"/>
              <a:t>12</a:t>
            </a:r>
            <a:r>
              <a:rPr lang="en-NZ" dirty="0"/>
              <a:t>and may the Lord cause you to increase and abound in love for one another, and for all people, just as we also </a:t>
            </a:r>
            <a:r>
              <a:rPr lang="en-NZ" i="1" dirty="0"/>
              <a:t>do </a:t>
            </a:r>
            <a:r>
              <a:rPr lang="en-NZ" dirty="0"/>
              <a:t>for you; </a:t>
            </a:r>
            <a:r>
              <a:rPr lang="en-NZ" b="1" baseline="30000" dirty="0"/>
              <a:t>13</a:t>
            </a:r>
            <a:r>
              <a:rPr lang="en-NZ" dirty="0"/>
              <a:t>so that He may establish your hearts without blame in holiness before our God and Father at the coming of our Lord Jesus with all His saints. </a:t>
            </a:r>
            <a:r>
              <a:rPr lang="en-NZ" sz="1900" dirty="0"/>
              <a:t>(NASB95)</a:t>
            </a:r>
          </a:p>
        </p:txBody>
      </p:sp>
      <p:sp>
        <p:nvSpPr>
          <p:cNvPr id="2" name="Content Placeholder 1">
            <a:extLst>
              <a:ext uri="{FF2B5EF4-FFF2-40B4-BE49-F238E27FC236}">
                <a16:creationId xmlns:a16="http://schemas.microsoft.com/office/drawing/2014/main" id="{13015BB7-6828-4B06-B58F-7AC50020836F}"/>
              </a:ext>
            </a:extLst>
          </p:cNvPr>
          <p:cNvSpPr>
            <a:spLocks noGrp="1"/>
          </p:cNvSpPr>
          <p:nvPr>
            <p:ph idx="1"/>
          </p:nvPr>
        </p:nvSpPr>
        <p:spPr>
          <a:xfrm>
            <a:off x="4514850" y="1825625"/>
            <a:ext cx="4000500" cy="4351338"/>
          </a:xfrm>
        </p:spPr>
        <p:txBody>
          <a:bodyPr/>
          <a:lstStyle/>
          <a:p>
            <a:r>
              <a:rPr lang="en-NZ" dirty="0"/>
              <a:t>Hebrews 12:14</a:t>
            </a:r>
          </a:p>
          <a:p>
            <a:r>
              <a:rPr lang="en-NZ" b="1" baseline="30000" dirty="0"/>
              <a:t>14</a:t>
            </a:r>
            <a:r>
              <a:rPr lang="en-NZ" dirty="0"/>
              <a:t>Pursue peace with everyone, and </a:t>
            </a:r>
            <a:r>
              <a:rPr lang="en-NZ" b="1" u="sng" dirty="0"/>
              <a:t>holiness</a:t>
            </a:r>
            <a:r>
              <a:rPr lang="en-NZ" dirty="0"/>
              <a:t>—without it no one will see the Lord. (CSB)</a:t>
            </a:r>
          </a:p>
          <a:p>
            <a:endParaRPr lang="en-NZ" dirty="0"/>
          </a:p>
        </p:txBody>
      </p:sp>
      <p:sp>
        <p:nvSpPr>
          <p:cNvPr id="7" name="Content Placeholder 2">
            <a:extLst>
              <a:ext uri="{FF2B5EF4-FFF2-40B4-BE49-F238E27FC236}">
                <a16:creationId xmlns:a16="http://schemas.microsoft.com/office/drawing/2014/main" id="{74806505-E0FD-4524-8442-7C6FC8B51886}"/>
              </a:ext>
            </a:extLst>
          </p:cNvPr>
          <p:cNvSpPr txBox="1">
            <a:spLocks/>
          </p:cNvSpPr>
          <p:nvPr/>
        </p:nvSpPr>
        <p:spPr>
          <a:xfrm>
            <a:off x="4832136" y="1144588"/>
            <a:ext cx="4000500" cy="5169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M</a:t>
            </a:r>
            <a:r>
              <a:rPr lang="en-NZ" dirty="0"/>
              <a:t>y Point—Lest I miss it!</a:t>
            </a:r>
          </a:p>
        </p:txBody>
      </p:sp>
    </p:spTree>
    <p:extLst>
      <p:ext uri="{BB962C8B-B14F-4D97-AF65-F5344CB8AC3E}">
        <p14:creationId xmlns:p14="http://schemas.microsoft.com/office/powerpoint/2010/main" val="3834523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6D3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1D071BF-B852-40BB-B961-49CC48EC0F5F}"/>
              </a:ext>
            </a:extLst>
          </p:cNvPr>
          <p:cNvSpPr/>
          <p:nvPr/>
        </p:nvSpPr>
        <p:spPr>
          <a:xfrm>
            <a:off x="0" y="31841"/>
            <a:ext cx="3162982" cy="369332"/>
          </a:xfrm>
          <a:prstGeom prst="rect">
            <a:avLst/>
          </a:prstGeom>
        </p:spPr>
        <p:txBody>
          <a:bodyPr wrap="none">
            <a:spAutoFit/>
          </a:bodyPr>
          <a:lstStyle/>
          <a:p>
            <a:r>
              <a:rPr lang="en-NZ" dirty="0">
                <a:solidFill>
                  <a:schemeClr val="bg1"/>
                </a:solidFill>
              </a:rPr>
              <a:t>Love is the pathway to holiness.</a:t>
            </a:r>
          </a:p>
        </p:txBody>
      </p:sp>
      <p:sp>
        <p:nvSpPr>
          <p:cNvPr id="6" name="Content Placeholder 2">
            <a:extLst>
              <a:ext uri="{FF2B5EF4-FFF2-40B4-BE49-F238E27FC236}">
                <a16:creationId xmlns:a16="http://schemas.microsoft.com/office/drawing/2014/main" id="{55DCA509-A423-466B-9339-FF8BBA2044C1}"/>
              </a:ext>
            </a:extLst>
          </p:cNvPr>
          <p:cNvSpPr txBox="1">
            <a:spLocks/>
          </p:cNvSpPr>
          <p:nvPr/>
        </p:nvSpPr>
        <p:spPr>
          <a:xfrm>
            <a:off x="484631" y="616854"/>
            <a:ext cx="830160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NZ" sz="2400" dirty="0"/>
              <a:t>1 Thessalonians 3:11-13</a:t>
            </a:r>
          </a:p>
          <a:p>
            <a:pPr marL="0" indent="0">
              <a:buFont typeface="Arial" panose="020B0604020202020204" pitchFamily="34" charset="0"/>
              <a:buNone/>
            </a:pPr>
            <a:r>
              <a:rPr lang="en-NZ" sz="2400" b="1" baseline="30000" dirty="0"/>
              <a:t>11</a:t>
            </a:r>
            <a:r>
              <a:rPr lang="en-NZ" sz="2400" dirty="0"/>
              <a:t>Now may our God and Father Himself and Jesus our Lord direct our way to you; </a:t>
            </a:r>
            <a:r>
              <a:rPr lang="en-NZ" sz="2400" b="1" baseline="30000" dirty="0"/>
              <a:t>12</a:t>
            </a:r>
            <a:r>
              <a:rPr lang="en-NZ" sz="2400" dirty="0"/>
              <a:t>and may the Lord cause you to increase and abound in love for one another, and for all people, just as we also </a:t>
            </a:r>
            <a:r>
              <a:rPr lang="en-NZ" sz="2400" i="1" dirty="0"/>
              <a:t>do </a:t>
            </a:r>
            <a:r>
              <a:rPr lang="en-NZ" sz="2400" dirty="0"/>
              <a:t>for you; </a:t>
            </a:r>
            <a:r>
              <a:rPr lang="en-NZ" sz="2400" b="1" baseline="30000" dirty="0"/>
              <a:t>13</a:t>
            </a:r>
            <a:r>
              <a:rPr lang="en-NZ" sz="2400" dirty="0"/>
              <a:t>so that He may establish your hearts without blame in holiness before our God and Father at the coming of our Lord Jesus with all His saints. </a:t>
            </a:r>
            <a:r>
              <a:rPr lang="en-NZ" sz="1900" dirty="0"/>
              <a:t>(NASB95)</a:t>
            </a:r>
          </a:p>
        </p:txBody>
      </p:sp>
      <p:pic>
        <p:nvPicPr>
          <p:cNvPr id="2052" name="Picture 4" descr="Image result for thessalonica">
            <a:extLst>
              <a:ext uri="{FF2B5EF4-FFF2-40B4-BE49-F238E27FC236}">
                <a16:creationId xmlns:a16="http://schemas.microsoft.com/office/drawing/2014/main" id="{2A22B594-10CF-47AC-9E87-2AF0E5C110A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42784" y="3099449"/>
            <a:ext cx="4585302" cy="3278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383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6D3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1D071BF-B852-40BB-B961-49CC48EC0F5F}"/>
              </a:ext>
            </a:extLst>
          </p:cNvPr>
          <p:cNvSpPr/>
          <p:nvPr/>
        </p:nvSpPr>
        <p:spPr>
          <a:xfrm>
            <a:off x="0" y="31841"/>
            <a:ext cx="3162982" cy="369332"/>
          </a:xfrm>
          <a:prstGeom prst="rect">
            <a:avLst/>
          </a:prstGeom>
        </p:spPr>
        <p:txBody>
          <a:bodyPr wrap="none">
            <a:spAutoFit/>
          </a:bodyPr>
          <a:lstStyle/>
          <a:p>
            <a:r>
              <a:rPr lang="en-NZ" dirty="0">
                <a:solidFill>
                  <a:schemeClr val="bg1"/>
                </a:solidFill>
              </a:rPr>
              <a:t>Love is the pathway to holiness.</a:t>
            </a:r>
          </a:p>
        </p:txBody>
      </p:sp>
      <p:pic>
        <p:nvPicPr>
          <p:cNvPr id="1026" name="Picture 2" descr="Paul's 1st and 2nd Missionary Journeys">
            <a:extLst>
              <a:ext uri="{FF2B5EF4-FFF2-40B4-BE49-F238E27FC236}">
                <a16:creationId xmlns:a16="http://schemas.microsoft.com/office/drawing/2014/main" id="{CD383564-2966-462B-951A-D6B029C12D4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8368" y="547243"/>
            <a:ext cx="7787264" cy="5830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7763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6D3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1D071BF-B852-40BB-B961-49CC48EC0F5F}"/>
              </a:ext>
            </a:extLst>
          </p:cNvPr>
          <p:cNvSpPr/>
          <p:nvPr/>
        </p:nvSpPr>
        <p:spPr>
          <a:xfrm>
            <a:off x="0" y="31841"/>
            <a:ext cx="3162982" cy="369332"/>
          </a:xfrm>
          <a:prstGeom prst="rect">
            <a:avLst/>
          </a:prstGeom>
        </p:spPr>
        <p:txBody>
          <a:bodyPr wrap="none">
            <a:spAutoFit/>
          </a:bodyPr>
          <a:lstStyle/>
          <a:p>
            <a:r>
              <a:rPr lang="en-NZ" dirty="0">
                <a:solidFill>
                  <a:schemeClr val="bg1"/>
                </a:solidFill>
              </a:rPr>
              <a:t>Love is the pathway to holiness.</a:t>
            </a:r>
          </a:p>
        </p:txBody>
      </p:sp>
      <p:sp>
        <p:nvSpPr>
          <p:cNvPr id="6" name="Content Placeholder 2">
            <a:extLst>
              <a:ext uri="{FF2B5EF4-FFF2-40B4-BE49-F238E27FC236}">
                <a16:creationId xmlns:a16="http://schemas.microsoft.com/office/drawing/2014/main" id="{55DCA509-A423-466B-9339-FF8BBA2044C1}"/>
              </a:ext>
            </a:extLst>
          </p:cNvPr>
          <p:cNvSpPr txBox="1">
            <a:spLocks/>
          </p:cNvSpPr>
          <p:nvPr/>
        </p:nvSpPr>
        <p:spPr>
          <a:xfrm>
            <a:off x="514349" y="1484243"/>
            <a:ext cx="4057651" cy="1509822"/>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NZ" sz="3100" dirty="0"/>
              <a:t>1 Thessalonians 3:11-13</a:t>
            </a:r>
          </a:p>
          <a:p>
            <a:pPr marL="0" indent="0">
              <a:buFont typeface="Arial" panose="020B0604020202020204" pitchFamily="34" charset="0"/>
              <a:buNone/>
            </a:pPr>
            <a:r>
              <a:rPr lang="en-NZ" sz="3100" b="1" baseline="30000" dirty="0"/>
              <a:t>11</a:t>
            </a:r>
            <a:r>
              <a:rPr lang="en-NZ" sz="3100" dirty="0"/>
              <a:t>Now may our God and Father Himself and Jesus our Lord direct our way to you;</a:t>
            </a:r>
            <a:r>
              <a:rPr lang="en-NZ" dirty="0"/>
              <a:t> </a:t>
            </a:r>
            <a:r>
              <a:rPr lang="en-NZ" sz="1900" dirty="0"/>
              <a:t>(NASB95)</a:t>
            </a:r>
          </a:p>
        </p:txBody>
      </p:sp>
      <p:pic>
        <p:nvPicPr>
          <p:cNvPr id="2050" name="Picture 2" descr="Paul's 3rd Missionary Journey">
            <a:extLst>
              <a:ext uri="{FF2B5EF4-FFF2-40B4-BE49-F238E27FC236}">
                <a16:creationId xmlns:a16="http://schemas.microsoft.com/office/drawing/2014/main" id="{58FE9060-25A1-44AD-A911-5C3131F64D9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4349" y="3370484"/>
            <a:ext cx="4320258" cy="2631037"/>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85266FD4-16F3-4E86-9D74-B8B8FF5118EA}"/>
              </a:ext>
            </a:extLst>
          </p:cNvPr>
          <p:cNvSpPr txBox="1">
            <a:spLocks/>
          </p:cNvSpPr>
          <p:nvPr/>
        </p:nvSpPr>
        <p:spPr>
          <a:xfrm>
            <a:off x="607139" y="702265"/>
            <a:ext cx="8086311" cy="5169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NZ" dirty="0"/>
              <a:t>Paul was not a missionary tourist</a:t>
            </a:r>
          </a:p>
        </p:txBody>
      </p:sp>
      <p:sp>
        <p:nvSpPr>
          <p:cNvPr id="8" name="Content Placeholder 2">
            <a:extLst>
              <a:ext uri="{FF2B5EF4-FFF2-40B4-BE49-F238E27FC236}">
                <a16:creationId xmlns:a16="http://schemas.microsoft.com/office/drawing/2014/main" id="{77231E75-EDC7-47C3-B79E-BD136B5BEB60}"/>
              </a:ext>
            </a:extLst>
          </p:cNvPr>
          <p:cNvSpPr txBox="1">
            <a:spLocks/>
          </p:cNvSpPr>
          <p:nvPr/>
        </p:nvSpPr>
        <p:spPr>
          <a:xfrm>
            <a:off x="4789884" y="1825625"/>
            <a:ext cx="40005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2400" dirty="0"/>
              <a:t>Paul was coming with a purpose.</a:t>
            </a:r>
          </a:p>
          <a:p>
            <a:r>
              <a:rPr lang="en-NZ" sz="2400" dirty="0"/>
              <a:t>Wanted to share God’s blessings</a:t>
            </a:r>
          </a:p>
          <a:p>
            <a:r>
              <a:rPr lang="en-NZ" sz="2400" dirty="0"/>
              <a:t>God’s gifts</a:t>
            </a:r>
          </a:p>
          <a:p>
            <a:r>
              <a:rPr lang="en-NZ" sz="2400" dirty="0"/>
              <a:t>Mutual edification</a:t>
            </a:r>
          </a:p>
          <a:p>
            <a:r>
              <a:rPr lang="en-NZ" sz="2400" dirty="0"/>
              <a:t>He wanted God to be </a:t>
            </a:r>
            <a:r>
              <a:rPr lang="en-NZ" sz="2400"/>
              <a:t>his guide.</a:t>
            </a:r>
            <a:endParaRPr lang="en-NZ" sz="2400" dirty="0"/>
          </a:p>
          <a:p>
            <a:endParaRPr lang="en-NZ" sz="1400" dirty="0"/>
          </a:p>
        </p:txBody>
      </p:sp>
    </p:spTree>
    <p:extLst>
      <p:ext uri="{BB962C8B-B14F-4D97-AF65-F5344CB8AC3E}">
        <p14:creationId xmlns:p14="http://schemas.microsoft.com/office/powerpoint/2010/main" val="3264651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6D3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1D071BF-B852-40BB-B961-49CC48EC0F5F}"/>
              </a:ext>
            </a:extLst>
          </p:cNvPr>
          <p:cNvSpPr/>
          <p:nvPr/>
        </p:nvSpPr>
        <p:spPr>
          <a:xfrm>
            <a:off x="0" y="31841"/>
            <a:ext cx="3162982" cy="369332"/>
          </a:xfrm>
          <a:prstGeom prst="rect">
            <a:avLst/>
          </a:prstGeom>
        </p:spPr>
        <p:txBody>
          <a:bodyPr wrap="none">
            <a:spAutoFit/>
          </a:bodyPr>
          <a:lstStyle/>
          <a:p>
            <a:r>
              <a:rPr lang="en-NZ" dirty="0">
                <a:solidFill>
                  <a:schemeClr val="bg1"/>
                </a:solidFill>
              </a:rPr>
              <a:t>Love is the pathway to holiness.</a:t>
            </a:r>
          </a:p>
        </p:txBody>
      </p:sp>
      <p:sp>
        <p:nvSpPr>
          <p:cNvPr id="7" name="Content Placeholder 2">
            <a:extLst>
              <a:ext uri="{FF2B5EF4-FFF2-40B4-BE49-F238E27FC236}">
                <a16:creationId xmlns:a16="http://schemas.microsoft.com/office/drawing/2014/main" id="{34BCCCC2-FB46-4834-8AE9-665544CEB60C}"/>
              </a:ext>
            </a:extLst>
          </p:cNvPr>
          <p:cNvSpPr txBox="1">
            <a:spLocks/>
          </p:cNvSpPr>
          <p:nvPr/>
        </p:nvSpPr>
        <p:spPr>
          <a:xfrm>
            <a:off x="607139" y="702265"/>
            <a:ext cx="8086311" cy="5169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NZ" dirty="0"/>
              <a:t>Paul’s ministry—Love’s Increase!</a:t>
            </a:r>
          </a:p>
        </p:txBody>
      </p:sp>
      <p:sp>
        <p:nvSpPr>
          <p:cNvPr id="9" name="Content Placeholder 2">
            <a:extLst>
              <a:ext uri="{FF2B5EF4-FFF2-40B4-BE49-F238E27FC236}">
                <a16:creationId xmlns:a16="http://schemas.microsoft.com/office/drawing/2014/main" id="{F846EAF0-2270-4179-A17A-BF5E8C66A271}"/>
              </a:ext>
            </a:extLst>
          </p:cNvPr>
          <p:cNvSpPr txBox="1">
            <a:spLocks/>
          </p:cNvSpPr>
          <p:nvPr/>
        </p:nvSpPr>
        <p:spPr>
          <a:xfrm>
            <a:off x="514350" y="1825625"/>
            <a:ext cx="4000500" cy="2266835"/>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NZ" sz="2400" dirty="0"/>
              <a:t>1 Thessalonians 3:12</a:t>
            </a:r>
          </a:p>
          <a:p>
            <a:pPr marL="0" indent="0">
              <a:buFont typeface="Arial" panose="020B0604020202020204" pitchFamily="34" charset="0"/>
              <a:buNone/>
            </a:pPr>
            <a:r>
              <a:rPr lang="en-NZ" sz="2400" b="1" baseline="30000" dirty="0"/>
              <a:t>12</a:t>
            </a:r>
            <a:r>
              <a:rPr lang="en-NZ" sz="2400" dirty="0"/>
              <a:t>and may the Lord cause you to increase and abound in love for one another, and for all people, just as we also </a:t>
            </a:r>
            <a:r>
              <a:rPr lang="en-NZ" sz="2400" i="1" dirty="0"/>
              <a:t>do </a:t>
            </a:r>
            <a:r>
              <a:rPr lang="en-NZ" sz="2400" dirty="0"/>
              <a:t>for you; </a:t>
            </a:r>
            <a:r>
              <a:rPr lang="en-NZ" sz="1900" dirty="0"/>
              <a:t>(NASB95)</a:t>
            </a:r>
          </a:p>
        </p:txBody>
      </p:sp>
      <p:pic>
        <p:nvPicPr>
          <p:cNvPr id="10" name="Picture 2" descr="No automatic alt text available.">
            <a:extLst>
              <a:ext uri="{FF2B5EF4-FFF2-40B4-BE49-F238E27FC236}">
                <a16:creationId xmlns:a16="http://schemas.microsoft.com/office/drawing/2014/main" id="{83090BAB-B560-4693-953F-75CA43BF06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5699" y="1857678"/>
            <a:ext cx="3663951" cy="274796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s://ci5.googleusercontent.com/proxy/Q4AJi7su6vCfX7pTHJQX3l-gvikdjLbCGZMkHrEc4Rka5Rr4i3VV2a1c7C0d1g6a83fJV0en0Su1cgRi2rreTIohfVdyAO5A04tfUABao0gr4nJm_oQ6XrOb3KzgRjPR7PwLgUCmyNcTUUcQyoRsn0fLG3WNLNsV4A=s0-d-e1-ft#https://s3.amazonaws.com/tgc-web/wp-content/uploads/2018/09/29124519/battle-envy-with-love-tgc.jpeg">
            <a:extLst>
              <a:ext uri="{FF2B5EF4-FFF2-40B4-BE49-F238E27FC236}">
                <a16:creationId xmlns:a16="http://schemas.microsoft.com/office/drawing/2014/main" id="{D4ECB2DC-5100-42EC-B20D-12472831C41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642" r="23375"/>
          <a:stretch/>
        </p:blipFill>
        <p:spPr bwMode="auto">
          <a:xfrm>
            <a:off x="1033668" y="4192948"/>
            <a:ext cx="2732433" cy="2084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6955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6D3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1D071BF-B852-40BB-B961-49CC48EC0F5F}"/>
              </a:ext>
            </a:extLst>
          </p:cNvPr>
          <p:cNvSpPr/>
          <p:nvPr/>
        </p:nvSpPr>
        <p:spPr>
          <a:xfrm>
            <a:off x="0" y="31841"/>
            <a:ext cx="3162982" cy="369332"/>
          </a:xfrm>
          <a:prstGeom prst="rect">
            <a:avLst/>
          </a:prstGeom>
        </p:spPr>
        <p:txBody>
          <a:bodyPr wrap="none">
            <a:spAutoFit/>
          </a:bodyPr>
          <a:lstStyle/>
          <a:p>
            <a:r>
              <a:rPr lang="en-NZ" dirty="0">
                <a:solidFill>
                  <a:schemeClr val="bg1"/>
                </a:solidFill>
              </a:rPr>
              <a:t>Love is the pathway to holiness.</a:t>
            </a:r>
          </a:p>
        </p:txBody>
      </p:sp>
      <p:pic>
        <p:nvPicPr>
          <p:cNvPr id="8" name="Picture 2" descr="https://ci5.googleusercontent.com/proxy/Q4AJi7su6vCfX7pTHJQX3l-gvikdjLbCGZMkHrEc4Rka5Rr4i3VV2a1c7C0d1g6a83fJV0en0Su1cgRi2rreTIohfVdyAO5A04tfUABao0gr4nJm_oQ6XrOb3KzgRjPR7PwLgUCmyNcTUUcQyoRsn0fLG3WNLNsV4A=s0-d-e1-ft#https://s3.amazonaws.com/tgc-web/wp-content/uploads/2018/09/29124519/battle-envy-with-love-tgc.jpeg">
            <a:extLst>
              <a:ext uri="{FF2B5EF4-FFF2-40B4-BE49-F238E27FC236}">
                <a16:creationId xmlns:a16="http://schemas.microsoft.com/office/drawing/2014/main" id="{CC00298E-F6D8-4B48-838F-053C3A2CF6EA}"/>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0642" r="23375"/>
          <a:stretch/>
        </p:blipFill>
        <p:spPr bwMode="auto">
          <a:xfrm>
            <a:off x="1033668" y="4092460"/>
            <a:ext cx="2732433" cy="2084503"/>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34BCCCC2-FB46-4834-8AE9-665544CEB60C}"/>
              </a:ext>
            </a:extLst>
          </p:cNvPr>
          <p:cNvSpPr txBox="1">
            <a:spLocks/>
          </p:cNvSpPr>
          <p:nvPr/>
        </p:nvSpPr>
        <p:spPr>
          <a:xfrm>
            <a:off x="607139" y="702265"/>
            <a:ext cx="8086311" cy="5169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NZ" dirty="0"/>
              <a:t>Paul’s ministry—Love’s Increase!</a:t>
            </a:r>
          </a:p>
        </p:txBody>
      </p:sp>
      <p:sp>
        <p:nvSpPr>
          <p:cNvPr id="9" name="Content Placeholder 2">
            <a:extLst>
              <a:ext uri="{FF2B5EF4-FFF2-40B4-BE49-F238E27FC236}">
                <a16:creationId xmlns:a16="http://schemas.microsoft.com/office/drawing/2014/main" id="{EFC63E1F-71B9-4264-ABC0-1A508BC603CD}"/>
              </a:ext>
            </a:extLst>
          </p:cNvPr>
          <p:cNvSpPr txBox="1">
            <a:spLocks/>
          </p:cNvSpPr>
          <p:nvPr/>
        </p:nvSpPr>
        <p:spPr>
          <a:xfrm>
            <a:off x="4789884" y="1825625"/>
            <a:ext cx="40005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2400" dirty="0"/>
              <a:t>1 John 4:9</a:t>
            </a:r>
          </a:p>
          <a:p>
            <a:r>
              <a:rPr lang="en-NZ" sz="2400" b="1" baseline="30000" dirty="0"/>
              <a:t>9 </a:t>
            </a:r>
            <a:r>
              <a:rPr lang="en-NZ" sz="2400" dirty="0"/>
              <a:t>God’s love was revealed among us in this way: God sent his one and only Son into the world so that we might live through him. </a:t>
            </a:r>
            <a:r>
              <a:rPr lang="en-NZ" sz="1400" dirty="0"/>
              <a:t>(CSB)</a:t>
            </a:r>
          </a:p>
        </p:txBody>
      </p:sp>
      <p:sp>
        <p:nvSpPr>
          <p:cNvPr id="10" name="Content Placeholder 2">
            <a:extLst>
              <a:ext uri="{FF2B5EF4-FFF2-40B4-BE49-F238E27FC236}">
                <a16:creationId xmlns:a16="http://schemas.microsoft.com/office/drawing/2014/main" id="{2D6C1A28-D093-4D7D-ADB1-7AB787F44568}"/>
              </a:ext>
            </a:extLst>
          </p:cNvPr>
          <p:cNvSpPr txBox="1">
            <a:spLocks/>
          </p:cNvSpPr>
          <p:nvPr/>
        </p:nvSpPr>
        <p:spPr>
          <a:xfrm>
            <a:off x="4832136" y="1144588"/>
            <a:ext cx="4000500" cy="5169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NZ" dirty="0"/>
              <a:t>God’s Love—It’s Power</a:t>
            </a:r>
          </a:p>
        </p:txBody>
      </p:sp>
      <p:pic>
        <p:nvPicPr>
          <p:cNvPr id="6146" name="Picture 2" descr="Image result for life in Christ">
            <a:extLst>
              <a:ext uri="{FF2B5EF4-FFF2-40B4-BE49-F238E27FC236}">
                <a16:creationId xmlns:a16="http://schemas.microsoft.com/office/drawing/2014/main" id="{4491A5E4-FE17-4462-8094-556C0A95F2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5096" y="4092460"/>
            <a:ext cx="3474554" cy="2063275"/>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2">
            <a:extLst>
              <a:ext uri="{FF2B5EF4-FFF2-40B4-BE49-F238E27FC236}">
                <a16:creationId xmlns:a16="http://schemas.microsoft.com/office/drawing/2014/main" id="{47B8ED6B-0A8B-427B-93AD-74996CFD3D48}"/>
              </a:ext>
            </a:extLst>
          </p:cNvPr>
          <p:cNvSpPr txBox="1">
            <a:spLocks/>
          </p:cNvSpPr>
          <p:nvPr/>
        </p:nvSpPr>
        <p:spPr>
          <a:xfrm>
            <a:off x="514350" y="1825625"/>
            <a:ext cx="4000500" cy="2266835"/>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NZ" sz="2400" dirty="0"/>
              <a:t>1 Thessalonians 3:12</a:t>
            </a:r>
          </a:p>
          <a:p>
            <a:pPr marL="0" indent="0">
              <a:buFont typeface="Arial" panose="020B0604020202020204" pitchFamily="34" charset="0"/>
              <a:buNone/>
            </a:pPr>
            <a:r>
              <a:rPr lang="en-NZ" sz="2400" b="1" baseline="30000" dirty="0"/>
              <a:t>12</a:t>
            </a:r>
            <a:r>
              <a:rPr lang="en-NZ" sz="2400" dirty="0"/>
              <a:t>and may the Lord cause you to increase and abound in love for one another, and for all people, just as we also </a:t>
            </a:r>
            <a:r>
              <a:rPr lang="en-NZ" sz="2400" i="1" dirty="0"/>
              <a:t>do </a:t>
            </a:r>
            <a:r>
              <a:rPr lang="en-NZ" sz="2400" dirty="0"/>
              <a:t>for you; </a:t>
            </a:r>
            <a:r>
              <a:rPr lang="en-NZ" sz="1900" dirty="0"/>
              <a:t>(NASB95)</a:t>
            </a:r>
          </a:p>
        </p:txBody>
      </p:sp>
    </p:spTree>
    <p:extLst>
      <p:ext uri="{BB962C8B-B14F-4D97-AF65-F5344CB8AC3E}">
        <p14:creationId xmlns:p14="http://schemas.microsoft.com/office/powerpoint/2010/main" val="1439848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6D3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1D071BF-B852-40BB-B961-49CC48EC0F5F}"/>
              </a:ext>
            </a:extLst>
          </p:cNvPr>
          <p:cNvSpPr/>
          <p:nvPr/>
        </p:nvSpPr>
        <p:spPr>
          <a:xfrm>
            <a:off x="0" y="31841"/>
            <a:ext cx="3162982" cy="369332"/>
          </a:xfrm>
          <a:prstGeom prst="rect">
            <a:avLst/>
          </a:prstGeom>
        </p:spPr>
        <p:txBody>
          <a:bodyPr wrap="none">
            <a:spAutoFit/>
          </a:bodyPr>
          <a:lstStyle/>
          <a:p>
            <a:r>
              <a:rPr lang="en-NZ" dirty="0">
                <a:solidFill>
                  <a:schemeClr val="bg1"/>
                </a:solidFill>
              </a:rPr>
              <a:t>Love is the pathway to holiness.</a:t>
            </a:r>
          </a:p>
        </p:txBody>
      </p:sp>
      <p:pic>
        <p:nvPicPr>
          <p:cNvPr id="8" name="Picture 2" descr="https://ci5.googleusercontent.com/proxy/Q4AJi7su6vCfX7pTHJQX3l-gvikdjLbCGZMkHrEc4Rka5Rr4i3VV2a1c7C0d1g6a83fJV0en0Su1cgRi2rreTIohfVdyAO5A04tfUABao0gr4nJm_oQ6XrOb3KzgRjPR7PwLgUCmyNcTUUcQyoRsn0fLG3WNLNsV4A=s0-d-e1-ft#https://s3.amazonaws.com/tgc-web/wp-content/uploads/2018/09/29124519/battle-envy-with-love-tgc.jpeg">
            <a:extLst>
              <a:ext uri="{FF2B5EF4-FFF2-40B4-BE49-F238E27FC236}">
                <a16:creationId xmlns:a16="http://schemas.microsoft.com/office/drawing/2014/main" id="{CC00298E-F6D8-4B48-838F-053C3A2CF6EA}"/>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0642" r="23375"/>
          <a:stretch/>
        </p:blipFill>
        <p:spPr bwMode="auto">
          <a:xfrm>
            <a:off x="1033668" y="4092460"/>
            <a:ext cx="2732433" cy="2084503"/>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34BCCCC2-FB46-4834-8AE9-665544CEB60C}"/>
              </a:ext>
            </a:extLst>
          </p:cNvPr>
          <p:cNvSpPr txBox="1">
            <a:spLocks/>
          </p:cNvSpPr>
          <p:nvPr/>
        </p:nvSpPr>
        <p:spPr>
          <a:xfrm>
            <a:off x="607139" y="702265"/>
            <a:ext cx="8086311" cy="5169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NZ" dirty="0"/>
              <a:t>Paul’s ministry—Love’s Increase!</a:t>
            </a:r>
          </a:p>
        </p:txBody>
      </p:sp>
      <p:sp>
        <p:nvSpPr>
          <p:cNvPr id="9" name="Content Placeholder 2">
            <a:extLst>
              <a:ext uri="{FF2B5EF4-FFF2-40B4-BE49-F238E27FC236}">
                <a16:creationId xmlns:a16="http://schemas.microsoft.com/office/drawing/2014/main" id="{EFC63E1F-71B9-4264-ABC0-1A508BC603CD}"/>
              </a:ext>
            </a:extLst>
          </p:cNvPr>
          <p:cNvSpPr txBox="1">
            <a:spLocks/>
          </p:cNvSpPr>
          <p:nvPr/>
        </p:nvSpPr>
        <p:spPr>
          <a:xfrm>
            <a:off x="4789884" y="1825625"/>
            <a:ext cx="40005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2400" dirty="0"/>
              <a:t>1 John 4:10</a:t>
            </a:r>
          </a:p>
          <a:p>
            <a:r>
              <a:rPr lang="en-NZ" sz="2400" b="1" baseline="30000" dirty="0"/>
              <a:t>10</a:t>
            </a:r>
            <a:r>
              <a:rPr lang="en-NZ" sz="2400" dirty="0"/>
              <a:t>Love consists in this: not that we loved God, but that he loved us and sent his Son to be the atoning sacrifice for our sins. (CSB)</a:t>
            </a:r>
          </a:p>
        </p:txBody>
      </p:sp>
      <p:pic>
        <p:nvPicPr>
          <p:cNvPr id="4098" name="Picture 2" descr="Related image">
            <a:extLst>
              <a:ext uri="{FF2B5EF4-FFF2-40B4-BE49-F238E27FC236}">
                <a16:creationId xmlns:a16="http://schemas.microsoft.com/office/drawing/2014/main" id="{439F5832-EFAD-42AB-ADD0-41608C5B0D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7899" y="4092460"/>
            <a:ext cx="2869630" cy="2149453"/>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a:extLst>
              <a:ext uri="{FF2B5EF4-FFF2-40B4-BE49-F238E27FC236}">
                <a16:creationId xmlns:a16="http://schemas.microsoft.com/office/drawing/2014/main" id="{2D6C1A28-D093-4D7D-ADB1-7AB787F44568}"/>
              </a:ext>
            </a:extLst>
          </p:cNvPr>
          <p:cNvSpPr txBox="1">
            <a:spLocks/>
          </p:cNvSpPr>
          <p:nvPr/>
        </p:nvSpPr>
        <p:spPr>
          <a:xfrm>
            <a:off x="4832136" y="1144588"/>
            <a:ext cx="4000500" cy="516935"/>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NZ" dirty="0"/>
              <a:t>God’s Love—Demonstrated.</a:t>
            </a:r>
          </a:p>
        </p:txBody>
      </p:sp>
      <p:sp>
        <p:nvSpPr>
          <p:cNvPr id="11" name="Content Placeholder 2">
            <a:extLst>
              <a:ext uri="{FF2B5EF4-FFF2-40B4-BE49-F238E27FC236}">
                <a16:creationId xmlns:a16="http://schemas.microsoft.com/office/drawing/2014/main" id="{6984658D-C375-48E5-BB86-29954B5537B7}"/>
              </a:ext>
            </a:extLst>
          </p:cNvPr>
          <p:cNvSpPr txBox="1">
            <a:spLocks/>
          </p:cNvSpPr>
          <p:nvPr/>
        </p:nvSpPr>
        <p:spPr>
          <a:xfrm>
            <a:off x="514350" y="1825625"/>
            <a:ext cx="4000500" cy="2266835"/>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NZ" sz="2400" dirty="0"/>
              <a:t>1 Thessalonians 3:12</a:t>
            </a:r>
          </a:p>
          <a:p>
            <a:pPr marL="0" indent="0">
              <a:buFont typeface="Arial" panose="020B0604020202020204" pitchFamily="34" charset="0"/>
              <a:buNone/>
            </a:pPr>
            <a:r>
              <a:rPr lang="en-NZ" sz="2400" b="1" baseline="30000" dirty="0"/>
              <a:t>12</a:t>
            </a:r>
            <a:r>
              <a:rPr lang="en-NZ" sz="2400" dirty="0"/>
              <a:t>and may the Lord cause you to increase and abound in love for one another, and for all people, just as we also </a:t>
            </a:r>
            <a:r>
              <a:rPr lang="en-NZ" sz="2400" i="1" dirty="0"/>
              <a:t>do </a:t>
            </a:r>
            <a:r>
              <a:rPr lang="en-NZ" sz="2400" dirty="0"/>
              <a:t>for you; </a:t>
            </a:r>
            <a:r>
              <a:rPr lang="en-NZ" sz="1900" dirty="0"/>
              <a:t>(NASB95)</a:t>
            </a:r>
          </a:p>
        </p:txBody>
      </p:sp>
    </p:spTree>
    <p:extLst>
      <p:ext uri="{BB962C8B-B14F-4D97-AF65-F5344CB8AC3E}">
        <p14:creationId xmlns:p14="http://schemas.microsoft.com/office/powerpoint/2010/main" val="1941875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6D3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1D071BF-B852-40BB-B961-49CC48EC0F5F}"/>
              </a:ext>
            </a:extLst>
          </p:cNvPr>
          <p:cNvSpPr/>
          <p:nvPr/>
        </p:nvSpPr>
        <p:spPr>
          <a:xfrm>
            <a:off x="0" y="31841"/>
            <a:ext cx="3162982" cy="369332"/>
          </a:xfrm>
          <a:prstGeom prst="rect">
            <a:avLst/>
          </a:prstGeom>
        </p:spPr>
        <p:txBody>
          <a:bodyPr wrap="none">
            <a:spAutoFit/>
          </a:bodyPr>
          <a:lstStyle/>
          <a:p>
            <a:r>
              <a:rPr lang="en-NZ" dirty="0">
                <a:solidFill>
                  <a:schemeClr val="bg1"/>
                </a:solidFill>
              </a:rPr>
              <a:t>Love is the pathway to holiness.</a:t>
            </a:r>
          </a:p>
        </p:txBody>
      </p:sp>
      <p:sp>
        <p:nvSpPr>
          <p:cNvPr id="6" name="Content Placeholder 2">
            <a:extLst>
              <a:ext uri="{FF2B5EF4-FFF2-40B4-BE49-F238E27FC236}">
                <a16:creationId xmlns:a16="http://schemas.microsoft.com/office/drawing/2014/main" id="{55DCA509-A423-466B-9339-FF8BBA2044C1}"/>
              </a:ext>
            </a:extLst>
          </p:cNvPr>
          <p:cNvSpPr txBox="1">
            <a:spLocks/>
          </p:cNvSpPr>
          <p:nvPr/>
        </p:nvSpPr>
        <p:spPr>
          <a:xfrm>
            <a:off x="514350" y="1825625"/>
            <a:ext cx="4000500" cy="2266835"/>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NZ" sz="2400" dirty="0"/>
              <a:t>1 Thessalonians 3:12</a:t>
            </a:r>
          </a:p>
          <a:p>
            <a:pPr marL="0" indent="0">
              <a:buFont typeface="Arial" panose="020B0604020202020204" pitchFamily="34" charset="0"/>
              <a:buNone/>
            </a:pPr>
            <a:r>
              <a:rPr lang="en-NZ" sz="2400" b="1" baseline="30000" dirty="0"/>
              <a:t>12</a:t>
            </a:r>
            <a:r>
              <a:rPr lang="en-NZ" sz="2400" dirty="0"/>
              <a:t>and may the Lord cause you to increase and abound in love for one another, and for all people, just as we also </a:t>
            </a:r>
            <a:r>
              <a:rPr lang="en-NZ" sz="2400" i="1" dirty="0"/>
              <a:t>do </a:t>
            </a:r>
            <a:r>
              <a:rPr lang="en-NZ" sz="2400" dirty="0"/>
              <a:t>for you; </a:t>
            </a:r>
            <a:r>
              <a:rPr lang="en-NZ" sz="1900" dirty="0"/>
              <a:t>(NASB95)</a:t>
            </a:r>
          </a:p>
        </p:txBody>
      </p:sp>
      <p:pic>
        <p:nvPicPr>
          <p:cNvPr id="8" name="Picture 2" descr="https://ci5.googleusercontent.com/proxy/Q4AJi7su6vCfX7pTHJQX3l-gvikdjLbCGZMkHrEc4Rka5Rr4i3VV2a1c7C0d1g6a83fJV0en0Su1cgRi2rreTIohfVdyAO5A04tfUABao0gr4nJm_oQ6XrOb3KzgRjPR7PwLgUCmyNcTUUcQyoRsn0fLG3WNLNsV4A=s0-d-e1-ft#https://s3.amazonaws.com/tgc-web/wp-content/uploads/2018/09/29124519/battle-envy-with-love-tgc.jpeg">
            <a:extLst>
              <a:ext uri="{FF2B5EF4-FFF2-40B4-BE49-F238E27FC236}">
                <a16:creationId xmlns:a16="http://schemas.microsoft.com/office/drawing/2014/main" id="{CC00298E-F6D8-4B48-838F-053C3A2CF6EA}"/>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0642" r="23375"/>
          <a:stretch/>
        </p:blipFill>
        <p:spPr bwMode="auto">
          <a:xfrm>
            <a:off x="1033668" y="4171347"/>
            <a:ext cx="2732433" cy="2084503"/>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34BCCCC2-FB46-4834-8AE9-665544CEB60C}"/>
              </a:ext>
            </a:extLst>
          </p:cNvPr>
          <p:cNvSpPr txBox="1">
            <a:spLocks/>
          </p:cNvSpPr>
          <p:nvPr/>
        </p:nvSpPr>
        <p:spPr>
          <a:xfrm>
            <a:off x="607139" y="702265"/>
            <a:ext cx="8086311" cy="5169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NZ" dirty="0"/>
              <a:t>Paul’s ministry—Love’s Increase!</a:t>
            </a:r>
          </a:p>
        </p:txBody>
      </p:sp>
      <p:sp>
        <p:nvSpPr>
          <p:cNvPr id="9" name="Content Placeholder 2">
            <a:extLst>
              <a:ext uri="{FF2B5EF4-FFF2-40B4-BE49-F238E27FC236}">
                <a16:creationId xmlns:a16="http://schemas.microsoft.com/office/drawing/2014/main" id="{EFC63E1F-71B9-4264-ABC0-1A508BC603CD}"/>
              </a:ext>
            </a:extLst>
          </p:cNvPr>
          <p:cNvSpPr txBox="1">
            <a:spLocks/>
          </p:cNvSpPr>
          <p:nvPr/>
        </p:nvSpPr>
        <p:spPr>
          <a:xfrm>
            <a:off x="4789884" y="1825625"/>
            <a:ext cx="40005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2400" dirty="0"/>
              <a:t>1 John 4:16</a:t>
            </a:r>
          </a:p>
          <a:p>
            <a:r>
              <a:rPr lang="en-NZ" sz="2400" b="1" baseline="30000" dirty="0"/>
              <a:t>16 </a:t>
            </a:r>
            <a:r>
              <a:rPr lang="en-NZ" sz="2400" dirty="0"/>
              <a:t>And we have come to know and to believe the love that God has for us. God is love, and the one who remains in love remains in God, and God remains in him. </a:t>
            </a:r>
            <a:r>
              <a:rPr lang="en-NZ" sz="1400" dirty="0"/>
              <a:t>(CSB)</a:t>
            </a:r>
          </a:p>
        </p:txBody>
      </p:sp>
      <p:sp>
        <p:nvSpPr>
          <p:cNvPr id="10" name="Content Placeholder 2">
            <a:extLst>
              <a:ext uri="{FF2B5EF4-FFF2-40B4-BE49-F238E27FC236}">
                <a16:creationId xmlns:a16="http://schemas.microsoft.com/office/drawing/2014/main" id="{2D6C1A28-D093-4D7D-ADB1-7AB787F44568}"/>
              </a:ext>
            </a:extLst>
          </p:cNvPr>
          <p:cNvSpPr txBox="1">
            <a:spLocks/>
          </p:cNvSpPr>
          <p:nvPr/>
        </p:nvSpPr>
        <p:spPr>
          <a:xfrm>
            <a:off x="4832136" y="1144588"/>
            <a:ext cx="4000500" cy="5169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NZ" dirty="0"/>
              <a:t>God’s Love—It’s Essence</a:t>
            </a:r>
          </a:p>
        </p:txBody>
      </p:sp>
    </p:spTree>
    <p:extLst>
      <p:ext uri="{BB962C8B-B14F-4D97-AF65-F5344CB8AC3E}">
        <p14:creationId xmlns:p14="http://schemas.microsoft.com/office/powerpoint/2010/main" val="248097248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1267</TotalTime>
  <Words>1179</Words>
  <Application>Microsoft Office PowerPoint</Application>
  <PresentationFormat>On-screen Show (4:3)</PresentationFormat>
  <Paragraphs>104</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dc:creator>
  <cp:lastModifiedBy>Morningside Church of Christ</cp:lastModifiedBy>
  <cp:revision>38</cp:revision>
  <dcterms:created xsi:type="dcterms:W3CDTF">2020-01-04T11:08:49Z</dcterms:created>
  <dcterms:modified xsi:type="dcterms:W3CDTF">2020-01-11T21:48:27Z</dcterms:modified>
</cp:coreProperties>
</file>