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1136" r:id="rId2"/>
    <p:sldId id="1174" r:id="rId3"/>
    <p:sldId id="1186" r:id="rId4"/>
    <p:sldId id="1175" r:id="rId5"/>
    <p:sldId id="1184" r:id="rId6"/>
    <p:sldId id="1189" r:id="rId7"/>
    <p:sldId id="1196" r:id="rId8"/>
    <p:sldId id="1190" r:id="rId9"/>
    <p:sldId id="1197" r:id="rId10"/>
    <p:sldId id="1191" r:id="rId11"/>
    <p:sldId id="1192" r:id="rId12"/>
    <p:sldId id="1195" r:id="rId13"/>
    <p:sldId id="1194" r:id="rId14"/>
    <p:sldId id="1198" r:id="rId15"/>
    <p:sldId id="1199" r:id="rId16"/>
    <p:sldId id="1188" r:id="rId17"/>
    <p:sldId id="1177" r:id="rId18"/>
    <p:sldId id="1183" r:id="rId19"/>
    <p:sldId id="1179" r:id="rId20"/>
    <p:sldId id="1181" r:id="rId21"/>
    <p:sldId id="1178" r:id="rId22"/>
    <p:sldId id="1138" r:id="rId23"/>
    <p:sldId id="1182" r:id="rId24"/>
    <p:sldId id="1200" r:id="rId25"/>
    <p:sldId id="116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66" d="100"/>
          <a:sy n="66" d="100"/>
        </p:scale>
        <p:origin x="84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AE4A4-B0A9-4946-A9B9-4176D30CF272}" type="datetimeFigureOut">
              <a:rPr lang="en-NZ" smtClean="0"/>
              <a:t>23/02/2020</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E58C7C-B011-47DA-ADD2-B315460455CB}" type="slidenum">
              <a:rPr lang="en-NZ" smtClean="0"/>
              <a:t>‹#›</a:t>
            </a:fld>
            <a:endParaRPr lang="en-NZ"/>
          </a:p>
        </p:txBody>
      </p:sp>
    </p:spTree>
    <p:extLst>
      <p:ext uri="{BB962C8B-B14F-4D97-AF65-F5344CB8AC3E}">
        <p14:creationId xmlns:p14="http://schemas.microsoft.com/office/powerpoint/2010/main" val="3653180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23/02/2020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343754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23/02/2020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899432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23/02/2020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07828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BC8CEE-69A5-4B52-AA73-6E2AFE19DFCB}" type="datetimeFigureOut">
              <a:rPr lang="en-NZ" smtClean="0"/>
              <a:t>23/02/2020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255976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BC8CEE-69A5-4B52-AA73-6E2AFE19DFCB}" type="datetimeFigureOut">
              <a:rPr lang="en-NZ" smtClean="0"/>
              <a:t>23/02/2020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53774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BC8CEE-69A5-4B52-AA73-6E2AFE19DFCB}" type="datetimeFigureOut">
              <a:rPr lang="en-NZ" smtClean="0"/>
              <a:t>23/02/2020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67271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BC8CEE-69A5-4B52-AA73-6E2AFE19DFCB}" type="datetimeFigureOut">
              <a:rPr lang="en-NZ" smtClean="0"/>
              <a:t>23/02/2020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28380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BC8CEE-69A5-4B52-AA73-6E2AFE19DFCB}" type="datetimeFigureOut">
              <a:rPr lang="en-NZ" smtClean="0"/>
              <a:t>23/02/2020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2952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C8CEE-69A5-4B52-AA73-6E2AFE19DFCB}" type="datetimeFigureOut">
              <a:rPr lang="en-NZ" smtClean="0"/>
              <a:t>23/02/2020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01080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BC8CEE-69A5-4B52-AA73-6E2AFE19DFCB}" type="datetimeFigureOut">
              <a:rPr lang="en-NZ" smtClean="0"/>
              <a:t>23/02/2020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377374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BC8CEE-69A5-4B52-AA73-6E2AFE19DFCB}" type="datetimeFigureOut">
              <a:rPr lang="en-NZ" smtClean="0"/>
              <a:t>23/02/2020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8FA578E-76DA-4C16-A1F7-608F059A67C2}" type="slidenum">
              <a:rPr lang="en-NZ" smtClean="0"/>
              <a:t>‹#›</a:t>
            </a:fld>
            <a:endParaRPr lang="en-NZ"/>
          </a:p>
        </p:txBody>
      </p:sp>
    </p:spTree>
    <p:extLst>
      <p:ext uri="{BB962C8B-B14F-4D97-AF65-F5344CB8AC3E}">
        <p14:creationId xmlns:p14="http://schemas.microsoft.com/office/powerpoint/2010/main" val="179945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C8CEE-69A5-4B52-AA73-6E2AFE19DFCB}" type="datetimeFigureOut">
              <a:rPr lang="en-NZ" smtClean="0"/>
              <a:t>23/02/2020</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A578E-76DA-4C16-A1F7-608F059A67C2}" type="slidenum">
              <a:rPr lang="en-NZ" smtClean="0"/>
              <a:t>‹#›</a:t>
            </a:fld>
            <a:endParaRPr lang="en-NZ"/>
          </a:p>
        </p:txBody>
      </p:sp>
    </p:spTree>
    <p:extLst>
      <p:ext uri="{BB962C8B-B14F-4D97-AF65-F5344CB8AC3E}">
        <p14:creationId xmlns:p14="http://schemas.microsoft.com/office/powerpoint/2010/main" val="4287704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05B3BDF-1E07-4DDC-8F32-EEB3FAC09B3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98332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803FF6-20E8-4795-9C6C-D28EBCAC4DC9}"/>
              </a:ext>
            </a:extLst>
          </p:cNvPr>
          <p:cNvSpPr/>
          <p:nvPr/>
        </p:nvSpPr>
        <p:spPr>
          <a:xfrm>
            <a:off x="0" y="31841"/>
            <a:ext cx="3096745" cy="369332"/>
          </a:xfrm>
          <a:prstGeom prst="rect">
            <a:avLst/>
          </a:prstGeom>
        </p:spPr>
        <p:txBody>
          <a:bodyPr wrap="none">
            <a:spAutoFit/>
          </a:bodyPr>
          <a:lstStyle/>
          <a:p>
            <a:r>
              <a:rPr lang="en-US" dirty="0"/>
              <a:t>Peace Beyond Comprehension</a:t>
            </a:r>
            <a:r>
              <a:rPr lang="en-NZ" dirty="0"/>
              <a:t>.</a:t>
            </a:r>
            <a:endParaRPr lang="en-US" dirty="0"/>
          </a:p>
        </p:txBody>
      </p:sp>
      <p:sp>
        <p:nvSpPr>
          <p:cNvPr id="8" name="Content Placeholder 2">
            <a:extLst>
              <a:ext uri="{FF2B5EF4-FFF2-40B4-BE49-F238E27FC236}">
                <a16:creationId xmlns:a16="http://schemas.microsoft.com/office/drawing/2014/main" id="{38F47069-9423-4F47-B62C-94ECB6C2CC80}"/>
              </a:ext>
            </a:extLst>
          </p:cNvPr>
          <p:cNvSpPr>
            <a:spLocks noGrp="1"/>
          </p:cNvSpPr>
          <p:nvPr>
            <p:ph sz="half" idx="1"/>
          </p:nvPr>
        </p:nvSpPr>
        <p:spPr>
          <a:xfrm>
            <a:off x="410818" y="500407"/>
            <a:ext cx="8733182" cy="827707"/>
          </a:xfrm>
        </p:spPr>
        <p:txBody>
          <a:bodyPr>
            <a:normAutofit/>
          </a:bodyPr>
          <a:lstStyle/>
          <a:p>
            <a:pPr marL="0" indent="0">
              <a:buNone/>
            </a:pPr>
            <a:r>
              <a:rPr lang="en-NZ" dirty="0"/>
              <a:t>1. Seeking Peace</a:t>
            </a:r>
          </a:p>
        </p:txBody>
      </p:sp>
      <p:sp>
        <p:nvSpPr>
          <p:cNvPr id="6" name="Content Placeholder 2">
            <a:extLst>
              <a:ext uri="{FF2B5EF4-FFF2-40B4-BE49-F238E27FC236}">
                <a16:creationId xmlns:a16="http://schemas.microsoft.com/office/drawing/2014/main" id="{5E611F1B-9629-4028-9E4B-260CF5A10FA4}"/>
              </a:ext>
            </a:extLst>
          </p:cNvPr>
          <p:cNvSpPr txBox="1">
            <a:spLocks/>
          </p:cNvSpPr>
          <p:nvPr/>
        </p:nvSpPr>
        <p:spPr>
          <a:xfrm>
            <a:off x="628650" y="1328114"/>
            <a:ext cx="3886200" cy="5191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A. Temporary Fixes </a:t>
            </a:r>
          </a:p>
          <a:p>
            <a:pPr marL="457200" lvl="1" indent="0">
              <a:buNone/>
            </a:pPr>
            <a:r>
              <a:rPr lang="en-NZ" dirty="0"/>
              <a:t>2. Looking in Wrong Places</a:t>
            </a:r>
          </a:p>
        </p:txBody>
      </p:sp>
      <p:pic>
        <p:nvPicPr>
          <p:cNvPr id="7" name="Picture 4" descr="Image result for mick jagger young">
            <a:extLst>
              <a:ext uri="{FF2B5EF4-FFF2-40B4-BE49-F238E27FC236}">
                <a16:creationId xmlns:a16="http://schemas.microsoft.com/office/drawing/2014/main" id="{5440A0D6-F20B-4EAF-A543-6AB7194F5422}"/>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6181" r="9180" b="-2"/>
          <a:stretch/>
        </p:blipFill>
        <p:spPr bwMode="auto">
          <a:xfrm>
            <a:off x="4562839" y="-168316"/>
            <a:ext cx="4695998" cy="3932313"/>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9" name="Picture 2" descr="Image result for drugs and sex and rock and roll rolling stones young">
            <a:extLst>
              <a:ext uri="{FF2B5EF4-FFF2-40B4-BE49-F238E27FC236}">
                <a16:creationId xmlns:a16="http://schemas.microsoft.com/office/drawing/2014/main" id="{C4770DA2-31E6-4812-9BC8-1CAC7D68031D}"/>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r="7134" b="3"/>
          <a:stretch/>
        </p:blipFill>
        <p:spPr bwMode="auto">
          <a:xfrm>
            <a:off x="4567428" y="2487166"/>
            <a:ext cx="4697730" cy="4215384"/>
          </a:xfrm>
          <a:prstGeom prst="rect">
            <a:avLst/>
          </a:prstGeom>
          <a:noFill/>
          <a:effectLst>
            <a:softEdge rad="533400"/>
          </a:effectLst>
          <a:extLst>
            <a:ext uri="{909E8E84-426E-40DD-AFC4-6F175D3DCCD1}">
              <a14:hiddenFill xmlns:a14="http://schemas.microsoft.com/office/drawing/2010/main">
                <a:solidFill>
                  <a:srgbClr val="FFFFFF"/>
                </a:solidFill>
              </a14:hiddenFill>
            </a:ext>
          </a:extLst>
        </p:spPr>
      </p:pic>
      <p:pic>
        <p:nvPicPr>
          <p:cNvPr id="10" name="Picture 6" descr="Image result for drugs and sex and rock and roll">
            <a:extLst>
              <a:ext uri="{FF2B5EF4-FFF2-40B4-BE49-F238E27FC236}">
                <a16:creationId xmlns:a16="http://schemas.microsoft.com/office/drawing/2014/main" id="{BC1C9D3F-3054-47CE-89D0-5F7E2D0E79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442" y="2956303"/>
            <a:ext cx="3724506" cy="3724506"/>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F6016FBA-295A-46BE-A2AC-C8E993E8B74B}"/>
              </a:ext>
            </a:extLst>
          </p:cNvPr>
          <p:cNvSpPr>
            <a:spLocks noGrp="1"/>
          </p:cNvSpPr>
          <p:nvPr>
            <p:ph type="title"/>
          </p:nvPr>
        </p:nvSpPr>
        <p:spPr>
          <a:xfrm>
            <a:off x="4514850" y="5529886"/>
            <a:ext cx="4403863" cy="1311664"/>
          </a:xfrm>
        </p:spPr>
        <p:txBody>
          <a:bodyPr vert="horz" lIns="91440" tIns="45720" rIns="91440" bIns="45720" rtlCol="0" anchor="ctr">
            <a:normAutofit/>
          </a:bodyPr>
          <a:lstStyle/>
          <a:p>
            <a:r>
              <a:rPr lang="en-US" b="1" kern="1200" dirty="0">
                <a:solidFill>
                  <a:srgbClr val="C00000"/>
                </a:solidFill>
                <a:latin typeface="+mj-lt"/>
                <a:ea typeface="+mj-ea"/>
                <a:cs typeface="+mj-cs"/>
              </a:rPr>
              <a:t>We warned.</a:t>
            </a:r>
            <a:br>
              <a:rPr lang="en-US" b="1" kern="1200" dirty="0">
                <a:solidFill>
                  <a:srgbClr val="C00000"/>
                </a:solidFill>
                <a:latin typeface="+mj-lt"/>
                <a:ea typeface="+mj-ea"/>
                <a:cs typeface="+mj-cs"/>
              </a:rPr>
            </a:br>
            <a:r>
              <a:rPr lang="en-US" b="1" kern="1200" dirty="0">
                <a:solidFill>
                  <a:srgbClr val="C00000"/>
                </a:solidFill>
                <a:latin typeface="+mj-lt"/>
                <a:ea typeface="+mj-ea"/>
                <a:cs typeface="+mj-cs"/>
              </a:rPr>
              <a:t>This becomes…</a:t>
            </a:r>
          </a:p>
        </p:txBody>
      </p:sp>
    </p:spTree>
    <p:extLst>
      <p:ext uri="{BB962C8B-B14F-4D97-AF65-F5344CB8AC3E}">
        <p14:creationId xmlns:p14="http://schemas.microsoft.com/office/powerpoint/2010/main" val="4047000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Image result for drugs and sex and rock and roll rolling stones">
            <a:extLst>
              <a:ext uri="{FF2B5EF4-FFF2-40B4-BE49-F238E27FC236}">
                <a16:creationId xmlns:a16="http://schemas.microsoft.com/office/drawing/2014/main" id="{5572C83B-3B8B-4847-8D4F-3F32E0354752}"/>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8545" r="16455"/>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B50E5A-FF5F-4875-AF5B-12EC7E6FF06D}"/>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a:r>
              <a:rPr lang="en-US" sz="3100" dirty="0">
                <a:solidFill>
                  <a:srgbClr val="C00000"/>
                </a:solidFill>
              </a:rPr>
              <a:t>…this!</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2C14A867-0F4D-42B4-B2F3-677A7DB7725F}"/>
              </a:ext>
            </a:extLst>
          </p:cNvPr>
          <p:cNvSpPr/>
          <p:nvPr/>
        </p:nvSpPr>
        <p:spPr>
          <a:xfrm>
            <a:off x="0" y="31841"/>
            <a:ext cx="3096745" cy="369332"/>
          </a:xfrm>
          <a:prstGeom prst="rect">
            <a:avLst/>
          </a:prstGeom>
        </p:spPr>
        <p:txBody>
          <a:bodyPr wrap="none">
            <a:spAutoFit/>
          </a:bodyPr>
          <a:lstStyle/>
          <a:p>
            <a:r>
              <a:rPr lang="en-US" dirty="0"/>
              <a:t>Peace Beyond Comprehension</a:t>
            </a:r>
            <a:r>
              <a:rPr lang="en-NZ" dirty="0"/>
              <a:t>.</a:t>
            </a:r>
            <a:endParaRPr lang="en-US" dirty="0"/>
          </a:p>
        </p:txBody>
      </p:sp>
    </p:spTree>
    <p:extLst>
      <p:ext uri="{BB962C8B-B14F-4D97-AF65-F5344CB8AC3E}">
        <p14:creationId xmlns:p14="http://schemas.microsoft.com/office/powerpoint/2010/main" val="741557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Image result for amy winehouse">
            <a:extLst>
              <a:ext uri="{FF2B5EF4-FFF2-40B4-BE49-F238E27FC236}">
                <a16:creationId xmlns:a16="http://schemas.microsoft.com/office/drawing/2014/main" id="{D6973635-CC18-45FB-8FD1-3BBB2BB090F4}"/>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750" r="26250"/>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8CCD2F-4332-4459-B8D8-4B66F219D4F0}"/>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a:r>
              <a:rPr lang="en-US" sz="3100" b="1" dirty="0">
                <a:solidFill>
                  <a:srgbClr val="C00000"/>
                </a:solidFill>
              </a:rPr>
              <a:t>Tragically, this becomes…</a:t>
            </a:r>
          </a:p>
        </p:txBody>
      </p:sp>
      <p:cxnSp>
        <p:nvCxnSpPr>
          <p:cNvPr id="73" name="Straight Connector 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90C0D2D-6E94-48B8-933A-D67A764158BD}"/>
              </a:ext>
            </a:extLst>
          </p:cNvPr>
          <p:cNvSpPr/>
          <p:nvPr/>
        </p:nvSpPr>
        <p:spPr>
          <a:xfrm>
            <a:off x="0" y="31841"/>
            <a:ext cx="3096745" cy="369332"/>
          </a:xfrm>
          <a:prstGeom prst="rect">
            <a:avLst/>
          </a:prstGeom>
        </p:spPr>
        <p:txBody>
          <a:bodyPr wrap="none">
            <a:spAutoFit/>
          </a:bodyPr>
          <a:lstStyle/>
          <a:p>
            <a:r>
              <a:rPr lang="en-US" dirty="0"/>
              <a:t>Peace Beyond Comprehension</a:t>
            </a:r>
            <a:r>
              <a:rPr lang="en-NZ" dirty="0"/>
              <a:t>.</a:t>
            </a:r>
            <a:endParaRPr lang="en-US" dirty="0"/>
          </a:p>
        </p:txBody>
      </p:sp>
    </p:spTree>
    <p:extLst>
      <p:ext uri="{BB962C8B-B14F-4D97-AF65-F5344CB8AC3E}">
        <p14:creationId xmlns:p14="http://schemas.microsoft.com/office/powerpoint/2010/main" val="2435107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9E7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12F31D-46E8-42B7-BCEC-529317629948}"/>
              </a:ext>
            </a:extLst>
          </p:cNvPr>
          <p:cNvSpPr>
            <a:spLocks noGrp="1"/>
          </p:cNvSpPr>
          <p:nvPr>
            <p:ph type="title"/>
          </p:nvPr>
        </p:nvSpPr>
        <p:spPr>
          <a:xfrm>
            <a:off x="6599583" y="1583989"/>
            <a:ext cx="2411895" cy="4166881"/>
          </a:xfrm>
        </p:spPr>
        <p:txBody>
          <a:bodyPr vert="horz" lIns="91440" tIns="45720" rIns="91440" bIns="45720" rtlCol="0" anchor="ctr">
            <a:noAutofit/>
          </a:bodyPr>
          <a:lstStyle/>
          <a:p>
            <a:r>
              <a:rPr lang="en-US" sz="2800" b="1" dirty="0">
                <a:solidFill>
                  <a:schemeClr val="bg1"/>
                </a:solidFill>
              </a:rPr>
              <a:t>…this!</a:t>
            </a:r>
            <a:br>
              <a:rPr lang="en-US" sz="2800" b="1" dirty="0">
                <a:solidFill>
                  <a:schemeClr val="bg1"/>
                </a:solidFill>
              </a:rPr>
            </a:br>
            <a:br>
              <a:rPr lang="en-US" sz="2800" b="1" dirty="0">
                <a:solidFill>
                  <a:schemeClr val="bg1"/>
                </a:solidFill>
              </a:rPr>
            </a:br>
            <a:br>
              <a:rPr lang="en-US" sz="2800" b="1" dirty="0">
                <a:solidFill>
                  <a:schemeClr val="bg1"/>
                </a:solidFill>
              </a:rPr>
            </a:br>
            <a:br>
              <a:rPr lang="en-US" sz="2800" b="1" dirty="0">
                <a:solidFill>
                  <a:schemeClr val="bg1"/>
                </a:solidFill>
              </a:rPr>
            </a:br>
            <a:br>
              <a:rPr lang="en-US" sz="2800" b="1" dirty="0">
                <a:solidFill>
                  <a:schemeClr val="bg1"/>
                </a:solidFill>
              </a:rPr>
            </a:br>
            <a:br>
              <a:rPr lang="en-US" sz="2800" b="1" dirty="0">
                <a:solidFill>
                  <a:schemeClr val="bg1"/>
                </a:solidFill>
              </a:rPr>
            </a:br>
            <a:br>
              <a:rPr lang="en-US" sz="2800" b="1" dirty="0">
                <a:solidFill>
                  <a:schemeClr val="bg1"/>
                </a:solidFill>
              </a:rPr>
            </a:br>
            <a:br>
              <a:rPr lang="en-US" sz="2800" b="1" dirty="0">
                <a:solidFill>
                  <a:schemeClr val="bg1"/>
                </a:solidFill>
              </a:rPr>
            </a:br>
            <a:br>
              <a:rPr lang="en-US" sz="2800" b="1" dirty="0">
                <a:solidFill>
                  <a:schemeClr val="bg1"/>
                </a:solidFill>
              </a:rPr>
            </a:br>
            <a:br>
              <a:rPr lang="en-US" sz="2800" b="1" dirty="0">
                <a:solidFill>
                  <a:schemeClr val="bg1"/>
                </a:solidFill>
              </a:rPr>
            </a:br>
            <a:endParaRPr lang="en-US" sz="2800" b="1" dirty="0">
              <a:solidFill>
                <a:schemeClr val="bg1"/>
              </a:solidFill>
            </a:endParaRPr>
          </a:p>
        </p:txBody>
      </p:sp>
      <p:sp>
        <p:nvSpPr>
          <p:cNvPr id="7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Image result for drugs and sex and rock and roll">
            <a:extLst>
              <a:ext uri="{FF2B5EF4-FFF2-40B4-BE49-F238E27FC236}">
                <a16:creationId xmlns:a16="http://schemas.microsoft.com/office/drawing/2014/main" id="{B7B27A11-BBE7-4964-8ED3-F0230C5F17A5}"/>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12477" r="1" b="19728"/>
          <a:stretch/>
        </p:blipFill>
        <p:spPr bwMode="auto">
          <a:xfrm>
            <a:off x="732188" y="942538"/>
            <a:ext cx="5372416" cy="4808332"/>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92BC35A-02D3-4AC8-89C5-5E2272509462}"/>
              </a:ext>
            </a:extLst>
          </p:cNvPr>
          <p:cNvSpPr/>
          <p:nvPr/>
        </p:nvSpPr>
        <p:spPr>
          <a:xfrm>
            <a:off x="0" y="31841"/>
            <a:ext cx="3096745" cy="369332"/>
          </a:xfrm>
          <a:prstGeom prst="rect">
            <a:avLst/>
          </a:prstGeom>
        </p:spPr>
        <p:txBody>
          <a:bodyPr wrap="none">
            <a:spAutoFit/>
          </a:bodyPr>
          <a:lstStyle/>
          <a:p>
            <a:r>
              <a:rPr lang="en-US" dirty="0"/>
              <a:t>Peace Beyond Comprehension</a:t>
            </a:r>
            <a:r>
              <a:rPr lang="en-NZ" dirty="0"/>
              <a:t>.</a:t>
            </a:r>
            <a:endParaRPr lang="en-US" dirty="0"/>
          </a:p>
        </p:txBody>
      </p:sp>
    </p:spTree>
    <p:extLst>
      <p:ext uri="{BB962C8B-B14F-4D97-AF65-F5344CB8AC3E}">
        <p14:creationId xmlns:p14="http://schemas.microsoft.com/office/powerpoint/2010/main" val="2106457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544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12F31D-46E8-42B7-BCEC-529317629948}"/>
              </a:ext>
            </a:extLst>
          </p:cNvPr>
          <p:cNvSpPr>
            <a:spLocks noGrp="1"/>
          </p:cNvSpPr>
          <p:nvPr>
            <p:ph type="title"/>
          </p:nvPr>
        </p:nvSpPr>
        <p:spPr>
          <a:xfrm>
            <a:off x="6820122" y="618681"/>
            <a:ext cx="1960404" cy="4794567"/>
          </a:xfrm>
        </p:spPr>
        <p:txBody>
          <a:bodyPr vert="horz" lIns="91440" tIns="45720" rIns="91440" bIns="45720" rtlCol="0" anchor="ctr">
            <a:normAutofit/>
          </a:bodyPr>
          <a:lstStyle/>
          <a:p>
            <a:r>
              <a:rPr lang="en-US" sz="2900" b="1" dirty="0">
                <a:solidFill>
                  <a:srgbClr val="FFFFFF"/>
                </a:solidFill>
              </a:rPr>
              <a:t>…this!</a:t>
            </a:r>
            <a:br>
              <a:rPr lang="en-US" sz="2900" b="1" dirty="0">
                <a:solidFill>
                  <a:srgbClr val="FFFFFF"/>
                </a:solidFill>
              </a:rPr>
            </a:br>
            <a:r>
              <a:rPr lang="en-US" sz="2900" b="1" dirty="0">
                <a:solidFill>
                  <a:srgbClr val="FFFFFF"/>
                </a:solidFill>
              </a:rPr>
              <a:t>Amy Jade Winehouse</a:t>
            </a:r>
            <a:br>
              <a:rPr lang="en-US" sz="2900" b="1" dirty="0">
                <a:solidFill>
                  <a:srgbClr val="FFFFFF"/>
                </a:solidFill>
              </a:rPr>
            </a:br>
            <a:r>
              <a:rPr lang="en-US" sz="2900" b="1" dirty="0">
                <a:solidFill>
                  <a:srgbClr val="FFFFFF"/>
                </a:solidFill>
              </a:rPr>
              <a:t>died of accidental alcohol poisoning.</a:t>
            </a:r>
            <a:br>
              <a:rPr lang="en-US" sz="2900" b="1" dirty="0">
                <a:solidFill>
                  <a:srgbClr val="FFFFFF"/>
                </a:solidFill>
              </a:rPr>
            </a:br>
            <a:r>
              <a:rPr lang="en-US" sz="2900" b="1" dirty="0">
                <a:solidFill>
                  <a:srgbClr val="FFFFFF"/>
                </a:solidFill>
              </a:rPr>
              <a:t>(14 September 1983 – 23 July 2011)</a:t>
            </a:r>
          </a:p>
        </p:txBody>
      </p:sp>
      <p:sp>
        <p:nvSpPr>
          <p:cNvPr id="137"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5" y="484632"/>
            <a:ext cx="6096762"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a:extLst>
              <a:ext uri="{FF2B5EF4-FFF2-40B4-BE49-F238E27FC236}">
                <a16:creationId xmlns:a16="http://schemas.microsoft.com/office/drawing/2014/main" id="{C802F66E-FF1E-44A7-AEE9-E269DC557D9C}"/>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1351" r="25681" b="3"/>
          <a:stretch/>
        </p:blipFill>
        <p:spPr bwMode="auto">
          <a:xfrm>
            <a:off x="732188" y="942538"/>
            <a:ext cx="5372416" cy="4808332"/>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E92BC35A-02D3-4AC8-89C5-5E2272509462}"/>
              </a:ext>
            </a:extLst>
          </p:cNvPr>
          <p:cNvSpPr/>
          <p:nvPr/>
        </p:nvSpPr>
        <p:spPr>
          <a:xfrm>
            <a:off x="0" y="31841"/>
            <a:ext cx="3096745" cy="369332"/>
          </a:xfrm>
          <a:prstGeom prst="rect">
            <a:avLst/>
          </a:prstGeom>
        </p:spPr>
        <p:txBody>
          <a:bodyPr wrap="none">
            <a:spAutoFit/>
          </a:bodyPr>
          <a:lstStyle/>
          <a:p>
            <a:pPr>
              <a:spcAft>
                <a:spcPts val="600"/>
              </a:spcAft>
            </a:pPr>
            <a:r>
              <a:rPr lang="en-US" dirty="0"/>
              <a:t>Peace Beyond Comprehension</a:t>
            </a:r>
            <a:r>
              <a:rPr lang="en-NZ" dirty="0"/>
              <a:t>.</a:t>
            </a:r>
            <a:endParaRPr lang="en-US"/>
          </a:p>
        </p:txBody>
      </p:sp>
    </p:spTree>
    <p:extLst>
      <p:ext uri="{BB962C8B-B14F-4D97-AF65-F5344CB8AC3E}">
        <p14:creationId xmlns:p14="http://schemas.microsoft.com/office/powerpoint/2010/main" val="2316853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803FF6-20E8-4795-9C6C-D28EBCAC4DC9}"/>
              </a:ext>
            </a:extLst>
          </p:cNvPr>
          <p:cNvSpPr/>
          <p:nvPr/>
        </p:nvSpPr>
        <p:spPr>
          <a:xfrm>
            <a:off x="0" y="31841"/>
            <a:ext cx="3096745" cy="369332"/>
          </a:xfrm>
          <a:prstGeom prst="rect">
            <a:avLst/>
          </a:prstGeom>
        </p:spPr>
        <p:txBody>
          <a:bodyPr wrap="none">
            <a:spAutoFit/>
          </a:bodyPr>
          <a:lstStyle/>
          <a:p>
            <a:r>
              <a:rPr lang="en-US" dirty="0"/>
              <a:t>Peace Beyond Comprehension</a:t>
            </a:r>
            <a:r>
              <a:rPr lang="en-NZ" dirty="0"/>
              <a:t>.</a:t>
            </a:r>
            <a:endParaRPr lang="en-US" dirty="0"/>
          </a:p>
        </p:txBody>
      </p:sp>
      <p:sp>
        <p:nvSpPr>
          <p:cNvPr id="8" name="Content Placeholder 2">
            <a:extLst>
              <a:ext uri="{FF2B5EF4-FFF2-40B4-BE49-F238E27FC236}">
                <a16:creationId xmlns:a16="http://schemas.microsoft.com/office/drawing/2014/main" id="{38F47069-9423-4F47-B62C-94ECB6C2CC80}"/>
              </a:ext>
            </a:extLst>
          </p:cNvPr>
          <p:cNvSpPr>
            <a:spLocks noGrp="1"/>
          </p:cNvSpPr>
          <p:nvPr>
            <p:ph sz="half" idx="1"/>
          </p:nvPr>
        </p:nvSpPr>
        <p:spPr>
          <a:xfrm>
            <a:off x="410818" y="500407"/>
            <a:ext cx="8733182" cy="827707"/>
          </a:xfrm>
        </p:spPr>
        <p:txBody>
          <a:bodyPr>
            <a:normAutofit/>
          </a:bodyPr>
          <a:lstStyle/>
          <a:p>
            <a:pPr marL="0" indent="0">
              <a:buNone/>
            </a:pPr>
            <a:r>
              <a:rPr lang="en-NZ" dirty="0"/>
              <a:t>1. Seeking Peace</a:t>
            </a:r>
          </a:p>
        </p:txBody>
      </p:sp>
      <p:sp>
        <p:nvSpPr>
          <p:cNvPr id="6" name="Content Placeholder 2">
            <a:extLst>
              <a:ext uri="{FF2B5EF4-FFF2-40B4-BE49-F238E27FC236}">
                <a16:creationId xmlns:a16="http://schemas.microsoft.com/office/drawing/2014/main" id="{5E611F1B-9629-4028-9E4B-260CF5A10FA4}"/>
              </a:ext>
            </a:extLst>
          </p:cNvPr>
          <p:cNvSpPr txBox="1">
            <a:spLocks/>
          </p:cNvSpPr>
          <p:nvPr/>
        </p:nvSpPr>
        <p:spPr>
          <a:xfrm>
            <a:off x="628650" y="1328114"/>
            <a:ext cx="3886200" cy="5191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A. Temporary Fixes </a:t>
            </a:r>
          </a:p>
          <a:p>
            <a:pPr marL="457200" lvl="1" indent="0">
              <a:buNone/>
            </a:pPr>
            <a:r>
              <a:rPr lang="en-NZ" dirty="0"/>
              <a:t>3. You won’t find it anything here</a:t>
            </a:r>
          </a:p>
          <a:p>
            <a:pPr marL="457200" lvl="1" indent="0">
              <a:buNone/>
            </a:pPr>
            <a:endParaRPr lang="en-NZ" dirty="0"/>
          </a:p>
        </p:txBody>
      </p:sp>
      <p:pic>
        <p:nvPicPr>
          <p:cNvPr id="20482" name="Picture 2" descr="Image result for 1 John 2:16">
            <a:extLst>
              <a:ext uri="{FF2B5EF4-FFF2-40B4-BE49-F238E27FC236}">
                <a16:creationId xmlns:a16="http://schemas.microsoft.com/office/drawing/2014/main" id="{6D2A7783-B9F4-4F3E-B546-B5EAE733211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7761"/>
          <a:stretch/>
        </p:blipFill>
        <p:spPr bwMode="auto">
          <a:xfrm>
            <a:off x="1742868" y="3429000"/>
            <a:ext cx="6069082" cy="315000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EC5DCCA-ACA0-445A-9EF5-96197ACC93F1}"/>
              </a:ext>
            </a:extLst>
          </p:cNvPr>
          <p:cNvSpPr/>
          <p:nvPr/>
        </p:nvSpPr>
        <p:spPr>
          <a:xfrm>
            <a:off x="4419600" y="701175"/>
            <a:ext cx="4572000" cy="2308324"/>
          </a:xfrm>
          <a:prstGeom prst="rect">
            <a:avLst/>
          </a:prstGeom>
        </p:spPr>
        <p:txBody>
          <a:bodyPr>
            <a:spAutoFit/>
          </a:bodyPr>
          <a:lstStyle/>
          <a:p>
            <a:r>
              <a:rPr lang="en-NZ" sz="2400" dirty="0"/>
              <a:t>1 John 2:16—</a:t>
            </a:r>
          </a:p>
          <a:p>
            <a:r>
              <a:rPr lang="en-NZ" sz="2400" b="1" baseline="30000" dirty="0"/>
              <a:t>16 </a:t>
            </a:r>
            <a:r>
              <a:rPr lang="en-NZ" sz="2400" dirty="0"/>
              <a:t>For all that is in the world, the lust of the flesh and the lust of the eyes and the boastful pride of life, is not from the Father, but is from the world. (NASB95)</a:t>
            </a:r>
          </a:p>
        </p:txBody>
      </p:sp>
    </p:spTree>
    <p:extLst>
      <p:ext uri="{BB962C8B-B14F-4D97-AF65-F5344CB8AC3E}">
        <p14:creationId xmlns:p14="http://schemas.microsoft.com/office/powerpoint/2010/main" val="2460467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803FF6-20E8-4795-9C6C-D28EBCAC4DC9}"/>
              </a:ext>
            </a:extLst>
          </p:cNvPr>
          <p:cNvSpPr/>
          <p:nvPr/>
        </p:nvSpPr>
        <p:spPr>
          <a:xfrm>
            <a:off x="0" y="31841"/>
            <a:ext cx="3096745" cy="369332"/>
          </a:xfrm>
          <a:prstGeom prst="rect">
            <a:avLst/>
          </a:prstGeom>
        </p:spPr>
        <p:txBody>
          <a:bodyPr wrap="none">
            <a:spAutoFit/>
          </a:bodyPr>
          <a:lstStyle/>
          <a:p>
            <a:r>
              <a:rPr lang="en-US" dirty="0"/>
              <a:t>Peace Beyond Comprehension</a:t>
            </a:r>
            <a:r>
              <a:rPr lang="en-NZ" dirty="0"/>
              <a:t>.</a:t>
            </a:r>
            <a:endParaRPr lang="en-US" dirty="0"/>
          </a:p>
        </p:txBody>
      </p:sp>
      <p:sp>
        <p:nvSpPr>
          <p:cNvPr id="8" name="Content Placeholder 2">
            <a:extLst>
              <a:ext uri="{FF2B5EF4-FFF2-40B4-BE49-F238E27FC236}">
                <a16:creationId xmlns:a16="http://schemas.microsoft.com/office/drawing/2014/main" id="{38F47069-9423-4F47-B62C-94ECB6C2CC80}"/>
              </a:ext>
            </a:extLst>
          </p:cNvPr>
          <p:cNvSpPr>
            <a:spLocks noGrp="1"/>
          </p:cNvSpPr>
          <p:nvPr>
            <p:ph sz="half" idx="1"/>
          </p:nvPr>
        </p:nvSpPr>
        <p:spPr>
          <a:xfrm>
            <a:off x="410818" y="500407"/>
            <a:ext cx="8733182" cy="827707"/>
          </a:xfrm>
        </p:spPr>
        <p:txBody>
          <a:bodyPr>
            <a:normAutofit/>
          </a:bodyPr>
          <a:lstStyle/>
          <a:p>
            <a:pPr marL="0" indent="0">
              <a:buNone/>
            </a:pPr>
            <a:r>
              <a:rPr lang="en-NZ" dirty="0"/>
              <a:t>1. Seeking Peace</a:t>
            </a:r>
          </a:p>
        </p:txBody>
      </p:sp>
      <p:sp>
        <p:nvSpPr>
          <p:cNvPr id="6" name="Content Placeholder 2">
            <a:extLst>
              <a:ext uri="{FF2B5EF4-FFF2-40B4-BE49-F238E27FC236}">
                <a16:creationId xmlns:a16="http://schemas.microsoft.com/office/drawing/2014/main" id="{5E611F1B-9629-4028-9E4B-260CF5A10FA4}"/>
              </a:ext>
            </a:extLst>
          </p:cNvPr>
          <p:cNvSpPr txBox="1">
            <a:spLocks/>
          </p:cNvSpPr>
          <p:nvPr/>
        </p:nvSpPr>
        <p:spPr>
          <a:xfrm>
            <a:off x="628650" y="1328114"/>
            <a:ext cx="3886200" cy="5191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B. No Quick Fix! </a:t>
            </a:r>
          </a:p>
        </p:txBody>
      </p:sp>
      <p:pic>
        <p:nvPicPr>
          <p:cNvPr id="6146" name="Picture 2" descr="Image result for running">
            <a:extLst>
              <a:ext uri="{FF2B5EF4-FFF2-40B4-BE49-F238E27FC236}">
                <a16:creationId xmlns:a16="http://schemas.microsoft.com/office/drawing/2014/main" id="{8107AE0E-2350-4E45-AF5C-1EC117D0D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18" y="1923850"/>
            <a:ext cx="8447432" cy="493415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0FE6F168-29E9-4509-8B6C-22B13643767F}"/>
              </a:ext>
            </a:extLst>
          </p:cNvPr>
          <p:cNvSpPr txBox="1">
            <a:spLocks/>
          </p:cNvSpPr>
          <p:nvPr/>
        </p:nvSpPr>
        <p:spPr>
          <a:xfrm>
            <a:off x="628650" y="1923849"/>
            <a:ext cx="4208393" cy="493415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b="1" dirty="0">
                <a:solidFill>
                  <a:schemeClr val="bg1"/>
                </a:solidFill>
              </a:rPr>
              <a:t>1 Peter 3:10-12—</a:t>
            </a:r>
          </a:p>
          <a:p>
            <a:r>
              <a:rPr lang="en-NZ" b="1" baseline="30000" dirty="0">
                <a:solidFill>
                  <a:schemeClr val="bg1"/>
                </a:solidFill>
              </a:rPr>
              <a:t>10 </a:t>
            </a:r>
            <a:r>
              <a:rPr lang="en-NZ" b="1" dirty="0">
                <a:solidFill>
                  <a:schemeClr val="bg1"/>
                </a:solidFill>
              </a:rPr>
              <a:t>For,</a:t>
            </a:r>
          </a:p>
          <a:p>
            <a:r>
              <a:rPr lang="en-NZ" b="1" dirty="0">
                <a:solidFill>
                  <a:schemeClr val="bg1"/>
                </a:solidFill>
              </a:rPr>
              <a:t>“</a:t>
            </a:r>
            <a:r>
              <a:rPr lang="en-NZ" b="1" cap="small" dirty="0">
                <a:solidFill>
                  <a:schemeClr val="bg1"/>
                </a:solidFill>
              </a:rPr>
              <a:t>The one who desires life, to love and see good days</a:t>
            </a:r>
            <a:r>
              <a:rPr lang="en-NZ" b="1" dirty="0">
                <a:solidFill>
                  <a:schemeClr val="bg1"/>
                </a:solidFill>
              </a:rPr>
              <a:t>,</a:t>
            </a:r>
            <a:br>
              <a:rPr lang="en-NZ" b="1" dirty="0">
                <a:solidFill>
                  <a:schemeClr val="bg1"/>
                </a:solidFill>
              </a:rPr>
            </a:br>
            <a:r>
              <a:rPr lang="en-NZ" b="1" cap="small" dirty="0">
                <a:solidFill>
                  <a:schemeClr val="bg1"/>
                </a:solidFill>
              </a:rPr>
              <a:t>Must keep his tongue from evil and his lips from speaking deceit</a:t>
            </a:r>
            <a:r>
              <a:rPr lang="en-NZ" b="1" dirty="0">
                <a:solidFill>
                  <a:schemeClr val="bg1"/>
                </a:solidFill>
              </a:rPr>
              <a:t>.</a:t>
            </a:r>
            <a:br>
              <a:rPr lang="en-NZ" b="1" dirty="0">
                <a:solidFill>
                  <a:schemeClr val="bg1"/>
                </a:solidFill>
              </a:rPr>
            </a:br>
            <a:r>
              <a:rPr lang="en-NZ" b="1" baseline="30000" dirty="0">
                <a:solidFill>
                  <a:schemeClr val="bg1"/>
                </a:solidFill>
              </a:rPr>
              <a:t>11 </a:t>
            </a:r>
            <a:r>
              <a:rPr lang="en-NZ" b="1" dirty="0">
                <a:solidFill>
                  <a:schemeClr val="bg1"/>
                </a:solidFill>
              </a:rPr>
              <a:t>“</a:t>
            </a:r>
            <a:r>
              <a:rPr lang="en-NZ" b="1" cap="small" dirty="0">
                <a:solidFill>
                  <a:schemeClr val="bg1"/>
                </a:solidFill>
              </a:rPr>
              <a:t>He must turn away from evil and do good</a:t>
            </a:r>
            <a:r>
              <a:rPr lang="en-NZ" b="1" dirty="0">
                <a:solidFill>
                  <a:schemeClr val="bg1"/>
                </a:solidFill>
              </a:rPr>
              <a:t>;</a:t>
            </a:r>
            <a:br>
              <a:rPr lang="en-NZ" b="1" dirty="0">
                <a:solidFill>
                  <a:schemeClr val="bg1"/>
                </a:solidFill>
              </a:rPr>
            </a:br>
            <a:r>
              <a:rPr lang="en-NZ" b="1" cap="small" dirty="0">
                <a:solidFill>
                  <a:schemeClr val="bg1"/>
                </a:solidFill>
              </a:rPr>
              <a:t>He must seek peace and pursue it</a:t>
            </a:r>
            <a:r>
              <a:rPr lang="en-NZ" b="1" dirty="0">
                <a:solidFill>
                  <a:schemeClr val="bg1"/>
                </a:solidFill>
              </a:rPr>
              <a:t>.</a:t>
            </a:r>
            <a:br>
              <a:rPr lang="en-NZ" b="1" dirty="0">
                <a:solidFill>
                  <a:schemeClr val="bg1"/>
                </a:solidFill>
              </a:rPr>
            </a:br>
            <a:r>
              <a:rPr lang="en-NZ" b="1" baseline="30000" dirty="0">
                <a:solidFill>
                  <a:schemeClr val="bg1"/>
                </a:solidFill>
              </a:rPr>
              <a:t>12 </a:t>
            </a:r>
            <a:r>
              <a:rPr lang="en-NZ" b="1" dirty="0">
                <a:solidFill>
                  <a:schemeClr val="bg1"/>
                </a:solidFill>
              </a:rPr>
              <a:t>“</a:t>
            </a:r>
            <a:r>
              <a:rPr lang="en-NZ" b="1" cap="small" dirty="0">
                <a:solidFill>
                  <a:schemeClr val="bg1"/>
                </a:solidFill>
              </a:rPr>
              <a:t>For the eyes of the Lord are toward the righteous</a:t>
            </a:r>
            <a:r>
              <a:rPr lang="en-NZ" b="1" dirty="0">
                <a:solidFill>
                  <a:schemeClr val="bg1"/>
                </a:solidFill>
              </a:rPr>
              <a:t>,</a:t>
            </a:r>
            <a:br>
              <a:rPr lang="en-NZ" b="1" dirty="0">
                <a:solidFill>
                  <a:schemeClr val="bg1"/>
                </a:solidFill>
              </a:rPr>
            </a:br>
            <a:r>
              <a:rPr lang="en-NZ" b="1" cap="small" dirty="0">
                <a:solidFill>
                  <a:schemeClr val="bg1"/>
                </a:solidFill>
              </a:rPr>
              <a:t>And His ears attend to their prayer</a:t>
            </a:r>
            <a:r>
              <a:rPr lang="en-NZ" b="1" dirty="0">
                <a:solidFill>
                  <a:schemeClr val="bg1"/>
                </a:solidFill>
              </a:rPr>
              <a:t>,</a:t>
            </a:r>
            <a:br>
              <a:rPr lang="en-NZ" b="1" dirty="0">
                <a:solidFill>
                  <a:schemeClr val="bg1"/>
                </a:solidFill>
              </a:rPr>
            </a:br>
            <a:r>
              <a:rPr lang="en-NZ" b="1" cap="small" dirty="0">
                <a:solidFill>
                  <a:schemeClr val="bg1"/>
                </a:solidFill>
              </a:rPr>
              <a:t>But the face of the Lord is against those who do evil</a:t>
            </a:r>
            <a:r>
              <a:rPr lang="en-NZ" b="1" dirty="0">
                <a:solidFill>
                  <a:schemeClr val="bg1"/>
                </a:solidFill>
              </a:rPr>
              <a:t>.” </a:t>
            </a:r>
            <a:r>
              <a:rPr lang="en-NZ" sz="1500" b="1" dirty="0">
                <a:solidFill>
                  <a:schemeClr val="bg1"/>
                </a:solidFill>
              </a:rPr>
              <a:t>(NASB95)</a:t>
            </a:r>
          </a:p>
        </p:txBody>
      </p:sp>
    </p:spTree>
    <p:extLst>
      <p:ext uri="{BB962C8B-B14F-4D97-AF65-F5344CB8AC3E}">
        <p14:creationId xmlns:p14="http://schemas.microsoft.com/office/powerpoint/2010/main" val="371524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9BBE-CBA3-4622-8AD6-EF684E53135F}"/>
              </a:ext>
            </a:extLst>
          </p:cNvPr>
          <p:cNvSpPr>
            <a:spLocks noGrp="1"/>
          </p:cNvSpPr>
          <p:nvPr>
            <p:ph type="title"/>
          </p:nvPr>
        </p:nvSpPr>
        <p:spPr>
          <a:xfrm>
            <a:off x="5059971" y="1783959"/>
            <a:ext cx="3483937" cy="2889114"/>
          </a:xfrm>
        </p:spPr>
        <p:txBody>
          <a:bodyPr vert="horz" lIns="91440" tIns="45720" rIns="91440" bIns="45720" rtlCol="0" anchor="b">
            <a:normAutofit/>
          </a:bodyPr>
          <a:lstStyle/>
          <a:p>
            <a:r>
              <a:rPr lang="en-US" sz="6000" dirty="0"/>
              <a:t>2. Finding </a:t>
            </a:r>
            <a:br>
              <a:rPr lang="en-US" sz="6000" dirty="0"/>
            </a:br>
            <a:r>
              <a:rPr lang="en-US" sz="6000" dirty="0"/>
              <a:t>    peace</a:t>
            </a:r>
          </a:p>
        </p:txBody>
      </p:sp>
      <p:sp>
        <p:nvSpPr>
          <p:cNvPr id="135" name="Freeform: Shape 13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Image result for the cross of jesus">
            <a:extLst>
              <a:ext uri="{FF2B5EF4-FFF2-40B4-BE49-F238E27FC236}">
                <a16:creationId xmlns:a16="http://schemas.microsoft.com/office/drawing/2014/main" id="{E76DAD5B-9FE9-4546-A0CA-8E838346BBF2}"/>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7087" r="28326"/>
          <a:stretch/>
        </p:blipFill>
        <p:spPr bwMode="auto">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82177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803FF6-20E8-4795-9C6C-D28EBCAC4DC9}"/>
              </a:ext>
            </a:extLst>
          </p:cNvPr>
          <p:cNvSpPr/>
          <p:nvPr/>
        </p:nvSpPr>
        <p:spPr>
          <a:xfrm>
            <a:off x="0" y="31841"/>
            <a:ext cx="3096745" cy="369332"/>
          </a:xfrm>
          <a:prstGeom prst="rect">
            <a:avLst/>
          </a:prstGeom>
        </p:spPr>
        <p:txBody>
          <a:bodyPr wrap="none">
            <a:spAutoFit/>
          </a:bodyPr>
          <a:lstStyle/>
          <a:p>
            <a:r>
              <a:rPr lang="en-US" dirty="0"/>
              <a:t>Peace Beyond Comprehension</a:t>
            </a:r>
            <a:r>
              <a:rPr lang="en-NZ" dirty="0"/>
              <a:t>.</a:t>
            </a:r>
            <a:endParaRPr lang="en-US" dirty="0"/>
          </a:p>
        </p:txBody>
      </p:sp>
      <p:sp>
        <p:nvSpPr>
          <p:cNvPr id="7" name="Content Placeholder 2">
            <a:extLst>
              <a:ext uri="{FF2B5EF4-FFF2-40B4-BE49-F238E27FC236}">
                <a16:creationId xmlns:a16="http://schemas.microsoft.com/office/drawing/2014/main" id="{25D6E6D0-3BBC-4486-8C52-51B3150788A6}"/>
              </a:ext>
            </a:extLst>
          </p:cNvPr>
          <p:cNvSpPr txBox="1">
            <a:spLocks/>
          </p:cNvSpPr>
          <p:nvPr/>
        </p:nvSpPr>
        <p:spPr>
          <a:xfrm>
            <a:off x="628648" y="1328114"/>
            <a:ext cx="7746725" cy="5029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John 16:33—</a:t>
            </a:r>
          </a:p>
          <a:p>
            <a:r>
              <a:rPr lang="en-NZ" sz="2400" b="1" baseline="30000" dirty="0"/>
              <a:t>33 </a:t>
            </a:r>
            <a:r>
              <a:rPr lang="en-NZ" sz="2400" dirty="0"/>
              <a:t>These things I have spoken to you, so that in Me you may have peace. In the world you have tribulation, but take courage; I have overcome the world.” (NASB95)</a:t>
            </a:r>
          </a:p>
        </p:txBody>
      </p:sp>
      <p:sp>
        <p:nvSpPr>
          <p:cNvPr id="8" name="Content Placeholder 2">
            <a:extLst>
              <a:ext uri="{FF2B5EF4-FFF2-40B4-BE49-F238E27FC236}">
                <a16:creationId xmlns:a16="http://schemas.microsoft.com/office/drawing/2014/main" id="{38F47069-9423-4F47-B62C-94ECB6C2CC80}"/>
              </a:ext>
            </a:extLst>
          </p:cNvPr>
          <p:cNvSpPr>
            <a:spLocks noGrp="1"/>
          </p:cNvSpPr>
          <p:nvPr>
            <p:ph sz="half" idx="1"/>
          </p:nvPr>
        </p:nvSpPr>
        <p:spPr>
          <a:xfrm>
            <a:off x="410818" y="500407"/>
            <a:ext cx="8733182" cy="827707"/>
          </a:xfrm>
        </p:spPr>
        <p:txBody>
          <a:bodyPr>
            <a:normAutofit fontScale="92500" lnSpcReduction="20000"/>
          </a:bodyPr>
          <a:lstStyle/>
          <a:p>
            <a:pPr marL="0" indent="0">
              <a:buNone/>
            </a:pPr>
            <a:r>
              <a:rPr lang="en-NZ" dirty="0"/>
              <a:t>2. Finding Peace</a:t>
            </a:r>
          </a:p>
          <a:p>
            <a:pPr marL="0" indent="0">
              <a:buNone/>
            </a:pPr>
            <a:r>
              <a:rPr lang="en-NZ" dirty="0"/>
              <a:t>A. Only in Jesus</a:t>
            </a:r>
          </a:p>
        </p:txBody>
      </p:sp>
      <p:pic>
        <p:nvPicPr>
          <p:cNvPr id="22530" name="Picture 2" descr="Image result for Jesus teaching">
            <a:extLst>
              <a:ext uri="{FF2B5EF4-FFF2-40B4-BE49-F238E27FC236}">
                <a16:creationId xmlns:a16="http://schemas.microsoft.com/office/drawing/2014/main" id="{1976C740-E3AE-4F86-8932-8E0CE8699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739" y="3045929"/>
            <a:ext cx="6367670" cy="3581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103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410818" y="500407"/>
            <a:ext cx="8733182" cy="827707"/>
          </a:xfrm>
        </p:spPr>
        <p:txBody>
          <a:bodyPr>
            <a:normAutofit fontScale="92500" lnSpcReduction="20000"/>
          </a:bodyPr>
          <a:lstStyle/>
          <a:p>
            <a:pPr marL="0" indent="0">
              <a:buNone/>
            </a:pPr>
            <a:r>
              <a:rPr lang="en-NZ" dirty="0"/>
              <a:t>2. Finding Peace</a:t>
            </a:r>
          </a:p>
          <a:p>
            <a:pPr marL="0" indent="0">
              <a:buNone/>
            </a:pPr>
            <a:r>
              <a:rPr lang="en-NZ" dirty="0"/>
              <a:t>B. He calls—You must respond</a:t>
            </a:r>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3096745" cy="369332"/>
          </a:xfrm>
          <a:prstGeom prst="rect">
            <a:avLst/>
          </a:prstGeom>
        </p:spPr>
        <p:txBody>
          <a:bodyPr wrap="none">
            <a:spAutoFit/>
          </a:bodyPr>
          <a:lstStyle/>
          <a:p>
            <a:r>
              <a:rPr lang="en-US" dirty="0"/>
              <a:t>Peace Beyond Comprehension</a:t>
            </a:r>
            <a:r>
              <a:rPr lang="en-NZ" dirty="0"/>
              <a:t>.</a:t>
            </a:r>
            <a:endParaRPr lang="en-US" dirty="0"/>
          </a:p>
        </p:txBody>
      </p:sp>
      <p:sp>
        <p:nvSpPr>
          <p:cNvPr id="7" name="Content Placeholder 2">
            <a:extLst>
              <a:ext uri="{FF2B5EF4-FFF2-40B4-BE49-F238E27FC236}">
                <a16:creationId xmlns:a16="http://schemas.microsoft.com/office/drawing/2014/main" id="{25D6E6D0-3BBC-4486-8C52-51B3150788A6}"/>
              </a:ext>
            </a:extLst>
          </p:cNvPr>
          <p:cNvSpPr txBox="1">
            <a:spLocks/>
          </p:cNvSpPr>
          <p:nvPr/>
        </p:nvSpPr>
        <p:spPr>
          <a:xfrm>
            <a:off x="628648" y="1328114"/>
            <a:ext cx="8371027" cy="50294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2400" dirty="0"/>
              <a:t>Matthew 11:28-30—</a:t>
            </a:r>
          </a:p>
          <a:p>
            <a:r>
              <a:rPr lang="en-NZ" sz="2400" b="1" baseline="30000" dirty="0"/>
              <a:t>28 </a:t>
            </a:r>
            <a:r>
              <a:rPr lang="en-NZ" sz="2400" dirty="0"/>
              <a:t>“Come to Me, all who are weary and heavy-laden, and I will give you rest. </a:t>
            </a:r>
            <a:r>
              <a:rPr lang="en-NZ" sz="2400" b="1" baseline="30000" dirty="0"/>
              <a:t>29</a:t>
            </a:r>
            <a:r>
              <a:rPr lang="en-NZ" sz="2400" dirty="0"/>
              <a:t>Take My yoke upon you and learn from Me, for I am gentle and humble in heart, and </a:t>
            </a:r>
            <a:r>
              <a:rPr lang="en-NZ" sz="2400" cap="small" dirty="0"/>
              <a:t>you will find rest for your souls</a:t>
            </a:r>
            <a:r>
              <a:rPr lang="en-NZ" sz="2400" dirty="0"/>
              <a:t>. </a:t>
            </a:r>
            <a:r>
              <a:rPr lang="en-NZ" sz="2400" b="1" baseline="30000" dirty="0"/>
              <a:t>30</a:t>
            </a:r>
            <a:r>
              <a:rPr lang="en-NZ" sz="2400" dirty="0"/>
              <a:t>For My yoke is easy and My burden is light.” </a:t>
            </a:r>
            <a:r>
              <a:rPr lang="en-NZ" sz="2000" dirty="0"/>
              <a:t>(NASB95)</a:t>
            </a:r>
          </a:p>
        </p:txBody>
      </p:sp>
      <p:pic>
        <p:nvPicPr>
          <p:cNvPr id="21506" name="Picture 2" descr="Image result for Jesus films">
            <a:extLst>
              <a:ext uri="{FF2B5EF4-FFF2-40B4-BE49-F238E27FC236}">
                <a16:creationId xmlns:a16="http://schemas.microsoft.com/office/drawing/2014/main" id="{3C75D3C1-9CF9-4B60-98B8-5D587642DD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312" y="3337110"/>
            <a:ext cx="4861375" cy="348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905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55CE9-46FA-44A0-A9A7-D3F1BC0702B7}"/>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BBFF6098-2C94-445B-B48C-F6380963B5CA}"/>
              </a:ext>
            </a:extLst>
          </p:cNvPr>
          <p:cNvSpPr>
            <a:spLocks noGrp="1"/>
          </p:cNvSpPr>
          <p:nvPr>
            <p:ph sz="half" idx="1"/>
          </p:nvPr>
        </p:nvSpPr>
        <p:spPr/>
        <p:txBody>
          <a:bodyPr/>
          <a:lstStyle/>
          <a:p>
            <a:endParaRPr lang="en-NZ"/>
          </a:p>
        </p:txBody>
      </p:sp>
      <p:sp>
        <p:nvSpPr>
          <p:cNvPr id="4" name="Content Placeholder 3">
            <a:extLst>
              <a:ext uri="{FF2B5EF4-FFF2-40B4-BE49-F238E27FC236}">
                <a16:creationId xmlns:a16="http://schemas.microsoft.com/office/drawing/2014/main" id="{A1621E7F-6D69-40B6-9DEE-38FFF81D97BC}"/>
              </a:ext>
            </a:extLst>
          </p:cNvPr>
          <p:cNvSpPr>
            <a:spLocks noGrp="1"/>
          </p:cNvSpPr>
          <p:nvPr>
            <p:ph sz="half" idx="2"/>
          </p:nvPr>
        </p:nvSpPr>
        <p:spPr/>
        <p:txBody>
          <a:bodyPr/>
          <a:lstStyle/>
          <a:p>
            <a:endParaRPr lang="en-NZ"/>
          </a:p>
        </p:txBody>
      </p:sp>
      <p:pic>
        <p:nvPicPr>
          <p:cNvPr id="1026" name="Picture 2" descr="Doing Missions When Dying Is Gain">
            <a:extLst>
              <a:ext uri="{FF2B5EF4-FFF2-40B4-BE49-F238E27FC236}">
                <a16:creationId xmlns:a16="http://schemas.microsoft.com/office/drawing/2014/main" id="{6BD5D5EB-716A-439B-AD97-D07F71B75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5C52911D-42A4-44A5-A260-B68883580C76}"/>
              </a:ext>
            </a:extLst>
          </p:cNvPr>
          <p:cNvSpPr txBox="1">
            <a:spLocks/>
          </p:cNvSpPr>
          <p:nvPr/>
        </p:nvSpPr>
        <p:spPr>
          <a:xfrm>
            <a:off x="278296" y="1122363"/>
            <a:ext cx="8587408" cy="37279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t>Peace Beyond Comprehension</a:t>
            </a:r>
            <a:r>
              <a:rPr lang="en-NZ" sz="4800" b="1" dirty="0"/>
              <a:t>.</a:t>
            </a:r>
          </a:p>
          <a:p>
            <a:pPr algn="ctr"/>
            <a:r>
              <a:rPr lang="en-NZ" sz="4800" b="1" dirty="0"/>
              <a:t>In a troubled world</a:t>
            </a:r>
          </a:p>
        </p:txBody>
      </p:sp>
    </p:spTree>
    <p:extLst>
      <p:ext uri="{BB962C8B-B14F-4D97-AF65-F5344CB8AC3E}">
        <p14:creationId xmlns:p14="http://schemas.microsoft.com/office/powerpoint/2010/main" val="4176186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803FF6-20E8-4795-9C6C-D28EBCAC4DC9}"/>
              </a:ext>
            </a:extLst>
          </p:cNvPr>
          <p:cNvSpPr/>
          <p:nvPr/>
        </p:nvSpPr>
        <p:spPr>
          <a:xfrm>
            <a:off x="0" y="31841"/>
            <a:ext cx="3096745" cy="369332"/>
          </a:xfrm>
          <a:prstGeom prst="rect">
            <a:avLst/>
          </a:prstGeom>
        </p:spPr>
        <p:txBody>
          <a:bodyPr wrap="none">
            <a:spAutoFit/>
          </a:bodyPr>
          <a:lstStyle/>
          <a:p>
            <a:r>
              <a:rPr lang="en-US" dirty="0"/>
              <a:t>Peace Beyond Comprehension</a:t>
            </a:r>
            <a:r>
              <a:rPr lang="en-NZ" dirty="0"/>
              <a:t>.</a:t>
            </a:r>
            <a:endParaRPr lang="en-US" dirty="0"/>
          </a:p>
        </p:txBody>
      </p:sp>
      <p:sp>
        <p:nvSpPr>
          <p:cNvPr id="7" name="Content Placeholder 2">
            <a:extLst>
              <a:ext uri="{FF2B5EF4-FFF2-40B4-BE49-F238E27FC236}">
                <a16:creationId xmlns:a16="http://schemas.microsoft.com/office/drawing/2014/main" id="{25D6E6D0-3BBC-4486-8C52-51B3150788A6}"/>
              </a:ext>
            </a:extLst>
          </p:cNvPr>
          <p:cNvSpPr txBox="1">
            <a:spLocks/>
          </p:cNvSpPr>
          <p:nvPr/>
        </p:nvSpPr>
        <p:spPr>
          <a:xfrm>
            <a:off x="628649" y="1328115"/>
            <a:ext cx="7680464" cy="1733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Matthew 24:35—</a:t>
            </a:r>
          </a:p>
          <a:p>
            <a:r>
              <a:rPr lang="en-NZ" b="1" baseline="30000" dirty="0"/>
              <a:t>35</a:t>
            </a:r>
            <a:r>
              <a:rPr lang="en-NZ" dirty="0"/>
              <a:t>Heaven and earth will pass away, but My words will not pass away.</a:t>
            </a:r>
            <a:r>
              <a:rPr lang="en-NZ" sz="3100" dirty="0"/>
              <a:t> </a:t>
            </a:r>
            <a:r>
              <a:rPr lang="en-NZ" sz="2000" dirty="0"/>
              <a:t>(NASB95)</a:t>
            </a:r>
          </a:p>
        </p:txBody>
      </p:sp>
      <p:sp>
        <p:nvSpPr>
          <p:cNvPr id="8" name="Content Placeholder 2">
            <a:extLst>
              <a:ext uri="{FF2B5EF4-FFF2-40B4-BE49-F238E27FC236}">
                <a16:creationId xmlns:a16="http://schemas.microsoft.com/office/drawing/2014/main" id="{38F47069-9423-4F47-B62C-94ECB6C2CC80}"/>
              </a:ext>
            </a:extLst>
          </p:cNvPr>
          <p:cNvSpPr>
            <a:spLocks noGrp="1"/>
          </p:cNvSpPr>
          <p:nvPr>
            <p:ph sz="half" idx="1"/>
          </p:nvPr>
        </p:nvSpPr>
        <p:spPr>
          <a:xfrm>
            <a:off x="410818" y="500407"/>
            <a:ext cx="8733182" cy="827707"/>
          </a:xfrm>
        </p:spPr>
        <p:txBody>
          <a:bodyPr>
            <a:normAutofit fontScale="92500" lnSpcReduction="20000"/>
          </a:bodyPr>
          <a:lstStyle/>
          <a:p>
            <a:pPr marL="0" indent="0">
              <a:buNone/>
            </a:pPr>
            <a:r>
              <a:rPr lang="en-NZ" dirty="0"/>
              <a:t>2. Finding Peace</a:t>
            </a:r>
          </a:p>
          <a:p>
            <a:pPr marL="0" indent="0">
              <a:buNone/>
            </a:pPr>
            <a:r>
              <a:rPr lang="en-NZ" dirty="0"/>
              <a:t>C. Eternal peace built on an eternal message</a:t>
            </a:r>
          </a:p>
        </p:txBody>
      </p:sp>
      <p:pic>
        <p:nvPicPr>
          <p:cNvPr id="23554" name="Picture 2" descr="Image result for bible">
            <a:extLst>
              <a:ext uri="{FF2B5EF4-FFF2-40B4-BE49-F238E27FC236}">
                <a16:creationId xmlns:a16="http://schemas.microsoft.com/office/drawing/2014/main" id="{F9FC627D-EC36-49C2-9E5E-E259D4FB4E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477"/>
          <a:stretch/>
        </p:blipFill>
        <p:spPr bwMode="auto">
          <a:xfrm>
            <a:off x="0" y="2835965"/>
            <a:ext cx="9144000" cy="3166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504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9BBE-CBA3-4622-8AD6-EF684E53135F}"/>
              </a:ext>
            </a:extLst>
          </p:cNvPr>
          <p:cNvSpPr>
            <a:spLocks noGrp="1"/>
          </p:cNvSpPr>
          <p:nvPr>
            <p:ph type="title"/>
          </p:nvPr>
        </p:nvSpPr>
        <p:spPr>
          <a:xfrm>
            <a:off x="5059971" y="1783959"/>
            <a:ext cx="3483937" cy="2889114"/>
          </a:xfrm>
        </p:spPr>
        <p:txBody>
          <a:bodyPr vert="horz" lIns="91440" tIns="45720" rIns="91440" bIns="45720" rtlCol="0" anchor="b">
            <a:normAutofit/>
          </a:bodyPr>
          <a:lstStyle/>
          <a:p>
            <a:r>
              <a:rPr lang="en-US" sz="6000" dirty="0"/>
              <a:t>3. Keeping  </a:t>
            </a:r>
            <a:br>
              <a:rPr lang="en-US" sz="6000" dirty="0"/>
            </a:br>
            <a:r>
              <a:rPr lang="en-US" sz="6000" dirty="0"/>
              <a:t>    peace</a:t>
            </a:r>
          </a:p>
        </p:txBody>
      </p:sp>
      <p:sp>
        <p:nvSpPr>
          <p:cNvPr id="74" name="Freeform: Shape 7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0" name="Picture 4" descr="Image result for peace jesus">
            <a:extLst>
              <a:ext uri="{FF2B5EF4-FFF2-40B4-BE49-F238E27FC236}">
                <a16:creationId xmlns:a16="http://schemas.microsoft.com/office/drawing/2014/main" id="{2C73D0AF-63CF-4980-ACB3-D220D68EC6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15" r="39662" b="-1"/>
          <a:stretch/>
        </p:blipFill>
        <p:spPr bwMode="auto">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3388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410818" y="500407"/>
            <a:ext cx="8733182" cy="827707"/>
          </a:xfrm>
        </p:spPr>
        <p:txBody>
          <a:bodyPr>
            <a:normAutofit fontScale="92500" lnSpcReduction="20000"/>
          </a:bodyPr>
          <a:lstStyle/>
          <a:p>
            <a:pPr marL="0" indent="0">
              <a:buNone/>
            </a:pPr>
            <a:r>
              <a:rPr lang="en-NZ" dirty="0"/>
              <a:t>3. Keeping Peace</a:t>
            </a:r>
          </a:p>
          <a:p>
            <a:pPr marL="0" indent="0">
              <a:buNone/>
            </a:pPr>
            <a:r>
              <a:rPr lang="en-NZ" dirty="0"/>
              <a:t>A. A new focus</a:t>
            </a:r>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3096745" cy="369332"/>
          </a:xfrm>
          <a:prstGeom prst="rect">
            <a:avLst/>
          </a:prstGeom>
        </p:spPr>
        <p:txBody>
          <a:bodyPr wrap="none">
            <a:spAutoFit/>
          </a:bodyPr>
          <a:lstStyle/>
          <a:p>
            <a:r>
              <a:rPr lang="en-US" dirty="0"/>
              <a:t>Peace Beyond Comprehension</a:t>
            </a:r>
            <a:r>
              <a:rPr lang="en-NZ" dirty="0"/>
              <a:t>.</a:t>
            </a:r>
            <a:endParaRPr lang="en-US" dirty="0"/>
          </a:p>
        </p:txBody>
      </p:sp>
      <p:sp>
        <p:nvSpPr>
          <p:cNvPr id="7" name="Content Placeholder 2">
            <a:extLst>
              <a:ext uri="{FF2B5EF4-FFF2-40B4-BE49-F238E27FC236}">
                <a16:creationId xmlns:a16="http://schemas.microsoft.com/office/drawing/2014/main" id="{25D6E6D0-3BBC-4486-8C52-51B3150788A6}"/>
              </a:ext>
            </a:extLst>
          </p:cNvPr>
          <p:cNvSpPr txBox="1">
            <a:spLocks/>
          </p:cNvSpPr>
          <p:nvPr/>
        </p:nvSpPr>
        <p:spPr>
          <a:xfrm>
            <a:off x="628649" y="1328114"/>
            <a:ext cx="4195142" cy="502947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100" dirty="0"/>
              <a:t>Philippians 4:6-8—</a:t>
            </a:r>
          </a:p>
          <a:p>
            <a:r>
              <a:rPr lang="en-NZ" sz="3100" b="1" baseline="30000" dirty="0"/>
              <a:t>6</a:t>
            </a:r>
            <a:r>
              <a:rPr lang="en-NZ" sz="3100" dirty="0"/>
              <a:t>Be anxious for nothing, but in everything by prayer and supplication with thanksgiving let your requests be made known to God. </a:t>
            </a:r>
            <a:r>
              <a:rPr lang="en-NZ" sz="3100" b="1" baseline="30000" dirty="0"/>
              <a:t>7</a:t>
            </a:r>
            <a:r>
              <a:rPr lang="en-NZ" sz="3100" dirty="0"/>
              <a:t>And the peace of God, which surpasses all comprehension, will guard your hearts and your minds in Christ Jesus.</a:t>
            </a:r>
          </a:p>
          <a:p>
            <a:r>
              <a:rPr lang="en-NZ" sz="3100" b="1" baseline="30000" dirty="0"/>
              <a:t>8</a:t>
            </a:r>
            <a:r>
              <a:rPr lang="en-NZ" sz="3100" dirty="0"/>
              <a:t>Finally, brethren, whatever is true, whatever is honourable, whatever is right, whatever is pure, whatever is lovely, whatever is of good repute, if there is any excellence and if anything worthy of praise, dwell on these things. </a:t>
            </a:r>
            <a:r>
              <a:rPr lang="en-NZ" sz="2000" dirty="0"/>
              <a:t>(NASB95)</a:t>
            </a:r>
          </a:p>
        </p:txBody>
      </p:sp>
      <p:pic>
        <p:nvPicPr>
          <p:cNvPr id="24578" name="Picture 2" descr="Image result for Philippians 4:6-8">
            <a:extLst>
              <a:ext uri="{FF2B5EF4-FFF2-40B4-BE49-F238E27FC236}">
                <a16:creationId xmlns:a16="http://schemas.microsoft.com/office/drawing/2014/main" id="{0E4F2A8B-6405-4838-929C-5310E0495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843" y="2355296"/>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096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410818" y="500407"/>
            <a:ext cx="8733182" cy="827707"/>
          </a:xfrm>
        </p:spPr>
        <p:txBody>
          <a:bodyPr>
            <a:normAutofit fontScale="92500" lnSpcReduction="20000"/>
          </a:bodyPr>
          <a:lstStyle/>
          <a:p>
            <a:pPr marL="0" indent="0">
              <a:buNone/>
            </a:pPr>
            <a:r>
              <a:rPr lang="en-NZ" dirty="0"/>
              <a:t>3. Keeping Peace</a:t>
            </a:r>
          </a:p>
          <a:p>
            <a:pPr marL="0" indent="0">
              <a:buNone/>
            </a:pPr>
            <a:r>
              <a:rPr lang="en-NZ" dirty="0"/>
              <a:t>B. From God</a:t>
            </a:r>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3096745" cy="369332"/>
          </a:xfrm>
          <a:prstGeom prst="rect">
            <a:avLst/>
          </a:prstGeom>
        </p:spPr>
        <p:txBody>
          <a:bodyPr wrap="none">
            <a:spAutoFit/>
          </a:bodyPr>
          <a:lstStyle/>
          <a:p>
            <a:r>
              <a:rPr lang="en-US" dirty="0"/>
              <a:t>Peace Beyond Comprehension</a:t>
            </a:r>
            <a:r>
              <a:rPr lang="en-NZ" dirty="0"/>
              <a:t>.</a:t>
            </a:r>
            <a:endParaRPr lang="en-US" dirty="0"/>
          </a:p>
        </p:txBody>
      </p:sp>
      <p:pic>
        <p:nvPicPr>
          <p:cNvPr id="7172" name="Picture 4" descr="Image result for christian peace">
            <a:extLst>
              <a:ext uri="{FF2B5EF4-FFF2-40B4-BE49-F238E27FC236}">
                <a16:creationId xmlns:a16="http://schemas.microsoft.com/office/drawing/2014/main" id="{2421800C-787D-4B9A-AD6F-8B8F74DBC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042" y="209977"/>
            <a:ext cx="5542430" cy="321902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3557B743-686B-41B2-B798-F36213359ED8}"/>
              </a:ext>
            </a:extLst>
          </p:cNvPr>
          <p:cNvSpPr txBox="1">
            <a:spLocks/>
          </p:cNvSpPr>
          <p:nvPr/>
        </p:nvSpPr>
        <p:spPr>
          <a:xfrm>
            <a:off x="504824" y="3429000"/>
            <a:ext cx="8134349" cy="31069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100" dirty="0"/>
              <a:t>Peace in the love shown by the Father</a:t>
            </a:r>
          </a:p>
          <a:p>
            <a:r>
              <a:rPr lang="en-NZ" sz="3100" dirty="0"/>
              <a:t>Peace in the Prince of Peace</a:t>
            </a:r>
          </a:p>
          <a:p>
            <a:r>
              <a:rPr lang="en-NZ" sz="3100" dirty="0"/>
              <a:t>Peace in the promises in God’s Word</a:t>
            </a:r>
          </a:p>
          <a:p>
            <a:r>
              <a:rPr lang="en-NZ" sz="3100" dirty="0"/>
              <a:t>Peace in the goodness of the church</a:t>
            </a:r>
          </a:p>
          <a:p>
            <a:r>
              <a:rPr lang="en-NZ" sz="3100" dirty="0"/>
              <a:t>Peace in wisdom and strength to overcome</a:t>
            </a:r>
            <a:endParaRPr lang="en-NZ" sz="2000" dirty="0"/>
          </a:p>
        </p:txBody>
      </p:sp>
    </p:spTree>
    <p:extLst>
      <p:ext uri="{BB962C8B-B14F-4D97-AF65-F5344CB8AC3E}">
        <p14:creationId xmlns:p14="http://schemas.microsoft.com/office/powerpoint/2010/main" val="1906207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1D4A7C-E5B1-456B-86F6-4BE1F89A168A}"/>
              </a:ext>
            </a:extLst>
          </p:cNvPr>
          <p:cNvSpPr>
            <a:spLocks noGrp="1"/>
          </p:cNvSpPr>
          <p:nvPr>
            <p:ph sz="half" idx="1"/>
          </p:nvPr>
        </p:nvSpPr>
        <p:spPr>
          <a:xfrm>
            <a:off x="410818" y="500407"/>
            <a:ext cx="8733182" cy="827707"/>
          </a:xfrm>
        </p:spPr>
        <p:txBody>
          <a:bodyPr>
            <a:normAutofit fontScale="92500" lnSpcReduction="20000"/>
          </a:bodyPr>
          <a:lstStyle/>
          <a:p>
            <a:pPr marL="0" indent="0">
              <a:buNone/>
            </a:pPr>
            <a:r>
              <a:rPr lang="en-NZ" dirty="0"/>
              <a:t>3. Keeping Peace</a:t>
            </a:r>
          </a:p>
          <a:p>
            <a:pPr marL="0" indent="0">
              <a:buNone/>
            </a:pPr>
            <a:r>
              <a:rPr lang="en-NZ" dirty="0"/>
              <a:t>C. </a:t>
            </a:r>
            <a:r>
              <a:rPr lang="en-NZ"/>
              <a:t>While here!</a:t>
            </a:r>
            <a:endParaRPr lang="en-NZ" dirty="0"/>
          </a:p>
        </p:txBody>
      </p:sp>
      <p:sp>
        <p:nvSpPr>
          <p:cNvPr id="5" name="Rectangle 4">
            <a:extLst>
              <a:ext uri="{FF2B5EF4-FFF2-40B4-BE49-F238E27FC236}">
                <a16:creationId xmlns:a16="http://schemas.microsoft.com/office/drawing/2014/main" id="{94803FF6-20E8-4795-9C6C-D28EBCAC4DC9}"/>
              </a:ext>
            </a:extLst>
          </p:cNvPr>
          <p:cNvSpPr/>
          <p:nvPr/>
        </p:nvSpPr>
        <p:spPr>
          <a:xfrm>
            <a:off x="0" y="31841"/>
            <a:ext cx="3096745" cy="369332"/>
          </a:xfrm>
          <a:prstGeom prst="rect">
            <a:avLst/>
          </a:prstGeom>
        </p:spPr>
        <p:txBody>
          <a:bodyPr wrap="none">
            <a:spAutoFit/>
          </a:bodyPr>
          <a:lstStyle/>
          <a:p>
            <a:r>
              <a:rPr lang="en-US" dirty="0"/>
              <a:t>Peace Beyond Comprehension</a:t>
            </a:r>
            <a:r>
              <a:rPr lang="en-NZ" dirty="0"/>
              <a:t>.</a:t>
            </a:r>
            <a:endParaRPr lang="en-US" dirty="0"/>
          </a:p>
        </p:txBody>
      </p:sp>
      <p:pic>
        <p:nvPicPr>
          <p:cNvPr id="7172" name="Picture 4" descr="Image result for christian peace">
            <a:extLst>
              <a:ext uri="{FF2B5EF4-FFF2-40B4-BE49-F238E27FC236}">
                <a16:creationId xmlns:a16="http://schemas.microsoft.com/office/drawing/2014/main" id="{2421800C-787D-4B9A-AD6F-8B8F74DBC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042" y="209977"/>
            <a:ext cx="5542430" cy="3219023"/>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3557B743-686B-41B2-B798-F36213359ED8}"/>
              </a:ext>
            </a:extLst>
          </p:cNvPr>
          <p:cNvSpPr txBox="1">
            <a:spLocks/>
          </p:cNvSpPr>
          <p:nvPr/>
        </p:nvSpPr>
        <p:spPr>
          <a:xfrm>
            <a:off x="504824" y="3429000"/>
            <a:ext cx="8134349" cy="31069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3100" dirty="0"/>
              <a:t>Peace through troubled times</a:t>
            </a:r>
          </a:p>
          <a:p>
            <a:r>
              <a:rPr lang="en-NZ" sz="3100" dirty="0"/>
              <a:t>Peace through persecution</a:t>
            </a:r>
          </a:p>
          <a:p>
            <a:r>
              <a:rPr lang="en-NZ" sz="3100" dirty="0"/>
              <a:t>Peace through abandonment</a:t>
            </a:r>
          </a:p>
          <a:p>
            <a:r>
              <a:rPr lang="en-NZ" sz="3100" dirty="0"/>
              <a:t>Peace through temptation</a:t>
            </a:r>
          </a:p>
          <a:p>
            <a:r>
              <a:rPr lang="en-NZ" sz="3100" dirty="0"/>
              <a:t>Peace through times of want</a:t>
            </a:r>
          </a:p>
          <a:p>
            <a:r>
              <a:rPr lang="en-NZ" sz="3100" dirty="0"/>
              <a:t>Peace through times of lose </a:t>
            </a:r>
            <a:endParaRPr lang="en-NZ" sz="2000" dirty="0"/>
          </a:p>
        </p:txBody>
      </p:sp>
    </p:spTree>
    <p:extLst>
      <p:ext uri="{BB962C8B-B14F-4D97-AF65-F5344CB8AC3E}">
        <p14:creationId xmlns:p14="http://schemas.microsoft.com/office/powerpoint/2010/main" val="2576271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DEB5E5-BBBD-4CE5-ADEF-6EB42CC52B98}"/>
              </a:ext>
            </a:extLst>
          </p:cNvPr>
          <p:cNvSpPr/>
          <p:nvPr/>
        </p:nvSpPr>
        <p:spPr>
          <a:xfrm>
            <a:off x="0" y="31841"/>
            <a:ext cx="3096745" cy="369332"/>
          </a:xfrm>
          <a:prstGeom prst="rect">
            <a:avLst/>
          </a:prstGeom>
        </p:spPr>
        <p:txBody>
          <a:bodyPr wrap="none">
            <a:spAutoFit/>
          </a:bodyPr>
          <a:lstStyle/>
          <a:p>
            <a:r>
              <a:rPr lang="en-US" dirty="0"/>
              <a:t>Peace Beyond Comprehension</a:t>
            </a:r>
            <a:r>
              <a:rPr lang="en-NZ" dirty="0"/>
              <a:t>.</a:t>
            </a:r>
            <a:endParaRPr lang="en-US" dirty="0"/>
          </a:p>
        </p:txBody>
      </p:sp>
      <p:sp>
        <p:nvSpPr>
          <p:cNvPr id="13" name="Content Placeholder 2">
            <a:extLst>
              <a:ext uri="{FF2B5EF4-FFF2-40B4-BE49-F238E27FC236}">
                <a16:creationId xmlns:a16="http://schemas.microsoft.com/office/drawing/2014/main" id="{D402BAE1-5F0F-4A43-9DC0-64701BE4E5A4}"/>
              </a:ext>
            </a:extLst>
          </p:cNvPr>
          <p:cNvSpPr txBox="1">
            <a:spLocks/>
          </p:cNvSpPr>
          <p:nvPr/>
        </p:nvSpPr>
        <p:spPr>
          <a:xfrm>
            <a:off x="410818" y="500407"/>
            <a:ext cx="8295860" cy="1646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dirty="0"/>
              <a:t>In Jesus’ death, burial and resurrection He made a way of peace between God and man—</a:t>
            </a:r>
          </a:p>
          <a:p>
            <a:pPr marL="0" indent="0">
              <a:buFont typeface="Arial" panose="020B0604020202020204" pitchFamily="34" charset="0"/>
              <a:buNone/>
            </a:pPr>
            <a:r>
              <a:rPr lang="en-NZ" dirty="0"/>
              <a:t>In baptism we accept that peace!</a:t>
            </a:r>
          </a:p>
        </p:txBody>
      </p:sp>
      <p:pic>
        <p:nvPicPr>
          <p:cNvPr id="11" name="Picture 4" descr="Image may contain: one or more people, pool, outdoor and water">
            <a:extLst>
              <a:ext uri="{FF2B5EF4-FFF2-40B4-BE49-F238E27FC236}">
                <a16:creationId xmlns:a16="http://schemas.microsoft.com/office/drawing/2014/main" id="{4DA3EF65-DCE4-43C4-BEB9-4F947E4D3A90}"/>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t="23961" r="8363"/>
          <a:stretch/>
        </p:blipFill>
        <p:spPr bwMode="auto">
          <a:xfrm>
            <a:off x="2579618" y="2300202"/>
            <a:ext cx="3886200" cy="322471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C4CBC096-6431-4833-B4AC-0EBF18CD43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16" t="9236" r="12051"/>
          <a:stretch/>
        </p:blipFill>
        <p:spPr bwMode="auto">
          <a:xfrm>
            <a:off x="554459" y="2300202"/>
            <a:ext cx="1987826" cy="322471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F5BEED21-5848-4A26-8555-4F50938278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2919" b="9235"/>
          <a:stretch/>
        </p:blipFill>
        <p:spPr bwMode="auto">
          <a:xfrm>
            <a:off x="6477000" y="2300201"/>
            <a:ext cx="2322443" cy="3224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39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59AD6-3145-4433-B16E-E5F6BFD838B0}"/>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1A991F46-AF30-4490-B48C-FF1F0B513385}"/>
              </a:ext>
            </a:extLst>
          </p:cNvPr>
          <p:cNvSpPr>
            <a:spLocks noGrp="1"/>
          </p:cNvSpPr>
          <p:nvPr>
            <p:ph sz="half" idx="1"/>
          </p:nvPr>
        </p:nvSpPr>
        <p:spPr/>
        <p:txBody>
          <a:bodyPr/>
          <a:lstStyle/>
          <a:p>
            <a:r>
              <a:rPr lang="en-NZ" dirty="0"/>
              <a:t>Looking in the wrong places</a:t>
            </a:r>
          </a:p>
          <a:p>
            <a:r>
              <a:rPr lang="en-NZ" dirty="0"/>
              <a:t>Distracted by counterfeits</a:t>
            </a:r>
          </a:p>
          <a:p>
            <a:r>
              <a:rPr lang="en-NZ" dirty="0"/>
              <a:t>Peace in the midst of tribulation</a:t>
            </a:r>
          </a:p>
          <a:p>
            <a:r>
              <a:rPr lang="en-NZ" dirty="0"/>
              <a:t>Harvest of peace</a:t>
            </a:r>
          </a:p>
          <a:p>
            <a:r>
              <a:rPr lang="en-NZ" dirty="0"/>
              <a:t>Blessed-peacemakers</a:t>
            </a:r>
          </a:p>
          <a:p>
            <a:endParaRPr lang="en-NZ" dirty="0"/>
          </a:p>
        </p:txBody>
      </p:sp>
      <p:sp>
        <p:nvSpPr>
          <p:cNvPr id="4" name="Content Placeholder 3">
            <a:extLst>
              <a:ext uri="{FF2B5EF4-FFF2-40B4-BE49-F238E27FC236}">
                <a16:creationId xmlns:a16="http://schemas.microsoft.com/office/drawing/2014/main" id="{A82041F4-2893-4B16-B8E6-FDD0DA3648A7}"/>
              </a:ext>
            </a:extLst>
          </p:cNvPr>
          <p:cNvSpPr>
            <a:spLocks noGrp="1"/>
          </p:cNvSpPr>
          <p:nvPr>
            <p:ph sz="half" idx="2"/>
          </p:nvPr>
        </p:nvSpPr>
        <p:spPr/>
        <p:txBody>
          <a:bodyPr/>
          <a:lstStyle/>
          <a:p>
            <a:endParaRPr lang="en-NZ"/>
          </a:p>
        </p:txBody>
      </p:sp>
    </p:spTree>
    <p:extLst>
      <p:ext uri="{BB962C8B-B14F-4D97-AF65-F5344CB8AC3E}">
        <p14:creationId xmlns:p14="http://schemas.microsoft.com/office/powerpoint/2010/main" val="2957486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9BBE-CBA3-4622-8AD6-EF684E53135F}"/>
              </a:ext>
            </a:extLst>
          </p:cNvPr>
          <p:cNvSpPr>
            <a:spLocks noGrp="1"/>
          </p:cNvSpPr>
          <p:nvPr>
            <p:ph type="title"/>
          </p:nvPr>
        </p:nvSpPr>
        <p:spPr>
          <a:xfrm>
            <a:off x="5059971" y="1783959"/>
            <a:ext cx="3483937" cy="2889114"/>
          </a:xfrm>
        </p:spPr>
        <p:txBody>
          <a:bodyPr vert="horz" lIns="91440" tIns="45720" rIns="91440" bIns="45720" rtlCol="0" anchor="b">
            <a:normAutofit/>
          </a:bodyPr>
          <a:lstStyle/>
          <a:p>
            <a:r>
              <a:rPr lang="en-US" sz="6000" dirty="0"/>
              <a:t>1. Seeking</a:t>
            </a:r>
            <a:br>
              <a:rPr lang="en-US" sz="6000" dirty="0"/>
            </a:br>
            <a:r>
              <a:rPr lang="en-US" sz="6000" dirty="0"/>
              <a:t>    peace</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2" name="Picture 4">
            <a:extLst>
              <a:ext uri="{FF2B5EF4-FFF2-40B4-BE49-F238E27FC236}">
                <a16:creationId xmlns:a16="http://schemas.microsoft.com/office/drawing/2014/main" id="{3C516986-FA52-4F15-B4FA-290F7D8B616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1410" r="-2" b="3207"/>
          <a:stretch/>
        </p:blipFill>
        <p:spPr bwMode="auto">
          <a:xfrm>
            <a:off x="20" y="10"/>
            <a:ext cx="4518095"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97029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803FF6-20E8-4795-9C6C-D28EBCAC4DC9}"/>
              </a:ext>
            </a:extLst>
          </p:cNvPr>
          <p:cNvSpPr/>
          <p:nvPr/>
        </p:nvSpPr>
        <p:spPr>
          <a:xfrm>
            <a:off x="0" y="31841"/>
            <a:ext cx="3096745" cy="369332"/>
          </a:xfrm>
          <a:prstGeom prst="rect">
            <a:avLst/>
          </a:prstGeom>
        </p:spPr>
        <p:txBody>
          <a:bodyPr wrap="none">
            <a:spAutoFit/>
          </a:bodyPr>
          <a:lstStyle/>
          <a:p>
            <a:r>
              <a:rPr lang="en-US" dirty="0"/>
              <a:t>Peace Beyond Comprehension</a:t>
            </a:r>
            <a:r>
              <a:rPr lang="en-NZ" dirty="0"/>
              <a:t>.</a:t>
            </a:r>
            <a:endParaRPr lang="en-US" dirty="0"/>
          </a:p>
        </p:txBody>
      </p:sp>
      <p:sp>
        <p:nvSpPr>
          <p:cNvPr id="8" name="Content Placeholder 2">
            <a:extLst>
              <a:ext uri="{FF2B5EF4-FFF2-40B4-BE49-F238E27FC236}">
                <a16:creationId xmlns:a16="http://schemas.microsoft.com/office/drawing/2014/main" id="{38F47069-9423-4F47-B62C-94ECB6C2CC80}"/>
              </a:ext>
            </a:extLst>
          </p:cNvPr>
          <p:cNvSpPr>
            <a:spLocks noGrp="1"/>
          </p:cNvSpPr>
          <p:nvPr>
            <p:ph sz="half" idx="1"/>
          </p:nvPr>
        </p:nvSpPr>
        <p:spPr>
          <a:xfrm>
            <a:off x="410818" y="500407"/>
            <a:ext cx="8733182" cy="827707"/>
          </a:xfrm>
        </p:spPr>
        <p:txBody>
          <a:bodyPr>
            <a:normAutofit/>
          </a:bodyPr>
          <a:lstStyle/>
          <a:p>
            <a:pPr marL="0" indent="0">
              <a:buNone/>
            </a:pPr>
            <a:r>
              <a:rPr lang="en-NZ" dirty="0"/>
              <a:t>1. Seeking Peace</a:t>
            </a:r>
          </a:p>
        </p:txBody>
      </p:sp>
      <p:sp>
        <p:nvSpPr>
          <p:cNvPr id="6" name="Content Placeholder 2">
            <a:extLst>
              <a:ext uri="{FF2B5EF4-FFF2-40B4-BE49-F238E27FC236}">
                <a16:creationId xmlns:a16="http://schemas.microsoft.com/office/drawing/2014/main" id="{5E611F1B-9629-4028-9E4B-260CF5A10FA4}"/>
              </a:ext>
            </a:extLst>
          </p:cNvPr>
          <p:cNvSpPr txBox="1">
            <a:spLocks/>
          </p:cNvSpPr>
          <p:nvPr/>
        </p:nvSpPr>
        <p:spPr>
          <a:xfrm>
            <a:off x="628650" y="1328114"/>
            <a:ext cx="3886200" cy="5191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dirty="0"/>
              <a:t>Temporary Fixes </a:t>
            </a:r>
          </a:p>
        </p:txBody>
      </p:sp>
      <p:pic>
        <p:nvPicPr>
          <p:cNvPr id="12292" name="Picture 4" descr="Image result for quick fix">
            <a:extLst>
              <a:ext uri="{FF2B5EF4-FFF2-40B4-BE49-F238E27FC236}">
                <a16:creationId xmlns:a16="http://schemas.microsoft.com/office/drawing/2014/main" id="{E4BEC652-F475-4717-9483-EB3842667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2674" y="2332382"/>
            <a:ext cx="5523976" cy="4525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903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803FF6-20E8-4795-9C6C-D28EBCAC4DC9}"/>
              </a:ext>
            </a:extLst>
          </p:cNvPr>
          <p:cNvSpPr/>
          <p:nvPr/>
        </p:nvSpPr>
        <p:spPr>
          <a:xfrm>
            <a:off x="0" y="31841"/>
            <a:ext cx="3096745" cy="369332"/>
          </a:xfrm>
          <a:prstGeom prst="rect">
            <a:avLst/>
          </a:prstGeom>
        </p:spPr>
        <p:txBody>
          <a:bodyPr wrap="none">
            <a:spAutoFit/>
          </a:bodyPr>
          <a:lstStyle/>
          <a:p>
            <a:r>
              <a:rPr lang="en-US" dirty="0"/>
              <a:t>Peace Beyond Comprehension</a:t>
            </a:r>
            <a:r>
              <a:rPr lang="en-NZ" dirty="0"/>
              <a:t>.</a:t>
            </a:r>
            <a:endParaRPr lang="en-US" dirty="0"/>
          </a:p>
        </p:txBody>
      </p:sp>
      <p:sp>
        <p:nvSpPr>
          <p:cNvPr id="8" name="Content Placeholder 2">
            <a:extLst>
              <a:ext uri="{FF2B5EF4-FFF2-40B4-BE49-F238E27FC236}">
                <a16:creationId xmlns:a16="http://schemas.microsoft.com/office/drawing/2014/main" id="{38F47069-9423-4F47-B62C-94ECB6C2CC80}"/>
              </a:ext>
            </a:extLst>
          </p:cNvPr>
          <p:cNvSpPr>
            <a:spLocks noGrp="1"/>
          </p:cNvSpPr>
          <p:nvPr>
            <p:ph sz="half" idx="1"/>
          </p:nvPr>
        </p:nvSpPr>
        <p:spPr>
          <a:xfrm>
            <a:off x="410818" y="500407"/>
            <a:ext cx="8733182" cy="827707"/>
          </a:xfrm>
        </p:spPr>
        <p:txBody>
          <a:bodyPr>
            <a:normAutofit/>
          </a:bodyPr>
          <a:lstStyle/>
          <a:p>
            <a:pPr marL="0" indent="0">
              <a:buNone/>
            </a:pPr>
            <a:r>
              <a:rPr lang="en-NZ" dirty="0"/>
              <a:t>1. Seeking Peace</a:t>
            </a:r>
          </a:p>
        </p:txBody>
      </p:sp>
      <p:sp>
        <p:nvSpPr>
          <p:cNvPr id="6" name="Content Placeholder 2">
            <a:extLst>
              <a:ext uri="{FF2B5EF4-FFF2-40B4-BE49-F238E27FC236}">
                <a16:creationId xmlns:a16="http://schemas.microsoft.com/office/drawing/2014/main" id="{5E611F1B-9629-4028-9E4B-260CF5A10FA4}"/>
              </a:ext>
            </a:extLst>
          </p:cNvPr>
          <p:cNvSpPr txBox="1">
            <a:spLocks/>
          </p:cNvSpPr>
          <p:nvPr/>
        </p:nvSpPr>
        <p:spPr>
          <a:xfrm>
            <a:off x="628650" y="1328114"/>
            <a:ext cx="3886200" cy="5191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A. Temporary Fixes </a:t>
            </a:r>
          </a:p>
          <a:p>
            <a:pPr marL="457200" lvl="1" indent="0">
              <a:buNone/>
            </a:pPr>
            <a:r>
              <a:rPr lang="en-NZ" dirty="0"/>
              <a:t>1. Looking to Wrong Definitions</a:t>
            </a:r>
          </a:p>
          <a:p>
            <a:pPr lvl="2"/>
            <a:r>
              <a:rPr lang="en-NZ" dirty="0"/>
              <a:t>Anything but Jesus</a:t>
            </a:r>
          </a:p>
        </p:txBody>
      </p:sp>
      <p:pic>
        <p:nvPicPr>
          <p:cNvPr id="7" name="Picture 2" descr="Image result for no Jesus">
            <a:extLst>
              <a:ext uri="{FF2B5EF4-FFF2-40B4-BE49-F238E27FC236}">
                <a16:creationId xmlns:a16="http://schemas.microsoft.com/office/drawing/2014/main" id="{2F28304B-B314-4D98-B34F-82356A622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788" y="1692550"/>
            <a:ext cx="4779211" cy="5140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46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803FF6-20E8-4795-9C6C-D28EBCAC4DC9}"/>
              </a:ext>
            </a:extLst>
          </p:cNvPr>
          <p:cNvSpPr/>
          <p:nvPr/>
        </p:nvSpPr>
        <p:spPr>
          <a:xfrm>
            <a:off x="0" y="31841"/>
            <a:ext cx="3096745" cy="369332"/>
          </a:xfrm>
          <a:prstGeom prst="rect">
            <a:avLst/>
          </a:prstGeom>
        </p:spPr>
        <p:txBody>
          <a:bodyPr wrap="none">
            <a:spAutoFit/>
          </a:bodyPr>
          <a:lstStyle/>
          <a:p>
            <a:r>
              <a:rPr lang="en-US" dirty="0"/>
              <a:t>Peace Beyond Comprehension</a:t>
            </a:r>
            <a:r>
              <a:rPr lang="en-NZ" dirty="0"/>
              <a:t>.</a:t>
            </a:r>
            <a:endParaRPr lang="en-US" dirty="0"/>
          </a:p>
        </p:txBody>
      </p:sp>
      <p:sp>
        <p:nvSpPr>
          <p:cNvPr id="8" name="Content Placeholder 2">
            <a:extLst>
              <a:ext uri="{FF2B5EF4-FFF2-40B4-BE49-F238E27FC236}">
                <a16:creationId xmlns:a16="http://schemas.microsoft.com/office/drawing/2014/main" id="{38F47069-9423-4F47-B62C-94ECB6C2CC80}"/>
              </a:ext>
            </a:extLst>
          </p:cNvPr>
          <p:cNvSpPr>
            <a:spLocks noGrp="1"/>
          </p:cNvSpPr>
          <p:nvPr>
            <p:ph sz="half" idx="1"/>
          </p:nvPr>
        </p:nvSpPr>
        <p:spPr>
          <a:xfrm>
            <a:off x="410818" y="500407"/>
            <a:ext cx="8733182" cy="827707"/>
          </a:xfrm>
        </p:spPr>
        <p:txBody>
          <a:bodyPr>
            <a:normAutofit/>
          </a:bodyPr>
          <a:lstStyle/>
          <a:p>
            <a:pPr marL="0" indent="0">
              <a:buNone/>
            </a:pPr>
            <a:r>
              <a:rPr lang="en-NZ" dirty="0"/>
              <a:t>1. Seeking Peace</a:t>
            </a:r>
          </a:p>
        </p:txBody>
      </p:sp>
      <p:sp>
        <p:nvSpPr>
          <p:cNvPr id="6" name="Content Placeholder 2">
            <a:extLst>
              <a:ext uri="{FF2B5EF4-FFF2-40B4-BE49-F238E27FC236}">
                <a16:creationId xmlns:a16="http://schemas.microsoft.com/office/drawing/2014/main" id="{5E611F1B-9629-4028-9E4B-260CF5A10FA4}"/>
              </a:ext>
            </a:extLst>
          </p:cNvPr>
          <p:cNvSpPr txBox="1">
            <a:spLocks/>
          </p:cNvSpPr>
          <p:nvPr/>
        </p:nvSpPr>
        <p:spPr>
          <a:xfrm>
            <a:off x="628650" y="1328114"/>
            <a:ext cx="3886200" cy="5191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A. Temporary Fixes </a:t>
            </a:r>
          </a:p>
          <a:p>
            <a:pPr marL="457200" lvl="1" indent="0">
              <a:buNone/>
            </a:pPr>
            <a:r>
              <a:rPr lang="en-NZ" dirty="0"/>
              <a:t>1. Looking to Wrong Definitions</a:t>
            </a:r>
          </a:p>
          <a:p>
            <a:pPr lvl="2"/>
            <a:r>
              <a:rPr lang="en-NZ" dirty="0"/>
              <a:t>Anything but Jesus</a:t>
            </a:r>
          </a:p>
          <a:p>
            <a:pPr lvl="2"/>
            <a:r>
              <a:rPr lang="en-NZ" dirty="0"/>
              <a:t>Harmony with the universe</a:t>
            </a:r>
          </a:p>
        </p:txBody>
      </p:sp>
      <p:pic>
        <p:nvPicPr>
          <p:cNvPr id="15362" name="Picture 2" descr="Image result for harmony with the universe">
            <a:extLst>
              <a:ext uri="{FF2B5EF4-FFF2-40B4-BE49-F238E27FC236}">
                <a16:creationId xmlns:a16="http://schemas.microsoft.com/office/drawing/2014/main" id="{59169816-C6CC-433C-A341-A615AAA8FE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629" y="3429000"/>
            <a:ext cx="5854229" cy="2812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152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803FF6-20E8-4795-9C6C-D28EBCAC4DC9}"/>
              </a:ext>
            </a:extLst>
          </p:cNvPr>
          <p:cNvSpPr/>
          <p:nvPr/>
        </p:nvSpPr>
        <p:spPr>
          <a:xfrm>
            <a:off x="0" y="31841"/>
            <a:ext cx="3096745" cy="369332"/>
          </a:xfrm>
          <a:prstGeom prst="rect">
            <a:avLst/>
          </a:prstGeom>
        </p:spPr>
        <p:txBody>
          <a:bodyPr wrap="none">
            <a:spAutoFit/>
          </a:bodyPr>
          <a:lstStyle/>
          <a:p>
            <a:r>
              <a:rPr lang="en-US" dirty="0"/>
              <a:t>Peace Beyond Comprehension</a:t>
            </a:r>
            <a:r>
              <a:rPr lang="en-NZ" dirty="0"/>
              <a:t>.</a:t>
            </a:r>
            <a:endParaRPr lang="en-US" dirty="0"/>
          </a:p>
        </p:txBody>
      </p:sp>
      <p:sp>
        <p:nvSpPr>
          <p:cNvPr id="8" name="Content Placeholder 2">
            <a:extLst>
              <a:ext uri="{FF2B5EF4-FFF2-40B4-BE49-F238E27FC236}">
                <a16:creationId xmlns:a16="http://schemas.microsoft.com/office/drawing/2014/main" id="{38F47069-9423-4F47-B62C-94ECB6C2CC80}"/>
              </a:ext>
            </a:extLst>
          </p:cNvPr>
          <p:cNvSpPr>
            <a:spLocks noGrp="1"/>
          </p:cNvSpPr>
          <p:nvPr>
            <p:ph sz="half" idx="1"/>
          </p:nvPr>
        </p:nvSpPr>
        <p:spPr>
          <a:xfrm>
            <a:off x="410818" y="500407"/>
            <a:ext cx="8733182" cy="827707"/>
          </a:xfrm>
        </p:spPr>
        <p:txBody>
          <a:bodyPr>
            <a:normAutofit/>
          </a:bodyPr>
          <a:lstStyle/>
          <a:p>
            <a:pPr marL="0" indent="0">
              <a:buNone/>
            </a:pPr>
            <a:r>
              <a:rPr lang="en-NZ" dirty="0"/>
              <a:t>1. Seeking Peace</a:t>
            </a:r>
          </a:p>
        </p:txBody>
      </p:sp>
      <p:sp>
        <p:nvSpPr>
          <p:cNvPr id="6" name="Content Placeholder 2">
            <a:extLst>
              <a:ext uri="{FF2B5EF4-FFF2-40B4-BE49-F238E27FC236}">
                <a16:creationId xmlns:a16="http://schemas.microsoft.com/office/drawing/2014/main" id="{5E611F1B-9629-4028-9E4B-260CF5A10FA4}"/>
              </a:ext>
            </a:extLst>
          </p:cNvPr>
          <p:cNvSpPr txBox="1">
            <a:spLocks/>
          </p:cNvSpPr>
          <p:nvPr/>
        </p:nvSpPr>
        <p:spPr>
          <a:xfrm>
            <a:off x="628650" y="1328114"/>
            <a:ext cx="3886200" cy="5191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err="1"/>
              <a:t>A.Temporary</a:t>
            </a:r>
            <a:r>
              <a:rPr lang="en-NZ" dirty="0"/>
              <a:t> Fixes </a:t>
            </a:r>
          </a:p>
          <a:p>
            <a:pPr marL="457200" lvl="1" indent="0">
              <a:buNone/>
            </a:pPr>
            <a:r>
              <a:rPr lang="en-NZ" dirty="0"/>
              <a:t>1. Looking to Wrong Definitions</a:t>
            </a:r>
          </a:p>
          <a:p>
            <a:pPr lvl="2"/>
            <a:r>
              <a:rPr lang="en-NZ" dirty="0"/>
              <a:t>Anything but Jesus</a:t>
            </a:r>
          </a:p>
          <a:p>
            <a:pPr lvl="2"/>
            <a:r>
              <a:rPr lang="en-NZ" dirty="0"/>
              <a:t>Harmony with the universe</a:t>
            </a:r>
          </a:p>
          <a:p>
            <a:pPr lvl="2"/>
            <a:r>
              <a:rPr lang="en-NZ" dirty="0"/>
              <a:t>One with nature</a:t>
            </a:r>
          </a:p>
        </p:txBody>
      </p:sp>
      <p:pic>
        <p:nvPicPr>
          <p:cNvPr id="16386" name="Picture 2" descr="Image result for One with nature">
            <a:extLst>
              <a:ext uri="{FF2B5EF4-FFF2-40B4-BE49-F238E27FC236}">
                <a16:creationId xmlns:a16="http://schemas.microsoft.com/office/drawing/2014/main" id="{1B2E9EBF-3EA8-46C7-BD7F-5DCE7BB0D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626" y="3429000"/>
            <a:ext cx="48768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8849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4803FF6-20E8-4795-9C6C-D28EBCAC4DC9}"/>
              </a:ext>
            </a:extLst>
          </p:cNvPr>
          <p:cNvSpPr/>
          <p:nvPr/>
        </p:nvSpPr>
        <p:spPr>
          <a:xfrm>
            <a:off x="0" y="31841"/>
            <a:ext cx="3096745" cy="369332"/>
          </a:xfrm>
          <a:prstGeom prst="rect">
            <a:avLst/>
          </a:prstGeom>
        </p:spPr>
        <p:txBody>
          <a:bodyPr wrap="none">
            <a:spAutoFit/>
          </a:bodyPr>
          <a:lstStyle/>
          <a:p>
            <a:r>
              <a:rPr lang="en-US" dirty="0"/>
              <a:t>Peace Beyond Comprehension</a:t>
            </a:r>
            <a:r>
              <a:rPr lang="en-NZ" dirty="0"/>
              <a:t>.</a:t>
            </a:r>
            <a:endParaRPr lang="en-US" dirty="0"/>
          </a:p>
        </p:txBody>
      </p:sp>
      <p:sp>
        <p:nvSpPr>
          <p:cNvPr id="8" name="Content Placeholder 2">
            <a:extLst>
              <a:ext uri="{FF2B5EF4-FFF2-40B4-BE49-F238E27FC236}">
                <a16:creationId xmlns:a16="http://schemas.microsoft.com/office/drawing/2014/main" id="{38F47069-9423-4F47-B62C-94ECB6C2CC80}"/>
              </a:ext>
            </a:extLst>
          </p:cNvPr>
          <p:cNvSpPr>
            <a:spLocks noGrp="1"/>
          </p:cNvSpPr>
          <p:nvPr>
            <p:ph sz="half" idx="1"/>
          </p:nvPr>
        </p:nvSpPr>
        <p:spPr>
          <a:xfrm>
            <a:off x="4528931" y="5294154"/>
            <a:ext cx="4334748" cy="1374289"/>
          </a:xfrm>
        </p:spPr>
        <p:txBody>
          <a:bodyPr>
            <a:normAutofit fontScale="92500" lnSpcReduction="10000"/>
          </a:bodyPr>
          <a:lstStyle/>
          <a:p>
            <a:pPr marL="0" indent="0">
              <a:buNone/>
            </a:pPr>
            <a:r>
              <a:rPr lang="en-NZ" dirty="0"/>
              <a:t>These are real problems</a:t>
            </a:r>
          </a:p>
          <a:p>
            <a:pPr marL="0" indent="0">
              <a:buNone/>
            </a:pPr>
            <a:r>
              <a:rPr lang="en-NZ" dirty="0"/>
              <a:t>Praise God for the sacrifice</a:t>
            </a:r>
          </a:p>
          <a:p>
            <a:pPr marL="0" indent="0">
              <a:buNone/>
            </a:pPr>
            <a:r>
              <a:rPr lang="en-NZ" dirty="0"/>
              <a:t>Peace is not defined by us!</a:t>
            </a:r>
          </a:p>
        </p:txBody>
      </p:sp>
      <p:sp>
        <p:nvSpPr>
          <p:cNvPr id="6" name="Content Placeholder 2">
            <a:extLst>
              <a:ext uri="{FF2B5EF4-FFF2-40B4-BE49-F238E27FC236}">
                <a16:creationId xmlns:a16="http://schemas.microsoft.com/office/drawing/2014/main" id="{5E611F1B-9629-4028-9E4B-260CF5A10FA4}"/>
              </a:ext>
            </a:extLst>
          </p:cNvPr>
          <p:cNvSpPr txBox="1">
            <a:spLocks/>
          </p:cNvSpPr>
          <p:nvPr/>
        </p:nvSpPr>
        <p:spPr>
          <a:xfrm>
            <a:off x="628650" y="1328114"/>
            <a:ext cx="3886200" cy="5191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Z" dirty="0"/>
              <a:t>A. Temporary Fixes </a:t>
            </a:r>
          </a:p>
          <a:p>
            <a:pPr marL="457200" lvl="1" indent="0">
              <a:buNone/>
            </a:pPr>
            <a:r>
              <a:rPr lang="en-NZ" dirty="0"/>
              <a:t>1. Looking to Wrong Definitions</a:t>
            </a:r>
          </a:p>
          <a:p>
            <a:pPr lvl="2"/>
            <a:r>
              <a:rPr lang="en-NZ" dirty="0"/>
              <a:t>Anything but Jesus</a:t>
            </a:r>
          </a:p>
          <a:p>
            <a:pPr lvl="2"/>
            <a:r>
              <a:rPr lang="en-NZ" dirty="0"/>
              <a:t>Harmony with the universe</a:t>
            </a:r>
          </a:p>
          <a:p>
            <a:pPr lvl="2"/>
            <a:r>
              <a:rPr lang="en-NZ" dirty="0"/>
              <a:t>One with nature</a:t>
            </a:r>
          </a:p>
          <a:p>
            <a:pPr lvl="2"/>
            <a:r>
              <a:rPr lang="en-NZ" dirty="0"/>
              <a:t>Solving the worlds ills</a:t>
            </a:r>
          </a:p>
        </p:txBody>
      </p:sp>
      <p:pic>
        <p:nvPicPr>
          <p:cNvPr id="17410" name="Picture 2" descr="five-ways-to-end-world-hunger">
            <a:extLst>
              <a:ext uri="{FF2B5EF4-FFF2-40B4-BE49-F238E27FC236}">
                <a16:creationId xmlns:a16="http://schemas.microsoft.com/office/drawing/2014/main" id="{C048BF61-B3A8-4A3A-91DA-1EB5AEB7A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705" y="4510711"/>
            <a:ext cx="28575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war real civilians">
            <a:extLst>
              <a:ext uri="{FF2B5EF4-FFF2-40B4-BE49-F238E27FC236}">
                <a16:creationId xmlns:a16="http://schemas.microsoft.com/office/drawing/2014/main" id="{13F7A6B7-8ACF-4DDF-9AF4-02E8C9C285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444" y="189557"/>
            <a:ext cx="4186562" cy="2191918"/>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Image result for volunteering">
            <a:extLst>
              <a:ext uri="{FF2B5EF4-FFF2-40B4-BE49-F238E27FC236}">
                <a16:creationId xmlns:a16="http://schemas.microsoft.com/office/drawing/2014/main" id="{B9A87F24-27D3-45B2-A57F-4C5F4658C3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0282" y="2633109"/>
            <a:ext cx="4283397" cy="2409411"/>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A21CA3CE-9D93-4455-8106-E98E85E93758}"/>
              </a:ext>
            </a:extLst>
          </p:cNvPr>
          <p:cNvSpPr txBox="1">
            <a:spLocks/>
          </p:cNvSpPr>
          <p:nvPr/>
        </p:nvSpPr>
        <p:spPr>
          <a:xfrm>
            <a:off x="563218" y="652807"/>
            <a:ext cx="8733182" cy="8277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a:t>1. Seeking Peace</a:t>
            </a:r>
            <a:endParaRPr lang="en-NZ" dirty="0"/>
          </a:p>
        </p:txBody>
      </p:sp>
    </p:spTree>
    <p:extLst>
      <p:ext uri="{BB962C8B-B14F-4D97-AF65-F5344CB8AC3E}">
        <p14:creationId xmlns:p14="http://schemas.microsoft.com/office/powerpoint/2010/main" val="29272287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836</Words>
  <Application>Microsoft Office PowerPoint</Application>
  <PresentationFormat>On-screen Show (4:3)</PresentationFormat>
  <Paragraphs>108</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PowerPoint Presentation</vt:lpstr>
      <vt:lpstr>PowerPoint Presentation</vt:lpstr>
      <vt:lpstr>1. Seeking     peace</vt:lpstr>
      <vt:lpstr>PowerPoint Presentation</vt:lpstr>
      <vt:lpstr>PowerPoint Presentation</vt:lpstr>
      <vt:lpstr>PowerPoint Presentation</vt:lpstr>
      <vt:lpstr>PowerPoint Presentation</vt:lpstr>
      <vt:lpstr>PowerPoint Presentation</vt:lpstr>
      <vt:lpstr>We warned. This becomes…</vt:lpstr>
      <vt:lpstr>…this!</vt:lpstr>
      <vt:lpstr>Tragically, this becomes…</vt:lpstr>
      <vt:lpstr>…this!          </vt:lpstr>
      <vt:lpstr>…this! Amy Jade Winehouse died of accidental alcohol poisoning. (14 September 1983 – 23 July 2011)</vt:lpstr>
      <vt:lpstr>PowerPoint Presentation</vt:lpstr>
      <vt:lpstr>PowerPoint Presentation</vt:lpstr>
      <vt:lpstr>2. Finding      peace</vt:lpstr>
      <vt:lpstr>PowerPoint Presentation</vt:lpstr>
      <vt:lpstr>PowerPoint Presentation</vt:lpstr>
      <vt:lpstr>PowerPoint Presentation</vt:lpstr>
      <vt:lpstr>3. Keeping       peace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Morningside Church of Christ</cp:lastModifiedBy>
  <cp:revision>6</cp:revision>
  <dcterms:created xsi:type="dcterms:W3CDTF">2020-02-22T19:40:12Z</dcterms:created>
  <dcterms:modified xsi:type="dcterms:W3CDTF">2020-02-22T21:59:30Z</dcterms:modified>
</cp:coreProperties>
</file>