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1327" r:id="rId2"/>
    <p:sldId id="1136" r:id="rId3"/>
    <p:sldId id="1299" r:id="rId4"/>
    <p:sldId id="1297" r:id="rId5"/>
    <p:sldId id="1315" r:id="rId6"/>
    <p:sldId id="1311" r:id="rId7"/>
    <p:sldId id="1312" r:id="rId8"/>
    <p:sldId id="1313" r:id="rId9"/>
    <p:sldId id="1319" r:id="rId10"/>
    <p:sldId id="1310" r:id="rId11"/>
    <p:sldId id="1320" r:id="rId12"/>
    <p:sldId id="1321" r:id="rId13"/>
    <p:sldId id="1322" r:id="rId14"/>
    <p:sldId id="1302" r:id="rId15"/>
    <p:sldId id="1323" r:id="rId16"/>
    <p:sldId id="1324" r:id="rId17"/>
    <p:sldId id="1325" r:id="rId18"/>
    <p:sldId id="1326" r:id="rId19"/>
    <p:sldId id="1301" r:id="rId20"/>
    <p:sldId id="1304" r:id="rId21"/>
    <p:sldId id="1303" r:id="rId22"/>
    <p:sldId id="1305" r:id="rId23"/>
    <p:sldId id="1306" r:id="rId24"/>
    <p:sldId id="1307" r:id="rId25"/>
    <p:sldId id="1300" r:id="rId26"/>
    <p:sldId id="1316" r:id="rId27"/>
    <p:sldId id="1317" r:id="rId28"/>
    <p:sldId id="1309" r:id="rId29"/>
    <p:sldId id="341" r:id="rId30"/>
    <p:sldId id="467" r:id="rId31"/>
    <p:sldId id="1068"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5" autoAdjust="0"/>
    <p:restoredTop sz="94660"/>
  </p:normalViewPr>
  <p:slideViewPr>
    <p:cSldViewPr snapToGrid="0">
      <p:cViewPr varScale="1">
        <p:scale>
          <a:sx n="73" d="100"/>
          <a:sy n="73" d="100"/>
        </p:scale>
        <p:origin x="4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3AE4A4-B0A9-4946-A9B9-4176D30CF272}" type="datetimeFigureOut">
              <a:rPr lang="en-NZ" smtClean="0"/>
              <a:t>2/12/2019</a:t>
            </a:fld>
            <a:endParaRPr lang="en-NZ"/>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E58C7C-B011-47DA-ADD2-B315460455CB}" type="slidenum">
              <a:rPr lang="en-NZ" smtClean="0"/>
              <a:t>‹#›</a:t>
            </a:fld>
            <a:endParaRPr lang="en-NZ"/>
          </a:p>
        </p:txBody>
      </p:sp>
    </p:spTree>
    <p:extLst>
      <p:ext uri="{BB962C8B-B14F-4D97-AF65-F5344CB8AC3E}">
        <p14:creationId xmlns:p14="http://schemas.microsoft.com/office/powerpoint/2010/main" val="3653180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2BC8CEE-69A5-4B52-AA73-6E2AFE19DFCB}" type="datetimeFigureOut">
              <a:rPr lang="en-NZ" smtClean="0"/>
              <a:t>2/12/2019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8FA578E-76DA-4C16-A1F7-608F059A67C2}" type="slidenum">
              <a:rPr lang="en-NZ" smtClean="0"/>
              <a:t>‹#›</a:t>
            </a:fld>
            <a:endParaRPr lang="en-NZ"/>
          </a:p>
        </p:txBody>
      </p:sp>
    </p:spTree>
    <p:extLst>
      <p:ext uri="{BB962C8B-B14F-4D97-AF65-F5344CB8AC3E}">
        <p14:creationId xmlns:p14="http://schemas.microsoft.com/office/powerpoint/2010/main" val="1343754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BC8CEE-69A5-4B52-AA73-6E2AFE19DFCB}" type="datetimeFigureOut">
              <a:rPr lang="en-NZ" smtClean="0"/>
              <a:t>2/12/2019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8FA578E-76DA-4C16-A1F7-608F059A67C2}" type="slidenum">
              <a:rPr lang="en-NZ" smtClean="0"/>
              <a:t>‹#›</a:t>
            </a:fld>
            <a:endParaRPr lang="en-NZ"/>
          </a:p>
        </p:txBody>
      </p:sp>
    </p:spTree>
    <p:extLst>
      <p:ext uri="{BB962C8B-B14F-4D97-AF65-F5344CB8AC3E}">
        <p14:creationId xmlns:p14="http://schemas.microsoft.com/office/powerpoint/2010/main" val="899432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BC8CEE-69A5-4B52-AA73-6E2AFE19DFCB}" type="datetimeFigureOut">
              <a:rPr lang="en-NZ" smtClean="0"/>
              <a:t>2/12/2019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8FA578E-76DA-4C16-A1F7-608F059A67C2}" type="slidenum">
              <a:rPr lang="en-NZ" smtClean="0"/>
              <a:t>‹#›</a:t>
            </a:fld>
            <a:endParaRPr lang="en-NZ"/>
          </a:p>
        </p:txBody>
      </p:sp>
    </p:spTree>
    <p:extLst>
      <p:ext uri="{BB962C8B-B14F-4D97-AF65-F5344CB8AC3E}">
        <p14:creationId xmlns:p14="http://schemas.microsoft.com/office/powerpoint/2010/main" val="3078281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BC8CEE-69A5-4B52-AA73-6E2AFE19DFCB}" type="datetimeFigureOut">
              <a:rPr lang="en-NZ" smtClean="0"/>
              <a:t>2/12/2019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8FA578E-76DA-4C16-A1F7-608F059A67C2}" type="slidenum">
              <a:rPr lang="en-NZ" smtClean="0"/>
              <a:t>‹#›</a:t>
            </a:fld>
            <a:endParaRPr lang="en-NZ"/>
          </a:p>
        </p:txBody>
      </p:sp>
    </p:spTree>
    <p:extLst>
      <p:ext uri="{BB962C8B-B14F-4D97-AF65-F5344CB8AC3E}">
        <p14:creationId xmlns:p14="http://schemas.microsoft.com/office/powerpoint/2010/main" val="3255976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2BC8CEE-69A5-4B52-AA73-6E2AFE19DFCB}" type="datetimeFigureOut">
              <a:rPr lang="en-NZ" smtClean="0"/>
              <a:t>2/12/2019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8FA578E-76DA-4C16-A1F7-608F059A67C2}" type="slidenum">
              <a:rPr lang="en-NZ" smtClean="0"/>
              <a:t>‹#›</a:t>
            </a:fld>
            <a:endParaRPr lang="en-NZ"/>
          </a:p>
        </p:txBody>
      </p:sp>
    </p:spTree>
    <p:extLst>
      <p:ext uri="{BB962C8B-B14F-4D97-AF65-F5344CB8AC3E}">
        <p14:creationId xmlns:p14="http://schemas.microsoft.com/office/powerpoint/2010/main" val="53774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2BC8CEE-69A5-4B52-AA73-6E2AFE19DFCB}" type="datetimeFigureOut">
              <a:rPr lang="en-NZ" smtClean="0"/>
              <a:t>2/12/2019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98FA578E-76DA-4C16-A1F7-608F059A67C2}" type="slidenum">
              <a:rPr lang="en-NZ" smtClean="0"/>
              <a:t>‹#›</a:t>
            </a:fld>
            <a:endParaRPr lang="en-NZ"/>
          </a:p>
        </p:txBody>
      </p:sp>
    </p:spTree>
    <p:extLst>
      <p:ext uri="{BB962C8B-B14F-4D97-AF65-F5344CB8AC3E}">
        <p14:creationId xmlns:p14="http://schemas.microsoft.com/office/powerpoint/2010/main" val="1672717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2BC8CEE-69A5-4B52-AA73-6E2AFE19DFCB}" type="datetimeFigureOut">
              <a:rPr lang="en-NZ" smtClean="0"/>
              <a:t>2/12/2019</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98FA578E-76DA-4C16-A1F7-608F059A67C2}" type="slidenum">
              <a:rPr lang="en-NZ" smtClean="0"/>
              <a:t>‹#›</a:t>
            </a:fld>
            <a:endParaRPr lang="en-NZ"/>
          </a:p>
        </p:txBody>
      </p:sp>
    </p:spTree>
    <p:extLst>
      <p:ext uri="{BB962C8B-B14F-4D97-AF65-F5344CB8AC3E}">
        <p14:creationId xmlns:p14="http://schemas.microsoft.com/office/powerpoint/2010/main" val="1283802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2BC8CEE-69A5-4B52-AA73-6E2AFE19DFCB}" type="datetimeFigureOut">
              <a:rPr lang="en-NZ" smtClean="0"/>
              <a:t>2/12/2019</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98FA578E-76DA-4C16-A1F7-608F059A67C2}" type="slidenum">
              <a:rPr lang="en-NZ" smtClean="0"/>
              <a:t>‹#›</a:t>
            </a:fld>
            <a:endParaRPr lang="en-NZ"/>
          </a:p>
        </p:txBody>
      </p:sp>
    </p:spTree>
    <p:extLst>
      <p:ext uri="{BB962C8B-B14F-4D97-AF65-F5344CB8AC3E}">
        <p14:creationId xmlns:p14="http://schemas.microsoft.com/office/powerpoint/2010/main" val="1295239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BC8CEE-69A5-4B52-AA73-6E2AFE19DFCB}" type="datetimeFigureOut">
              <a:rPr lang="en-NZ" smtClean="0"/>
              <a:t>2/12/2019</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98FA578E-76DA-4C16-A1F7-608F059A67C2}" type="slidenum">
              <a:rPr lang="en-NZ" smtClean="0"/>
              <a:t>‹#›</a:t>
            </a:fld>
            <a:endParaRPr lang="en-NZ"/>
          </a:p>
        </p:txBody>
      </p:sp>
    </p:spTree>
    <p:extLst>
      <p:ext uri="{BB962C8B-B14F-4D97-AF65-F5344CB8AC3E}">
        <p14:creationId xmlns:p14="http://schemas.microsoft.com/office/powerpoint/2010/main" val="3010800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BC8CEE-69A5-4B52-AA73-6E2AFE19DFCB}" type="datetimeFigureOut">
              <a:rPr lang="en-NZ" smtClean="0"/>
              <a:t>2/12/2019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98FA578E-76DA-4C16-A1F7-608F059A67C2}" type="slidenum">
              <a:rPr lang="en-NZ" smtClean="0"/>
              <a:t>‹#›</a:t>
            </a:fld>
            <a:endParaRPr lang="en-NZ"/>
          </a:p>
        </p:txBody>
      </p:sp>
    </p:spTree>
    <p:extLst>
      <p:ext uri="{BB962C8B-B14F-4D97-AF65-F5344CB8AC3E}">
        <p14:creationId xmlns:p14="http://schemas.microsoft.com/office/powerpoint/2010/main" val="3773745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BC8CEE-69A5-4B52-AA73-6E2AFE19DFCB}" type="datetimeFigureOut">
              <a:rPr lang="en-NZ" smtClean="0"/>
              <a:t>2/12/2019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98FA578E-76DA-4C16-A1F7-608F059A67C2}" type="slidenum">
              <a:rPr lang="en-NZ" smtClean="0"/>
              <a:t>‹#›</a:t>
            </a:fld>
            <a:endParaRPr lang="en-NZ"/>
          </a:p>
        </p:txBody>
      </p:sp>
    </p:spTree>
    <p:extLst>
      <p:ext uri="{BB962C8B-B14F-4D97-AF65-F5344CB8AC3E}">
        <p14:creationId xmlns:p14="http://schemas.microsoft.com/office/powerpoint/2010/main" val="1799459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BC8CEE-69A5-4B52-AA73-6E2AFE19DFCB}" type="datetimeFigureOut">
              <a:rPr lang="en-NZ" smtClean="0"/>
              <a:t>2/12/2019</a:t>
            </a:fld>
            <a:endParaRPr lang="en-NZ"/>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FA578E-76DA-4C16-A1F7-608F059A67C2}" type="slidenum">
              <a:rPr lang="en-NZ" smtClean="0"/>
              <a:t>‹#›</a:t>
            </a:fld>
            <a:endParaRPr lang="en-NZ"/>
          </a:p>
        </p:txBody>
      </p:sp>
    </p:spTree>
    <p:extLst>
      <p:ext uri="{BB962C8B-B14F-4D97-AF65-F5344CB8AC3E}">
        <p14:creationId xmlns:p14="http://schemas.microsoft.com/office/powerpoint/2010/main" val="42877047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695902-0E2E-4EA5-BACB-D97EA9F4DD31}"/>
              </a:ext>
            </a:extLst>
          </p:cNvPr>
          <p:cNvSpPr>
            <a:spLocks noGrp="1"/>
          </p:cNvSpPr>
          <p:nvPr>
            <p:ph idx="1"/>
          </p:nvPr>
        </p:nvSpPr>
        <p:spPr>
          <a:xfrm>
            <a:off x="628650" y="809897"/>
            <a:ext cx="7886700" cy="5367066"/>
          </a:xfrm>
        </p:spPr>
        <p:txBody>
          <a:bodyPr/>
          <a:lstStyle/>
          <a:p>
            <a:r>
              <a:rPr lang="en-NZ" dirty="0"/>
              <a:t>The Church: The Temple of God</a:t>
            </a:r>
          </a:p>
          <a:p>
            <a:endParaRPr lang="en-NZ" dirty="0"/>
          </a:p>
          <a:p>
            <a:r>
              <a:rPr lang="en-US" dirty="0"/>
              <a:t>Morningside Church of Christ</a:t>
            </a:r>
          </a:p>
          <a:p>
            <a:endParaRPr lang="en-US" dirty="0"/>
          </a:p>
          <a:p>
            <a:r>
              <a:rPr lang="en-US" dirty="0"/>
              <a:t>Sunday 1 December 2019</a:t>
            </a:r>
          </a:p>
          <a:p>
            <a:endParaRPr lang="en-US" dirty="0"/>
          </a:p>
          <a:p>
            <a:r>
              <a:rPr lang="en-US" dirty="0"/>
              <a:t>AM Sermon</a:t>
            </a:r>
          </a:p>
          <a:p>
            <a:endParaRPr lang="en-US" dirty="0"/>
          </a:p>
          <a:p>
            <a:r>
              <a:rPr lang="en-US" dirty="0"/>
              <a:t>John Staiger</a:t>
            </a:r>
          </a:p>
        </p:txBody>
      </p:sp>
    </p:spTree>
    <p:extLst>
      <p:ext uri="{BB962C8B-B14F-4D97-AF65-F5344CB8AC3E}">
        <p14:creationId xmlns:p14="http://schemas.microsoft.com/office/powerpoint/2010/main" val="609399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47664-E141-4159-8533-35DF61F18E9F}"/>
              </a:ext>
            </a:extLst>
          </p:cNvPr>
          <p:cNvSpPr>
            <a:spLocks noGrp="1"/>
          </p:cNvSpPr>
          <p:nvPr>
            <p:ph type="title"/>
          </p:nvPr>
        </p:nvSpPr>
        <p:spPr>
          <a:xfrm>
            <a:off x="0" y="18255"/>
            <a:ext cx="9144000" cy="313049"/>
          </a:xfrm>
        </p:spPr>
        <p:style>
          <a:lnRef idx="2">
            <a:schemeClr val="dk1">
              <a:shade val="50000"/>
            </a:schemeClr>
          </a:lnRef>
          <a:fillRef idx="1">
            <a:schemeClr val="dk1"/>
          </a:fillRef>
          <a:effectRef idx="0">
            <a:schemeClr val="dk1"/>
          </a:effectRef>
          <a:fontRef idx="minor">
            <a:schemeClr val="lt1"/>
          </a:fontRef>
        </p:style>
        <p:txBody>
          <a:bodyPr>
            <a:noAutofit/>
          </a:bodyPr>
          <a:lstStyle/>
          <a:p>
            <a:r>
              <a:rPr lang="en-NZ" sz="1600" dirty="0"/>
              <a:t>The Church:  The Temple of God</a:t>
            </a:r>
          </a:p>
        </p:txBody>
      </p:sp>
      <p:sp>
        <p:nvSpPr>
          <p:cNvPr id="4" name="Content Placeholder 3">
            <a:extLst>
              <a:ext uri="{FF2B5EF4-FFF2-40B4-BE49-F238E27FC236}">
                <a16:creationId xmlns:a16="http://schemas.microsoft.com/office/drawing/2014/main" id="{47A5D71F-033C-4322-B105-A76A30B6E37C}"/>
              </a:ext>
            </a:extLst>
          </p:cNvPr>
          <p:cNvSpPr>
            <a:spLocks noGrp="1"/>
          </p:cNvSpPr>
          <p:nvPr>
            <p:ph sz="half" idx="2"/>
          </p:nvPr>
        </p:nvSpPr>
        <p:spPr/>
        <p:txBody>
          <a:bodyPr>
            <a:normAutofit lnSpcReduction="10000"/>
          </a:bodyPr>
          <a:lstStyle/>
          <a:p>
            <a:r>
              <a:rPr lang="en-NZ" dirty="0">
                <a:solidFill>
                  <a:schemeClr val="bg1"/>
                </a:solidFill>
              </a:rPr>
              <a:t>The church not an external entity with its various groups, buildings and services.</a:t>
            </a:r>
          </a:p>
          <a:p>
            <a:r>
              <a:rPr lang="en-NZ" dirty="0">
                <a:solidFill>
                  <a:schemeClr val="bg1"/>
                </a:solidFill>
              </a:rPr>
              <a:t>It is people of like mind—the Mind of Christ.</a:t>
            </a:r>
          </a:p>
          <a:p>
            <a:r>
              <a:rPr lang="en-NZ" dirty="0">
                <a:solidFill>
                  <a:schemeClr val="bg1"/>
                </a:solidFill>
              </a:rPr>
              <a:t>Never to be spoken of by Christians as: “Them,” or “They,” or “Those...”</a:t>
            </a:r>
          </a:p>
        </p:txBody>
      </p:sp>
      <p:sp>
        <p:nvSpPr>
          <p:cNvPr id="5" name="Title 1">
            <a:extLst>
              <a:ext uri="{FF2B5EF4-FFF2-40B4-BE49-F238E27FC236}">
                <a16:creationId xmlns:a16="http://schemas.microsoft.com/office/drawing/2014/main" id="{5D0679FF-D8CD-4A95-9547-7FCEF1DF900A}"/>
              </a:ext>
            </a:extLst>
          </p:cNvPr>
          <p:cNvSpPr txBox="1">
            <a:spLocks/>
          </p:cNvSpPr>
          <p:nvPr/>
        </p:nvSpPr>
        <p:spPr>
          <a:xfrm>
            <a:off x="0" y="765415"/>
            <a:ext cx="9144000" cy="313049"/>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NZ" sz="3200" dirty="0">
                <a:solidFill>
                  <a:schemeClr val="tx1"/>
                </a:solidFill>
              </a:rPr>
              <a:t>	The Church is ‘The People of God.</a:t>
            </a:r>
          </a:p>
        </p:txBody>
      </p:sp>
      <p:pic>
        <p:nvPicPr>
          <p:cNvPr id="10242" name="Picture 2" descr="Image result for church people&quot;">
            <a:extLst>
              <a:ext uri="{FF2B5EF4-FFF2-40B4-BE49-F238E27FC236}">
                <a16:creationId xmlns:a16="http://schemas.microsoft.com/office/drawing/2014/main" id="{5B8CA7F4-8E06-42E9-B37E-49116405875C}"/>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28650" y="2668028"/>
            <a:ext cx="3886200" cy="2666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7039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47664-E141-4159-8533-35DF61F18E9F}"/>
              </a:ext>
            </a:extLst>
          </p:cNvPr>
          <p:cNvSpPr>
            <a:spLocks noGrp="1"/>
          </p:cNvSpPr>
          <p:nvPr>
            <p:ph type="title"/>
          </p:nvPr>
        </p:nvSpPr>
        <p:spPr>
          <a:xfrm>
            <a:off x="0" y="18255"/>
            <a:ext cx="9144000" cy="313049"/>
          </a:xfrm>
        </p:spPr>
        <p:style>
          <a:lnRef idx="2">
            <a:schemeClr val="dk1">
              <a:shade val="50000"/>
            </a:schemeClr>
          </a:lnRef>
          <a:fillRef idx="1">
            <a:schemeClr val="dk1"/>
          </a:fillRef>
          <a:effectRef idx="0">
            <a:schemeClr val="dk1"/>
          </a:effectRef>
          <a:fontRef idx="minor">
            <a:schemeClr val="lt1"/>
          </a:fontRef>
        </p:style>
        <p:txBody>
          <a:bodyPr>
            <a:noAutofit/>
          </a:bodyPr>
          <a:lstStyle/>
          <a:p>
            <a:r>
              <a:rPr lang="en-NZ" sz="1600" dirty="0"/>
              <a:t>The Church:  The Temple of God</a:t>
            </a:r>
          </a:p>
        </p:txBody>
      </p:sp>
      <p:sp>
        <p:nvSpPr>
          <p:cNvPr id="4" name="Content Placeholder 3">
            <a:extLst>
              <a:ext uri="{FF2B5EF4-FFF2-40B4-BE49-F238E27FC236}">
                <a16:creationId xmlns:a16="http://schemas.microsoft.com/office/drawing/2014/main" id="{47A5D71F-033C-4322-B105-A76A30B6E37C}"/>
              </a:ext>
            </a:extLst>
          </p:cNvPr>
          <p:cNvSpPr>
            <a:spLocks noGrp="1"/>
          </p:cNvSpPr>
          <p:nvPr>
            <p:ph sz="half" idx="2"/>
          </p:nvPr>
        </p:nvSpPr>
        <p:spPr/>
        <p:txBody>
          <a:bodyPr>
            <a:normAutofit lnSpcReduction="10000"/>
          </a:bodyPr>
          <a:lstStyle/>
          <a:p>
            <a:r>
              <a:rPr lang="en-NZ" dirty="0"/>
              <a:t>The church not an external entity with its various groups, buildings and services.</a:t>
            </a:r>
          </a:p>
          <a:p>
            <a:r>
              <a:rPr lang="en-NZ" dirty="0">
                <a:solidFill>
                  <a:schemeClr val="bg1"/>
                </a:solidFill>
              </a:rPr>
              <a:t>It is people of like mind—the Mind of Christ.</a:t>
            </a:r>
          </a:p>
          <a:p>
            <a:r>
              <a:rPr lang="en-NZ" dirty="0">
                <a:solidFill>
                  <a:schemeClr val="bg1"/>
                </a:solidFill>
              </a:rPr>
              <a:t>Never to be spoken of by Christians as: “Them,” or “They,” or “Those...”</a:t>
            </a:r>
          </a:p>
        </p:txBody>
      </p:sp>
      <p:sp>
        <p:nvSpPr>
          <p:cNvPr id="5" name="Title 1">
            <a:extLst>
              <a:ext uri="{FF2B5EF4-FFF2-40B4-BE49-F238E27FC236}">
                <a16:creationId xmlns:a16="http://schemas.microsoft.com/office/drawing/2014/main" id="{5D0679FF-D8CD-4A95-9547-7FCEF1DF900A}"/>
              </a:ext>
            </a:extLst>
          </p:cNvPr>
          <p:cNvSpPr txBox="1">
            <a:spLocks/>
          </p:cNvSpPr>
          <p:nvPr/>
        </p:nvSpPr>
        <p:spPr>
          <a:xfrm>
            <a:off x="0" y="765415"/>
            <a:ext cx="9144000" cy="313049"/>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NZ" sz="3200" dirty="0">
                <a:solidFill>
                  <a:schemeClr val="tx1"/>
                </a:solidFill>
              </a:rPr>
              <a:t>	The Church is ‘The People of God.</a:t>
            </a:r>
          </a:p>
        </p:txBody>
      </p:sp>
      <p:pic>
        <p:nvPicPr>
          <p:cNvPr id="10242" name="Picture 2" descr="Image result for church people&quot;">
            <a:extLst>
              <a:ext uri="{FF2B5EF4-FFF2-40B4-BE49-F238E27FC236}">
                <a16:creationId xmlns:a16="http://schemas.microsoft.com/office/drawing/2014/main" id="{5B8CA7F4-8E06-42E9-B37E-49116405875C}"/>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28650" y="2668028"/>
            <a:ext cx="3886200" cy="2666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4672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47664-E141-4159-8533-35DF61F18E9F}"/>
              </a:ext>
            </a:extLst>
          </p:cNvPr>
          <p:cNvSpPr>
            <a:spLocks noGrp="1"/>
          </p:cNvSpPr>
          <p:nvPr>
            <p:ph type="title"/>
          </p:nvPr>
        </p:nvSpPr>
        <p:spPr>
          <a:xfrm>
            <a:off x="0" y="18255"/>
            <a:ext cx="9144000" cy="313049"/>
          </a:xfrm>
        </p:spPr>
        <p:style>
          <a:lnRef idx="2">
            <a:schemeClr val="dk1">
              <a:shade val="50000"/>
            </a:schemeClr>
          </a:lnRef>
          <a:fillRef idx="1">
            <a:schemeClr val="dk1"/>
          </a:fillRef>
          <a:effectRef idx="0">
            <a:schemeClr val="dk1"/>
          </a:effectRef>
          <a:fontRef idx="minor">
            <a:schemeClr val="lt1"/>
          </a:fontRef>
        </p:style>
        <p:txBody>
          <a:bodyPr>
            <a:noAutofit/>
          </a:bodyPr>
          <a:lstStyle/>
          <a:p>
            <a:r>
              <a:rPr lang="en-NZ" sz="1600" dirty="0"/>
              <a:t>The Church:  The Temple of God</a:t>
            </a:r>
          </a:p>
        </p:txBody>
      </p:sp>
      <p:sp>
        <p:nvSpPr>
          <p:cNvPr id="4" name="Content Placeholder 3">
            <a:extLst>
              <a:ext uri="{FF2B5EF4-FFF2-40B4-BE49-F238E27FC236}">
                <a16:creationId xmlns:a16="http://schemas.microsoft.com/office/drawing/2014/main" id="{47A5D71F-033C-4322-B105-A76A30B6E37C}"/>
              </a:ext>
            </a:extLst>
          </p:cNvPr>
          <p:cNvSpPr>
            <a:spLocks noGrp="1"/>
          </p:cNvSpPr>
          <p:nvPr>
            <p:ph sz="half" idx="2"/>
          </p:nvPr>
        </p:nvSpPr>
        <p:spPr/>
        <p:txBody>
          <a:bodyPr>
            <a:normAutofit lnSpcReduction="10000"/>
          </a:bodyPr>
          <a:lstStyle/>
          <a:p>
            <a:r>
              <a:rPr lang="en-NZ" dirty="0"/>
              <a:t>The church not an external entity with its various groups, buildings and services.</a:t>
            </a:r>
          </a:p>
          <a:p>
            <a:r>
              <a:rPr lang="en-NZ" dirty="0"/>
              <a:t>It is people of like mind—the Mind of Christ.</a:t>
            </a:r>
          </a:p>
          <a:p>
            <a:r>
              <a:rPr lang="en-NZ" dirty="0">
                <a:solidFill>
                  <a:schemeClr val="bg1"/>
                </a:solidFill>
              </a:rPr>
              <a:t>Never to be spoken of by Christians as: “Them,” or “They,” or “Those...”</a:t>
            </a:r>
          </a:p>
        </p:txBody>
      </p:sp>
      <p:sp>
        <p:nvSpPr>
          <p:cNvPr id="5" name="Title 1">
            <a:extLst>
              <a:ext uri="{FF2B5EF4-FFF2-40B4-BE49-F238E27FC236}">
                <a16:creationId xmlns:a16="http://schemas.microsoft.com/office/drawing/2014/main" id="{5D0679FF-D8CD-4A95-9547-7FCEF1DF900A}"/>
              </a:ext>
            </a:extLst>
          </p:cNvPr>
          <p:cNvSpPr txBox="1">
            <a:spLocks/>
          </p:cNvSpPr>
          <p:nvPr/>
        </p:nvSpPr>
        <p:spPr>
          <a:xfrm>
            <a:off x="0" y="765415"/>
            <a:ext cx="9144000" cy="313049"/>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NZ" sz="3200" dirty="0">
                <a:solidFill>
                  <a:schemeClr val="tx1"/>
                </a:solidFill>
              </a:rPr>
              <a:t>	The Church is ‘The People of God.</a:t>
            </a:r>
          </a:p>
        </p:txBody>
      </p:sp>
      <p:pic>
        <p:nvPicPr>
          <p:cNvPr id="10242" name="Picture 2" descr="Image result for church people&quot;">
            <a:extLst>
              <a:ext uri="{FF2B5EF4-FFF2-40B4-BE49-F238E27FC236}">
                <a16:creationId xmlns:a16="http://schemas.microsoft.com/office/drawing/2014/main" id="{5B8CA7F4-8E06-42E9-B37E-49116405875C}"/>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28650" y="2668028"/>
            <a:ext cx="3886200" cy="2666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89383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47664-E141-4159-8533-35DF61F18E9F}"/>
              </a:ext>
            </a:extLst>
          </p:cNvPr>
          <p:cNvSpPr>
            <a:spLocks noGrp="1"/>
          </p:cNvSpPr>
          <p:nvPr>
            <p:ph type="title"/>
          </p:nvPr>
        </p:nvSpPr>
        <p:spPr>
          <a:xfrm>
            <a:off x="0" y="18255"/>
            <a:ext cx="9144000" cy="313049"/>
          </a:xfrm>
        </p:spPr>
        <p:style>
          <a:lnRef idx="2">
            <a:schemeClr val="dk1">
              <a:shade val="50000"/>
            </a:schemeClr>
          </a:lnRef>
          <a:fillRef idx="1">
            <a:schemeClr val="dk1"/>
          </a:fillRef>
          <a:effectRef idx="0">
            <a:schemeClr val="dk1"/>
          </a:effectRef>
          <a:fontRef idx="minor">
            <a:schemeClr val="lt1"/>
          </a:fontRef>
        </p:style>
        <p:txBody>
          <a:bodyPr>
            <a:noAutofit/>
          </a:bodyPr>
          <a:lstStyle/>
          <a:p>
            <a:r>
              <a:rPr lang="en-NZ" sz="1600" dirty="0"/>
              <a:t>The Church:  The Temple of God</a:t>
            </a:r>
          </a:p>
        </p:txBody>
      </p:sp>
      <p:sp>
        <p:nvSpPr>
          <p:cNvPr id="4" name="Content Placeholder 3">
            <a:extLst>
              <a:ext uri="{FF2B5EF4-FFF2-40B4-BE49-F238E27FC236}">
                <a16:creationId xmlns:a16="http://schemas.microsoft.com/office/drawing/2014/main" id="{47A5D71F-033C-4322-B105-A76A30B6E37C}"/>
              </a:ext>
            </a:extLst>
          </p:cNvPr>
          <p:cNvSpPr>
            <a:spLocks noGrp="1"/>
          </p:cNvSpPr>
          <p:nvPr>
            <p:ph sz="half" idx="2"/>
          </p:nvPr>
        </p:nvSpPr>
        <p:spPr/>
        <p:txBody>
          <a:bodyPr>
            <a:normAutofit lnSpcReduction="10000"/>
          </a:bodyPr>
          <a:lstStyle/>
          <a:p>
            <a:r>
              <a:rPr lang="en-NZ" dirty="0"/>
              <a:t>The church not an external entity with its various groups, buildings and services.</a:t>
            </a:r>
          </a:p>
          <a:p>
            <a:r>
              <a:rPr lang="en-NZ" dirty="0"/>
              <a:t>It is people of like mind—the Mind of Christ.</a:t>
            </a:r>
          </a:p>
          <a:p>
            <a:r>
              <a:rPr lang="en-NZ" dirty="0"/>
              <a:t>Never to be spoken of by Christians as: “Them,” or “They,” or “Those...”</a:t>
            </a:r>
          </a:p>
        </p:txBody>
      </p:sp>
      <p:sp>
        <p:nvSpPr>
          <p:cNvPr id="5" name="Title 1">
            <a:extLst>
              <a:ext uri="{FF2B5EF4-FFF2-40B4-BE49-F238E27FC236}">
                <a16:creationId xmlns:a16="http://schemas.microsoft.com/office/drawing/2014/main" id="{5D0679FF-D8CD-4A95-9547-7FCEF1DF900A}"/>
              </a:ext>
            </a:extLst>
          </p:cNvPr>
          <p:cNvSpPr txBox="1">
            <a:spLocks/>
          </p:cNvSpPr>
          <p:nvPr/>
        </p:nvSpPr>
        <p:spPr>
          <a:xfrm>
            <a:off x="0" y="765415"/>
            <a:ext cx="9144000" cy="313049"/>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NZ" sz="3200" dirty="0">
                <a:solidFill>
                  <a:schemeClr val="tx1"/>
                </a:solidFill>
              </a:rPr>
              <a:t>	The Church is ‘The People of God.</a:t>
            </a:r>
          </a:p>
        </p:txBody>
      </p:sp>
      <p:pic>
        <p:nvPicPr>
          <p:cNvPr id="10242" name="Picture 2" descr="Image result for church people&quot;">
            <a:extLst>
              <a:ext uri="{FF2B5EF4-FFF2-40B4-BE49-F238E27FC236}">
                <a16:creationId xmlns:a16="http://schemas.microsoft.com/office/drawing/2014/main" id="{5B8CA7F4-8E06-42E9-B37E-49116405875C}"/>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28650" y="2668028"/>
            <a:ext cx="3886200" cy="2666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4333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47664-E141-4159-8533-35DF61F18E9F}"/>
              </a:ext>
            </a:extLst>
          </p:cNvPr>
          <p:cNvSpPr>
            <a:spLocks noGrp="1"/>
          </p:cNvSpPr>
          <p:nvPr>
            <p:ph type="title"/>
          </p:nvPr>
        </p:nvSpPr>
        <p:spPr>
          <a:xfrm>
            <a:off x="0" y="18255"/>
            <a:ext cx="9144000" cy="313049"/>
          </a:xfrm>
        </p:spPr>
        <p:style>
          <a:lnRef idx="2">
            <a:schemeClr val="dk1">
              <a:shade val="50000"/>
            </a:schemeClr>
          </a:lnRef>
          <a:fillRef idx="1">
            <a:schemeClr val="dk1"/>
          </a:fillRef>
          <a:effectRef idx="0">
            <a:schemeClr val="dk1"/>
          </a:effectRef>
          <a:fontRef idx="minor">
            <a:schemeClr val="lt1"/>
          </a:fontRef>
        </p:style>
        <p:txBody>
          <a:bodyPr>
            <a:noAutofit/>
          </a:bodyPr>
          <a:lstStyle/>
          <a:p>
            <a:r>
              <a:rPr lang="en-NZ" sz="1600" dirty="0"/>
              <a:t>The Church:  The Temple of God</a:t>
            </a:r>
          </a:p>
        </p:txBody>
      </p:sp>
      <p:sp>
        <p:nvSpPr>
          <p:cNvPr id="5" name="Title 1">
            <a:extLst>
              <a:ext uri="{FF2B5EF4-FFF2-40B4-BE49-F238E27FC236}">
                <a16:creationId xmlns:a16="http://schemas.microsoft.com/office/drawing/2014/main" id="{5D0679FF-D8CD-4A95-9547-7FCEF1DF900A}"/>
              </a:ext>
            </a:extLst>
          </p:cNvPr>
          <p:cNvSpPr txBox="1">
            <a:spLocks/>
          </p:cNvSpPr>
          <p:nvPr/>
        </p:nvSpPr>
        <p:spPr>
          <a:xfrm>
            <a:off x="0" y="765415"/>
            <a:ext cx="9144000" cy="313049"/>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NZ" sz="3200" dirty="0">
                <a:solidFill>
                  <a:schemeClr val="tx1"/>
                </a:solidFill>
              </a:rPr>
              <a:t>	The world has its own ideas about the church:</a:t>
            </a:r>
          </a:p>
        </p:txBody>
      </p:sp>
      <p:sp>
        <p:nvSpPr>
          <p:cNvPr id="9" name="Content Placeholder 8">
            <a:extLst>
              <a:ext uri="{FF2B5EF4-FFF2-40B4-BE49-F238E27FC236}">
                <a16:creationId xmlns:a16="http://schemas.microsoft.com/office/drawing/2014/main" id="{3A4894DE-BE70-4186-BC54-5D5CEEE9183E}"/>
              </a:ext>
            </a:extLst>
          </p:cNvPr>
          <p:cNvSpPr>
            <a:spLocks noGrp="1"/>
          </p:cNvSpPr>
          <p:nvPr>
            <p:ph sz="half" idx="2"/>
          </p:nvPr>
        </p:nvSpPr>
        <p:spPr/>
        <p:txBody>
          <a:bodyPr/>
          <a:lstStyle/>
          <a:p>
            <a:endParaRPr lang="en-NZ"/>
          </a:p>
        </p:txBody>
      </p:sp>
      <p:sp>
        <p:nvSpPr>
          <p:cNvPr id="10" name="Content Placeholder 9">
            <a:extLst>
              <a:ext uri="{FF2B5EF4-FFF2-40B4-BE49-F238E27FC236}">
                <a16:creationId xmlns:a16="http://schemas.microsoft.com/office/drawing/2014/main" id="{6A3D701A-9939-4833-BDDA-15B13E075D17}"/>
              </a:ext>
            </a:extLst>
          </p:cNvPr>
          <p:cNvSpPr>
            <a:spLocks noGrp="1"/>
          </p:cNvSpPr>
          <p:nvPr>
            <p:ph sz="half" idx="1"/>
          </p:nvPr>
        </p:nvSpPr>
        <p:spPr/>
        <p:txBody>
          <a:bodyPr/>
          <a:lstStyle/>
          <a:p>
            <a:endParaRPr lang="en-NZ" dirty="0"/>
          </a:p>
        </p:txBody>
      </p:sp>
    </p:spTree>
    <p:extLst>
      <p:ext uri="{BB962C8B-B14F-4D97-AF65-F5344CB8AC3E}">
        <p14:creationId xmlns:p14="http://schemas.microsoft.com/office/powerpoint/2010/main" val="16275531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47664-E141-4159-8533-35DF61F18E9F}"/>
              </a:ext>
            </a:extLst>
          </p:cNvPr>
          <p:cNvSpPr>
            <a:spLocks noGrp="1"/>
          </p:cNvSpPr>
          <p:nvPr>
            <p:ph type="title"/>
          </p:nvPr>
        </p:nvSpPr>
        <p:spPr>
          <a:xfrm>
            <a:off x="0" y="18255"/>
            <a:ext cx="9144000" cy="313049"/>
          </a:xfrm>
        </p:spPr>
        <p:style>
          <a:lnRef idx="2">
            <a:schemeClr val="dk1">
              <a:shade val="50000"/>
            </a:schemeClr>
          </a:lnRef>
          <a:fillRef idx="1">
            <a:schemeClr val="dk1"/>
          </a:fillRef>
          <a:effectRef idx="0">
            <a:schemeClr val="dk1"/>
          </a:effectRef>
          <a:fontRef idx="minor">
            <a:schemeClr val="lt1"/>
          </a:fontRef>
        </p:style>
        <p:txBody>
          <a:bodyPr>
            <a:noAutofit/>
          </a:bodyPr>
          <a:lstStyle/>
          <a:p>
            <a:r>
              <a:rPr lang="en-NZ" sz="1600" dirty="0"/>
              <a:t>The Church:  The Temple of God</a:t>
            </a:r>
          </a:p>
        </p:txBody>
      </p:sp>
      <p:sp>
        <p:nvSpPr>
          <p:cNvPr id="4" name="Content Placeholder 3">
            <a:extLst>
              <a:ext uri="{FF2B5EF4-FFF2-40B4-BE49-F238E27FC236}">
                <a16:creationId xmlns:a16="http://schemas.microsoft.com/office/drawing/2014/main" id="{47A5D71F-033C-4322-B105-A76A30B6E37C}"/>
              </a:ext>
            </a:extLst>
          </p:cNvPr>
          <p:cNvSpPr>
            <a:spLocks noGrp="1"/>
          </p:cNvSpPr>
          <p:nvPr>
            <p:ph sz="half" idx="2"/>
          </p:nvPr>
        </p:nvSpPr>
        <p:spPr/>
        <p:txBody>
          <a:bodyPr>
            <a:normAutofit/>
          </a:bodyPr>
          <a:lstStyle/>
          <a:p>
            <a:pPr lvl="1"/>
            <a:r>
              <a:rPr lang="en-NZ" dirty="0"/>
              <a:t>An organisation designed to show people how wrong they are (A judgment organisation)</a:t>
            </a:r>
          </a:p>
          <a:p>
            <a:pPr lvl="1"/>
            <a:r>
              <a:rPr lang="en-NZ" dirty="0">
                <a:solidFill>
                  <a:schemeClr val="bg1"/>
                </a:solidFill>
              </a:rPr>
              <a:t>That proclaims things they don’t want to hear</a:t>
            </a:r>
          </a:p>
          <a:p>
            <a:pPr lvl="1"/>
            <a:r>
              <a:rPr lang="en-NZ" dirty="0">
                <a:solidFill>
                  <a:schemeClr val="bg1"/>
                </a:solidFill>
              </a:rPr>
              <a:t>That condemns sins they don’t want to quit</a:t>
            </a:r>
          </a:p>
          <a:p>
            <a:pPr lvl="1"/>
            <a:r>
              <a:rPr lang="en-NZ" dirty="0">
                <a:solidFill>
                  <a:schemeClr val="bg1"/>
                </a:solidFill>
              </a:rPr>
              <a:t>And that tells them about a future that they don’t want to believe in.</a:t>
            </a:r>
          </a:p>
          <a:p>
            <a:endParaRPr lang="en-NZ" dirty="0"/>
          </a:p>
        </p:txBody>
      </p:sp>
      <p:sp>
        <p:nvSpPr>
          <p:cNvPr id="5" name="Title 1">
            <a:extLst>
              <a:ext uri="{FF2B5EF4-FFF2-40B4-BE49-F238E27FC236}">
                <a16:creationId xmlns:a16="http://schemas.microsoft.com/office/drawing/2014/main" id="{5D0679FF-D8CD-4A95-9547-7FCEF1DF900A}"/>
              </a:ext>
            </a:extLst>
          </p:cNvPr>
          <p:cNvSpPr txBox="1">
            <a:spLocks/>
          </p:cNvSpPr>
          <p:nvPr/>
        </p:nvSpPr>
        <p:spPr>
          <a:xfrm>
            <a:off x="0" y="765415"/>
            <a:ext cx="9144000" cy="313049"/>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NZ" sz="3200" dirty="0">
                <a:solidFill>
                  <a:schemeClr val="tx1"/>
                </a:solidFill>
              </a:rPr>
              <a:t>	The world has its own ideas about the church:</a:t>
            </a:r>
          </a:p>
        </p:txBody>
      </p:sp>
      <p:pic>
        <p:nvPicPr>
          <p:cNvPr id="8198" name="Picture 6" descr="Image result for judgmental&quot;">
            <a:extLst>
              <a:ext uri="{FF2B5EF4-FFF2-40B4-BE49-F238E27FC236}">
                <a16:creationId xmlns:a16="http://schemas.microsoft.com/office/drawing/2014/main" id="{DE0CA83F-2E51-40E9-BB6B-2B99481C7192}"/>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28650" y="3185419"/>
            <a:ext cx="3886200" cy="1631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0076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47664-E141-4159-8533-35DF61F18E9F}"/>
              </a:ext>
            </a:extLst>
          </p:cNvPr>
          <p:cNvSpPr>
            <a:spLocks noGrp="1"/>
          </p:cNvSpPr>
          <p:nvPr>
            <p:ph type="title"/>
          </p:nvPr>
        </p:nvSpPr>
        <p:spPr>
          <a:xfrm>
            <a:off x="0" y="18255"/>
            <a:ext cx="9144000" cy="313049"/>
          </a:xfrm>
        </p:spPr>
        <p:style>
          <a:lnRef idx="2">
            <a:schemeClr val="dk1">
              <a:shade val="50000"/>
            </a:schemeClr>
          </a:lnRef>
          <a:fillRef idx="1">
            <a:schemeClr val="dk1"/>
          </a:fillRef>
          <a:effectRef idx="0">
            <a:schemeClr val="dk1"/>
          </a:effectRef>
          <a:fontRef idx="minor">
            <a:schemeClr val="lt1"/>
          </a:fontRef>
        </p:style>
        <p:txBody>
          <a:bodyPr>
            <a:noAutofit/>
          </a:bodyPr>
          <a:lstStyle/>
          <a:p>
            <a:r>
              <a:rPr lang="en-NZ" sz="1600" dirty="0"/>
              <a:t>The Church:  The Temple of God</a:t>
            </a:r>
          </a:p>
        </p:txBody>
      </p:sp>
      <p:sp>
        <p:nvSpPr>
          <p:cNvPr id="4" name="Content Placeholder 3">
            <a:extLst>
              <a:ext uri="{FF2B5EF4-FFF2-40B4-BE49-F238E27FC236}">
                <a16:creationId xmlns:a16="http://schemas.microsoft.com/office/drawing/2014/main" id="{47A5D71F-033C-4322-B105-A76A30B6E37C}"/>
              </a:ext>
            </a:extLst>
          </p:cNvPr>
          <p:cNvSpPr>
            <a:spLocks noGrp="1"/>
          </p:cNvSpPr>
          <p:nvPr>
            <p:ph sz="half" idx="2"/>
          </p:nvPr>
        </p:nvSpPr>
        <p:spPr/>
        <p:txBody>
          <a:bodyPr>
            <a:normAutofit/>
          </a:bodyPr>
          <a:lstStyle/>
          <a:p>
            <a:pPr lvl="1"/>
            <a:r>
              <a:rPr lang="en-NZ" dirty="0"/>
              <a:t>An organisation designed to show people how wrong they are (A judgment organisation)</a:t>
            </a:r>
          </a:p>
          <a:p>
            <a:pPr lvl="1"/>
            <a:r>
              <a:rPr lang="en-NZ" dirty="0"/>
              <a:t>That proclaims things they don’t want to hear</a:t>
            </a:r>
          </a:p>
          <a:p>
            <a:pPr lvl="1"/>
            <a:r>
              <a:rPr lang="en-NZ" dirty="0">
                <a:solidFill>
                  <a:schemeClr val="bg1"/>
                </a:solidFill>
              </a:rPr>
              <a:t>That condemns sins they don’t want to quit</a:t>
            </a:r>
          </a:p>
          <a:p>
            <a:pPr lvl="1"/>
            <a:r>
              <a:rPr lang="en-NZ" dirty="0">
                <a:solidFill>
                  <a:schemeClr val="bg1"/>
                </a:solidFill>
              </a:rPr>
              <a:t>And that tells them about a future that they don’t want to believe in.</a:t>
            </a:r>
          </a:p>
          <a:p>
            <a:endParaRPr lang="en-NZ" dirty="0"/>
          </a:p>
        </p:txBody>
      </p:sp>
      <p:sp>
        <p:nvSpPr>
          <p:cNvPr id="5" name="Title 1">
            <a:extLst>
              <a:ext uri="{FF2B5EF4-FFF2-40B4-BE49-F238E27FC236}">
                <a16:creationId xmlns:a16="http://schemas.microsoft.com/office/drawing/2014/main" id="{5D0679FF-D8CD-4A95-9547-7FCEF1DF900A}"/>
              </a:ext>
            </a:extLst>
          </p:cNvPr>
          <p:cNvSpPr txBox="1">
            <a:spLocks/>
          </p:cNvSpPr>
          <p:nvPr/>
        </p:nvSpPr>
        <p:spPr>
          <a:xfrm>
            <a:off x="0" y="765415"/>
            <a:ext cx="9144000" cy="313049"/>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NZ" sz="3200" dirty="0">
                <a:solidFill>
                  <a:schemeClr val="tx1"/>
                </a:solidFill>
              </a:rPr>
              <a:t>	The world has its own ideas about the church:</a:t>
            </a:r>
          </a:p>
        </p:txBody>
      </p:sp>
      <p:pic>
        <p:nvPicPr>
          <p:cNvPr id="17410" name="Picture 2" descr="Image result for no thanks&quot;">
            <a:extLst>
              <a:ext uri="{FF2B5EF4-FFF2-40B4-BE49-F238E27FC236}">
                <a16:creationId xmlns:a16="http://schemas.microsoft.com/office/drawing/2014/main" id="{C13BD0BF-DFBE-40C7-8F18-DEC8602D7F1C}"/>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714375" y="2667794"/>
            <a:ext cx="371475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87891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47664-E141-4159-8533-35DF61F18E9F}"/>
              </a:ext>
            </a:extLst>
          </p:cNvPr>
          <p:cNvSpPr>
            <a:spLocks noGrp="1"/>
          </p:cNvSpPr>
          <p:nvPr>
            <p:ph type="title"/>
          </p:nvPr>
        </p:nvSpPr>
        <p:spPr>
          <a:xfrm>
            <a:off x="0" y="18255"/>
            <a:ext cx="9144000" cy="313049"/>
          </a:xfrm>
        </p:spPr>
        <p:style>
          <a:lnRef idx="2">
            <a:schemeClr val="dk1">
              <a:shade val="50000"/>
            </a:schemeClr>
          </a:lnRef>
          <a:fillRef idx="1">
            <a:schemeClr val="dk1"/>
          </a:fillRef>
          <a:effectRef idx="0">
            <a:schemeClr val="dk1"/>
          </a:effectRef>
          <a:fontRef idx="minor">
            <a:schemeClr val="lt1"/>
          </a:fontRef>
        </p:style>
        <p:txBody>
          <a:bodyPr>
            <a:noAutofit/>
          </a:bodyPr>
          <a:lstStyle/>
          <a:p>
            <a:r>
              <a:rPr lang="en-NZ" sz="1600" dirty="0"/>
              <a:t>The Church:  The Temple of God</a:t>
            </a:r>
          </a:p>
        </p:txBody>
      </p:sp>
      <p:sp>
        <p:nvSpPr>
          <p:cNvPr id="4" name="Content Placeholder 3">
            <a:extLst>
              <a:ext uri="{FF2B5EF4-FFF2-40B4-BE49-F238E27FC236}">
                <a16:creationId xmlns:a16="http://schemas.microsoft.com/office/drawing/2014/main" id="{47A5D71F-033C-4322-B105-A76A30B6E37C}"/>
              </a:ext>
            </a:extLst>
          </p:cNvPr>
          <p:cNvSpPr>
            <a:spLocks noGrp="1"/>
          </p:cNvSpPr>
          <p:nvPr>
            <p:ph sz="half" idx="2"/>
          </p:nvPr>
        </p:nvSpPr>
        <p:spPr/>
        <p:txBody>
          <a:bodyPr>
            <a:normAutofit/>
          </a:bodyPr>
          <a:lstStyle/>
          <a:p>
            <a:pPr lvl="1"/>
            <a:r>
              <a:rPr lang="en-NZ" dirty="0"/>
              <a:t>An organisation designed to show people how wrong they are (A judgment organisation)</a:t>
            </a:r>
          </a:p>
          <a:p>
            <a:pPr lvl="1"/>
            <a:r>
              <a:rPr lang="en-NZ" dirty="0"/>
              <a:t>That proclaims things they don’t want to hear</a:t>
            </a:r>
          </a:p>
          <a:p>
            <a:pPr lvl="1"/>
            <a:r>
              <a:rPr lang="en-NZ" dirty="0"/>
              <a:t>That condemns sins they don’t want to quit</a:t>
            </a:r>
          </a:p>
          <a:p>
            <a:pPr lvl="1"/>
            <a:r>
              <a:rPr lang="en-NZ" dirty="0">
                <a:solidFill>
                  <a:schemeClr val="bg1"/>
                </a:solidFill>
              </a:rPr>
              <a:t>And that tells them about a future that they don’t want to believe in.</a:t>
            </a:r>
          </a:p>
          <a:p>
            <a:endParaRPr lang="en-NZ" dirty="0"/>
          </a:p>
        </p:txBody>
      </p:sp>
      <p:sp>
        <p:nvSpPr>
          <p:cNvPr id="5" name="Title 1">
            <a:extLst>
              <a:ext uri="{FF2B5EF4-FFF2-40B4-BE49-F238E27FC236}">
                <a16:creationId xmlns:a16="http://schemas.microsoft.com/office/drawing/2014/main" id="{5D0679FF-D8CD-4A95-9547-7FCEF1DF900A}"/>
              </a:ext>
            </a:extLst>
          </p:cNvPr>
          <p:cNvSpPr txBox="1">
            <a:spLocks/>
          </p:cNvSpPr>
          <p:nvPr/>
        </p:nvSpPr>
        <p:spPr>
          <a:xfrm>
            <a:off x="0" y="765415"/>
            <a:ext cx="9144000" cy="313049"/>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NZ" sz="3200" dirty="0">
                <a:solidFill>
                  <a:schemeClr val="tx1"/>
                </a:solidFill>
              </a:rPr>
              <a:t>	The world has its own ideas about the church:</a:t>
            </a:r>
          </a:p>
        </p:txBody>
      </p:sp>
      <p:pic>
        <p:nvPicPr>
          <p:cNvPr id="16386" name="Picture 2" descr="Image result for my business not yours&quot;">
            <a:extLst>
              <a:ext uri="{FF2B5EF4-FFF2-40B4-BE49-F238E27FC236}">
                <a16:creationId xmlns:a16="http://schemas.microsoft.com/office/drawing/2014/main" id="{A230C9AF-B277-4EA0-81C8-8A291FA4933F}"/>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28650" y="2058194"/>
            <a:ext cx="38862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65943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47664-E141-4159-8533-35DF61F18E9F}"/>
              </a:ext>
            </a:extLst>
          </p:cNvPr>
          <p:cNvSpPr>
            <a:spLocks noGrp="1"/>
          </p:cNvSpPr>
          <p:nvPr>
            <p:ph type="title"/>
          </p:nvPr>
        </p:nvSpPr>
        <p:spPr>
          <a:xfrm>
            <a:off x="0" y="18255"/>
            <a:ext cx="9144000" cy="313049"/>
          </a:xfrm>
        </p:spPr>
        <p:style>
          <a:lnRef idx="2">
            <a:schemeClr val="dk1">
              <a:shade val="50000"/>
            </a:schemeClr>
          </a:lnRef>
          <a:fillRef idx="1">
            <a:schemeClr val="dk1"/>
          </a:fillRef>
          <a:effectRef idx="0">
            <a:schemeClr val="dk1"/>
          </a:effectRef>
          <a:fontRef idx="minor">
            <a:schemeClr val="lt1"/>
          </a:fontRef>
        </p:style>
        <p:txBody>
          <a:bodyPr>
            <a:noAutofit/>
          </a:bodyPr>
          <a:lstStyle/>
          <a:p>
            <a:r>
              <a:rPr lang="en-NZ" sz="1600" dirty="0"/>
              <a:t>The Church:  The Temple of God</a:t>
            </a:r>
          </a:p>
        </p:txBody>
      </p:sp>
      <p:sp>
        <p:nvSpPr>
          <p:cNvPr id="4" name="Content Placeholder 3">
            <a:extLst>
              <a:ext uri="{FF2B5EF4-FFF2-40B4-BE49-F238E27FC236}">
                <a16:creationId xmlns:a16="http://schemas.microsoft.com/office/drawing/2014/main" id="{47A5D71F-033C-4322-B105-A76A30B6E37C}"/>
              </a:ext>
            </a:extLst>
          </p:cNvPr>
          <p:cNvSpPr>
            <a:spLocks noGrp="1"/>
          </p:cNvSpPr>
          <p:nvPr>
            <p:ph sz="half" idx="2"/>
          </p:nvPr>
        </p:nvSpPr>
        <p:spPr/>
        <p:txBody>
          <a:bodyPr>
            <a:normAutofit/>
          </a:bodyPr>
          <a:lstStyle/>
          <a:p>
            <a:pPr lvl="1"/>
            <a:r>
              <a:rPr lang="en-NZ" dirty="0"/>
              <a:t>An organisation designed to show people how wrong they are (A judgment organisation)</a:t>
            </a:r>
          </a:p>
          <a:p>
            <a:pPr lvl="1"/>
            <a:r>
              <a:rPr lang="en-NZ" dirty="0"/>
              <a:t>That proclaims things they don’t want to hear</a:t>
            </a:r>
          </a:p>
          <a:p>
            <a:pPr lvl="1"/>
            <a:r>
              <a:rPr lang="en-NZ" dirty="0"/>
              <a:t>That condemns sins they don’t want to quit</a:t>
            </a:r>
          </a:p>
          <a:p>
            <a:pPr lvl="1"/>
            <a:r>
              <a:rPr lang="en-NZ" dirty="0"/>
              <a:t>And that tells them about a future that they don’t want to believe in.</a:t>
            </a:r>
          </a:p>
          <a:p>
            <a:endParaRPr lang="en-NZ" dirty="0"/>
          </a:p>
        </p:txBody>
      </p:sp>
      <p:sp>
        <p:nvSpPr>
          <p:cNvPr id="5" name="Title 1">
            <a:extLst>
              <a:ext uri="{FF2B5EF4-FFF2-40B4-BE49-F238E27FC236}">
                <a16:creationId xmlns:a16="http://schemas.microsoft.com/office/drawing/2014/main" id="{5D0679FF-D8CD-4A95-9547-7FCEF1DF900A}"/>
              </a:ext>
            </a:extLst>
          </p:cNvPr>
          <p:cNvSpPr txBox="1">
            <a:spLocks/>
          </p:cNvSpPr>
          <p:nvPr/>
        </p:nvSpPr>
        <p:spPr>
          <a:xfrm>
            <a:off x="0" y="765415"/>
            <a:ext cx="9144000" cy="313049"/>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NZ" sz="3200" dirty="0">
                <a:solidFill>
                  <a:schemeClr val="tx1"/>
                </a:solidFill>
              </a:rPr>
              <a:t>	The world has its own ideas about the church:</a:t>
            </a:r>
          </a:p>
        </p:txBody>
      </p:sp>
      <p:pic>
        <p:nvPicPr>
          <p:cNvPr id="15362" name="Picture 2" descr="Image result for there is no heaven&quot;">
            <a:extLst>
              <a:ext uri="{FF2B5EF4-FFF2-40B4-BE49-F238E27FC236}">
                <a16:creationId xmlns:a16="http://schemas.microsoft.com/office/drawing/2014/main" id="{DD0DACD2-BBBB-40A2-B85D-3DAB375497C7}"/>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77725" y="3086326"/>
            <a:ext cx="4787419" cy="2254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91725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47664-E141-4159-8533-35DF61F18E9F}"/>
              </a:ext>
            </a:extLst>
          </p:cNvPr>
          <p:cNvSpPr>
            <a:spLocks noGrp="1"/>
          </p:cNvSpPr>
          <p:nvPr>
            <p:ph type="title"/>
          </p:nvPr>
        </p:nvSpPr>
        <p:spPr>
          <a:xfrm>
            <a:off x="0" y="18255"/>
            <a:ext cx="9144000" cy="313049"/>
          </a:xfrm>
        </p:spPr>
        <p:style>
          <a:lnRef idx="2">
            <a:schemeClr val="dk1">
              <a:shade val="50000"/>
            </a:schemeClr>
          </a:lnRef>
          <a:fillRef idx="1">
            <a:schemeClr val="dk1"/>
          </a:fillRef>
          <a:effectRef idx="0">
            <a:schemeClr val="dk1"/>
          </a:effectRef>
          <a:fontRef idx="minor">
            <a:schemeClr val="lt1"/>
          </a:fontRef>
        </p:style>
        <p:txBody>
          <a:bodyPr>
            <a:noAutofit/>
          </a:bodyPr>
          <a:lstStyle/>
          <a:p>
            <a:r>
              <a:rPr lang="en-NZ" sz="1600" dirty="0"/>
              <a:t>The Church:  The Temple of God</a:t>
            </a:r>
          </a:p>
        </p:txBody>
      </p:sp>
      <p:sp>
        <p:nvSpPr>
          <p:cNvPr id="3" name="Content Placeholder 2">
            <a:extLst>
              <a:ext uri="{FF2B5EF4-FFF2-40B4-BE49-F238E27FC236}">
                <a16:creationId xmlns:a16="http://schemas.microsoft.com/office/drawing/2014/main" id="{DBCF304C-73BC-43A4-971E-3AFE8E43B17E}"/>
              </a:ext>
            </a:extLst>
          </p:cNvPr>
          <p:cNvSpPr>
            <a:spLocks noGrp="1"/>
          </p:cNvSpPr>
          <p:nvPr>
            <p:ph sz="half" idx="1"/>
          </p:nvPr>
        </p:nvSpPr>
        <p:spPr/>
        <p:txBody>
          <a:bodyPr>
            <a:normAutofit fontScale="92500" lnSpcReduction="10000"/>
          </a:bodyPr>
          <a:lstStyle/>
          <a:p>
            <a:r>
              <a:rPr lang="en-NZ" dirty="0"/>
              <a:t>1 Corinthians 3:16-17—</a:t>
            </a:r>
          </a:p>
          <a:p>
            <a:r>
              <a:rPr lang="en-NZ" b="1" baseline="30000" dirty="0"/>
              <a:t>16</a:t>
            </a:r>
            <a:r>
              <a:rPr lang="en-NZ" dirty="0"/>
              <a:t>Do you not know that you are God's temple and that God's Spirit dwells in you? </a:t>
            </a:r>
          </a:p>
          <a:p>
            <a:r>
              <a:rPr lang="en-NZ" b="1" baseline="30000" dirty="0"/>
              <a:t>17</a:t>
            </a:r>
            <a:r>
              <a:rPr lang="en-NZ" dirty="0"/>
              <a:t>If anyone destroys God's temple, God will destroy him. For God's temple is holy, and you are that temple. (ESV)</a:t>
            </a:r>
          </a:p>
        </p:txBody>
      </p:sp>
      <p:sp>
        <p:nvSpPr>
          <p:cNvPr id="4" name="Content Placeholder 3">
            <a:extLst>
              <a:ext uri="{FF2B5EF4-FFF2-40B4-BE49-F238E27FC236}">
                <a16:creationId xmlns:a16="http://schemas.microsoft.com/office/drawing/2014/main" id="{47A5D71F-033C-4322-B105-A76A30B6E37C}"/>
              </a:ext>
            </a:extLst>
          </p:cNvPr>
          <p:cNvSpPr>
            <a:spLocks noGrp="1"/>
          </p:cNvSpPr>
          <p:nvPr>
            <p:ph sz="half" idx="2"/>
          </p:nvPr>
        </p:nvSpPr>
        <p:spPr/>
        <p:txBody>
          <a:bodyPr>
            <a:normAutofit fontScale="92500" lnSpcReduction="10000"/>
          </a:bodyPr>
          <a:lstStyle/>
          <a:p>
            <a:pPr marL="514350" indent="-514350">
              <a:buAutoNum type="arabicPeriod"/>
            </a:pPr>
            <a:r>
              <a:rPr lang="en-NZ" dirty="0"/>
              <a:t>We speak of the church in God’s terms:</a:t>
            </a:r>
          </a:p>
          <a:p>
            <a:pPr marL="971550" lvl="1" indent="-514350">
              <a:buFont typeface="+mj-lt"/>
              <a:buAutoNum type="alphaLcPeriod"/>
            </a:pPr>
            <a:r>
              <a:rPr lang="en-NZ" dirty="0">
                <a:solidFill>
                  <a:schemeClr val="bg1"/>
                </a:solidFill>
              </a:rPr>
              <a:t>God’s temple is the church—us!</a:t>
            </a:r>
          </a:p>
          <a:p>
            <a:pPr marL="971550" lvl="1" indent="-514350">
              <a:buFont typeface="+mj-lt"/>
              <a:buAutoNum type="alphaLcPeriod"/>
            </a:pPr>
            <a:r>
              <a:rPr lang="en-NZ" dirty="0">
                <a:solidFill>
                  <a:schemeClr val="bg1"/>
                </a:solidFill>
              </a:rPr>
              <a:t>Holy Spirit dwells in God’s temple—us!</a:t>
            </a:r>
          </a:p>
          <a:p>
            <a:pPr marL="971550" lvl="1" indent="-514350">
              <a:buFont typeface="+mj-lt"/>
              <a:buAutoNum type="alphaLcPeriod"/>
            </a:pPr>
            <a:r>
              <a:rPr lang="en-NZ" dirty="0">
                <a:solidFill>
                  <a:schemeClr val="bg1"/>
                </a:solidFill>
              </a:rPr>
              <a:t>Destroying God’s temple is destroying the church—us!</a:t>
            </a:r>
          </a:p>
          <a:p>
            <a:pPr marL="971550" lvl="1" indent="-514350">
              <a:buFont typeface="+mj-lt"/>
              <a:buAutoNum type="alphaLcPeriod"/>
            </a:pPr>
            <a:r>
              <a:rPr lang="en-NZ" dirty="0">
                <a:solidFill>
                  <a:schemeClr val="bg1"/>
                </a:solidFill>
              </a:rPr>
              <a:t>Thus, God will destroy those who destroy—us!</a:t>
            </a:r>
          </a:p>
          <a:p>
            <a:pPr marL="971550" lvl="1" indent="-514350">
              <a:buFont typeface="+mj-lt"/>
              <a:buAutoNum type="alphaLcPeriod"/>
            </a:pPr>
            <a:r>
              <a:rPr lang="en-NZ" dirty="0">
                <a:solidFill>
                  <a:schemeClr val="bg1"/>
                </a:solidFill>
              </a:rPr>
              <a:t>God’s temple is holy—that holy temple is the holy church—us! </a:t>
            </a:r>
          </a:p>
        </p:txBody>
      </p:sp>
      <p:sp>
        <p:nvSpPr>
          <p:cNvPr id="5" name="Title 1">
            <a:extLst>
              <a:ext uri="{FF2B5EF4-FFF2-40B4-BE49-F238E27FC236}">
                <a16:creationId xmlns:a16="http://schemas.microsoft.com/office/drawing/2014/main" id="{5D0679FF-D8CD-4A95-9547-7FCEF1DF900A}"/>
              </a:ext>
            </a:extLst>
          </p:cNvPr>
          <p:cNvSpPr txBox="1">
            <a:spLocks/>
          </p:cNvSpPr>
          <p:nvPr/>
        </p:nvSpPr>
        <p:spPr>
          <a:xfrm>
            <a:off x="0" y="765415"/>
            <a:ext cx="9144000" cy="313049"/>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NZ" sz="3200" dirty="0">
                <a:solidFill>
                  <a:schemeClr val="tx1"/>
                </a:solidFill>
              </a:rPr>
              <a:t>	The ‘You is Us!’</a:t>
            </a:r>
          </a:p>
        </p:txBody>
      </p:sp>
      <p:pic>
        <p:nvPicPr>
          <p:cNvPr id="6" name="Picture 2" descr="Image result for the people of god&quot;">
            <a:extLst>
              <a:ext uri="{FF2B5EF4-FFF2-40B4-BE49-F238E27FC236}">
                <a16:creationId xmlns:a16="http://schemas.microsoft.com/office/drawing/2014/main" id="{3D01945A-FD6E-4BA3-B516-3B4E5A58C6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8517" y="2851668"/>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8448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83320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47664-E141-4159-8533-35DF61F18E9F}"/>
              </a:ext>
            </a:extLst>
          </p:cNvPr>
          <p:cNvSpPr>
            <a:spLocks noGrp="1"/>
          </p:cNvSpPr>
          <p:nvPr>
            <p:ph type="title"/>
          </p:nvPr>
        </p:nvSpPr>
        <p:spPr>
          <a:xfrm>
            <a:off x="0" y="18255"/>
            <a:ext cx="9144000" cy="313049"/>
          </a:xfrm>
        </p:spPr>
        <p:style>
          <a:lnRef idx="2">
            <a:schemeClr val="dk1">
              <a:shade val="50000"/>
            </a:schemeClr>
          </a:lnRef>
          <a:fillRef idx="1">
            <a:schemeClr val="dk1"/>
          </a:fillRef>
          <a:effectRef idx="0">
            <a:schemeClr val="dk1"/>
          </a:effectRef>
          <a:fontRef idx="minor">
            <a:schemeClr val="lt1"/>
          </a:fontRef>
        </p:style>
        <p:txBody>
          <a:bodyPr>
            <a:noAutofit/>
          </a:bodyPr>
          <a:lstStyle/>
          <a:p>
            <a:r>
              <a:rPr lang="en-NZ" sz="1600" dirty="0"/>
              <a:t>The Church:  The Temple of God</a:t>
            </a:r>
          </a:p>
        </p:txBody>
      </p:sp>
      <p:sp>
        <p:nvSpPr>
          <p:cNvPr id="3" name="Content Placeholder 2">
            <a:extLst>
              <a:ext uri="{FF2B5EF4-FFF2-40B4-BE49-F238E27FC236}">
                <a16:creationId xmlns:a16="http://schemas.microsoft.com/office/drawing/2014/main" id="{DBCF304C-73BC-43A4-971E-3AFE8E43B17E}"/>
              </a:ext>
            </a:extLst>
          </p:cNvPr>
          <p:cNvSpPr>
            <a:spLocks noGrp="1"/>
          </p:cNvSpPr>
          <p:nvPr>
            <p:ph sz="half" idx="1"/>
          </p:nvPr>
        </p:nvSpPr>
        <p:spPr/>
        <p:txBody>
          <a:bodyPr>
            <a:normAutofit fontScale="92500" lnSpcReduction="10000"/>
          </a:bodyPr>
          <a:lstStyle/>
          <a:p>
            <a:r>
              <a:rPr lang="en-NZ" dirty="0"/>
              <a:t>1 Corinthians 3:16-17—</a:t>
            </a:r>
          </a:p>
          <a:p>
            <a:r>
              <a:rPr lang="en-NZ" b="1" baseline="30000" dirty="0"/>
              <a:t>16</a:t>
            </a:r>
            <a:r>
              <a:rPr lang="en-NZ" dirty="0"/>
              <a:t>Do you not know that you are God's temple and that God's Spirit dwells in you? </a:t>
            </a:r>
          </a:p>
          <a:p>
            <a:r>
              <a:rPr lang="en-NZ" b="1" baseline="30000" dirty="0"/>
              <a:t>17</a:t>
            </a:r>
            <a:r>
              <a:rPr lang="en-NZ" dirty="0"/>
              <a:t>If anyone destroys God's temple, God will destroy him. For God's temple is holy, and you are that temple. (ESV)</a:t>
            </a:r>
          </a:p>
        </p:txBody>
      </p:sp>
      <p:sp>
        <p:nvSpPr>
          <p:cNvPr id="4" name="Content Placeholder 3">
            <a:extLst>
              <a:ext uri="{FF2B5EF4-FFF2-40B4-BE49-F238E27FC236}">
                <a16:creationId xmlns:a16="http://schemas.microsoft.com/office/drawing/2014/main" id="{47A5D71F-033C-4322-B105-A76A30B6E37C}"/>
              </a:ext>
            </a:extLst>
          </p:cNvPr>
          <p:cNvSpPr>
            <a:spLocks noGrp="1"/>
          </p:cNvSpPr>
          <p:nvPr>
            <p:ph sz="half" idx="2"/>
          </p:nvPr>
        </p:nvSpPr>
        <p:spPr/>
        <p:txBody>
          <a:bodyPr>
            <a:normAutofit fontScale="92500" lnSpcReduction="10000"/>
          </a:bodyPr>
          <a:lstStyle/>
          <a:p>
            <a:pPr marL="514350" indent="-514350">
              <a:buAutoNum type="arabicPeriod"/>
            </a:pPr>
            <a:r>
              <a:rPr lang="en-NZ" dirty="0"/>
              <a:t>We speak of the church in God’s terms:</a:t>
            </a:r>
          </a:p>
          <a:p>
            <a:pPr marL="971550" lvl="1" indent="-514350">
              <a:buFont typeface="+mj-lt"/>
              <a:buAutoNum type="alphaLcPeriod"/>
            </a:pPr>
            <a:r>
              <a:rPr lang="en-NZ" dirty="0"/>
              <a:t>God’s temple is the church—us!</a:t>
            </a:r>
          </a:p>
          <a:p>
            <a:pPr marL="971550" lvl="1" indent="-514350">
              <a:buFont typeface="+mj-lt"/>
              <a:buAutoNum type="alphaLcPeriod"/>
            </a:pPr>
            <a:r>
              <a:rPr lang="en-NZ" dirty="0">
                <a:solidFill>
                  <a:schemeClr val="bg1"/>
                </a:solidFill>
              </a:rPr>
              <a:t>Holy Spirit dwells in God’s temple—us!</a:t>
            </a:r>
          </a:p>
          <a:p>
            <a:pPr marL="971550" lvl="1" indent="-514350">
              <a:buFont typeface="+mj-lt"/>
              <a:buAutoNum type="alphaLcPeriod"/>
            </a:pPr>
            <a:r>
              <a:rPr lang="en-NZ" dirty="0">
                <a:solidFill>
                  <a:schemeClr val="bg1"/>
                </a:solidFill>
              </a:rPr>
              <a:t>Destroying God’s temple is destroying the church—us!</a:t>
            </a:r>
          </a:p>
          <a:p>
            <a:pPr marL="971550" lvl="1" indent="-514350">
              <a:buFont typeface="+mj-lt"/>
              <a:buAutoNum type="alphaLcPeriod"/>
            </a:pPr>
            <a:r>
              <a:rPr lang="en-NZ" dirty="0">
                <a:solidFill>
                  <a:schemeClr val="bg1"/>
                </a:solidFill>
              </a:rPr>
              <a:t>Thus, God will destroy those who destroy—us!</a:t>
            </a:r>
          </a:p>
          <a:p>
            <a:pPr marL="971550" lvl="1" indent="-514350">
              <a:buFont typeface="+mj-lt"/>
              <a:buAutoNum type="alphaLcPeriod"/>
            </a:pPr>
            <a:r>
              <a:rPr lang="en-NZ" dirty="0">
                <a:solidFill>
                  <a:schemeClr val="bg1"/>
                </a:solidFill>
              </a:rPr>
              <a:t>God’s temple is holy—that holy temple is the holy church—us! </a:t>
            </a:r>
          </a:p>
        </p:txBody>
      </p:sp>
      <p:sp>
        <p:nvSpPr>
          <p:cNvPr id="5" name="Title 1">
            <a:extLst>
              <a:ext uri="{FF2B5EF4-FFF2-40B4-BE49-F238E27FC236}">
                <a16:creationId xmlns:a16="http://schemas.microsoft.com/office/drawing/2014/main" id="{5D0679FF-D8CD-4A95-9547-7FCEF1DF900A}"/>
              </a:ext>
            </a:extLst>
          </p:cNvPr>
          <p:cNvSpPr txBox="1">
            <a:spLocks/>
          </p:cNvSpPr>
          <p:nvPr/>
        </p:nvSpPr>
        <p:spPr>
          <a:xfrm>
            <a:off x="0" y="765415"/>
            <a:ext cx="9144000" cy="313049"/>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NZ" sz="3200" dirty="0">
                <a:solidFill>
                  <a:schemeClr val="tx1"/>
                </a:solidFill>
              </a:rPr>
              <a:t>	The ‘You is Us!’</a:t>
            </a:r>
          </a:p>
        </p:txBody>
      </p:sp>
      <p:pic>
        <p:nvPicPr>
          <p:cNvPr id="4098" name="Picture 2" descr="Image result for the people of god&quot;">
            <a:extLst>
              <a:ext uri="{FF2B5EF4-FFF2-40B4-BE49-F238E27FC236}">
                <a16:creationId xmlns:a16="http://schemas.microsoft.com/office/drawing/2014/main" id="{B616E6D1-D025-47C1-B4A0-F131A0A4C9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5879" y="3180522"/>
            <a:ext cx="2423545" cy="3625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3626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47664-E141-4159-8533-35DF61F18E9F}"/>
              </a:ext>
            </a:extLst>
          </p:cNvPr>
          <p:cNvSpPr>
            <a:spLocks noGrp="1"/>
          </p:cNvSpPr>
          <p:nvPr>
            <p:ph type="title"/>
          </p:nvPr>
        </p:nvSpPr>
        <p:spPr>
          <a:xfrm>
            <a:off x="0" y="18255"/>
            <a:ext cx="9144000" cy="313049"/>
          </a:xfrm>
        </p:spPr>
        <p:style>
          <a:lnRef idx="2">
            <a:schemeClr val="dk1">
              <a:shade val="50000"/>
            </a:schemeClr>
          </a:lnRef>
          <a:fillRef idx="1">
            <a:schemeClr val="dk1"/>
          </a:fillRef>
          <a:effectRef idx="0">
            <a:schemeClr val="dk1"/>
          </a:effectRef>
          <a:fontRef idx="minor">
            <a:schemeClr val="lt1"/>
          </a:fontRef>
        </p:style>
        <p:txBody>
          <a:bodyPr>
            <a:noAutofit/>
          </a:bodyPr>
          <a:lstStyle/>
          <a:p>
            <a:r>
              <a:rPr lang="en-NZ" sz="1600" dirty="0"/>
              <a:t>The Church:  The Temple of God</a:t>
            </a:r>
          </a:p>
        </p:txBody>
      </p:sp>
      <p:sp>
        <p:nvSpPr>
          <p:cNvPr id="3" name="Content Placeholder 2">
            <a:extLst>
              <a:ext uri="{FF2B5EF4-FFF2-40B4-BE49-F238E27FC236}">
                <a16:creationId xmlns:a16="http://schemas.microsoft.com/office/drawing/2014/main" id="{DBCF304C-73BC-43A4-971E-3AFE8E43B17E}"/>
              </a:ext>
            </a:extLst>
          </p:cNvPr>
          <p:cNvSpPr>
            <a:spLocks noGrp="1"/>
          </p:cNvSpPr>
          <p:nvPr>
            <p:ph sz="half" idx="1"/>
          </p:nvPr>
        </p:nvSpPr>
        <p:spPr/>
        <p:txBody>
          <a:bodyPr>
            <a:normAutofit fontScale="92500" lnSpcReduction="10000"/>
          </a:bodyPr>
          <a:lstStyle/>
          <a:p>
            <a:r>
              <a:rPr lang="en-NZ" dirty="0"/>
              <a:t>1 Corinthians 3:16-17—</a:t>
            </a:r>
          </a:p>
          <a:p>
            <a:r>
              <a:rPr lang="en-NZ" b="1" baseline="30000" dirty="0"/>
              <a:t>16</a:t>
            </a:r>
            <a:r>
              <a:rPr lang="en-NZ" dirty="0"/>
              <a:t>Do you not know that you are God's temple and that God's Spirit dwells in you? </a:t>
            </a:r>
          </a:p>
          <a:p>
            <a:r>
              <a:rPr lang="en-NZ" b="1" baseline="30000" dirty="0"/>
              <a:t>17</a:t>
            </a:r>
            <a:r>
              <a:rPr lang="en-NZ" dirty="0"/>
              <a:t>If anyone destroys God's temple, God will destroy him. For God's temple is holy, and you are that temple. (ESV)</a:t>
            </a:r>
          </a:p>
        </p:txBody>
      </p:sp>
      <p:sp>
        <p:nvSpPr>
          <p:cNvPr id="4" name="Content Placeholder 3">
            <a:extLst>
              <a:ext uri="{FF2B5EF4-FFF2-40B4-BE49-F238E27FC236}">
                <a16:creationId xmlns:a16="http://schemas.microsoft.com/office/drawing/2014/main" id="{47A5D71F-033C-4322-B105-A76A30B6E37C}"/>
              </a:ext>
            </a:extLst>
          </p:cNvPr>
          <p:cNvSpPr>
            <a:spLocks noGrp="1"/>
          </p:cNvSpPr>
          <p:nvPr>
            <p:ph sz="half" idx="2"/>
          </p:nvPr>
        </p:nvSpPr>
        <p:spPr/>
        <p:txBody>
          <a:bodyPr>
            <a:normAutofit fontScale="92500" lnSpcReduction="10000"/>
          </a:bodyPr>
          <a:lstStyle/>
          <a:p>
            <a:pPr marL="514350" indent="-514350">
              <a:buAutoNum type="arabicPeriod"/>
            </a:pPr>
            <a:r>
              <a:rPr lang="en-NZ" dirty="0"/>
              <a:t>We speak of the church in God’s terms:</a:t>
            </a:r>
          </a:p>
          <a:p>
            <a:pPr marL="971550" lvl="1" indent="-514350">
              <a:buFont typeface="+mj-lt"/>
              <a:buAutoNum type="alphaLcPeriod"/>
            </a:pPr>
            <a:r>
              <a:rPr lang="en-NZ" dirty="0"/>
              <a:t>God’s temple is the church—us!</a:t>
            </a:r>
          </a:p>
          <a:p>
            <a:pPr marL="971550" lvl="1" indent="-514350">
              <a:buFont typeface="+mj-lt"/>
              <a:buAutoNum type="alphaLcPeriod"/>
            </a:pPr>
            <a:r>
              <a:rPr lang="en-NZ" dirty="0"/>
              <a:t>Holy Spirit dwells in God’s temple—us!</a:t>
            </a:r>
          </a:p>
          <a:p>
            <a:pPr marL="971550" lvl="1" indent="-514350">
              <a:buFont typeface="+mj-lt"/>
              <a:buAutoNum type="alphaLcPeriod"/>
            </a:pPr>
            <a:r>
              <a:rPr lang="en-NZ" dirty="0">
                <a:solidFill>
                  <a:schemeClr val="bg1"/>
                </a:solidFill>
              </a:rPr>
              <a:t>Destroying God’s temple is destroying the church—us!</a:t>
            </a:r>
          </a:p>
          <a:p>
            <a:pPr marL="971550" lvl="1" indent="-514350">
              <a:buFont typeface="+mj-lt"/>
              <a:buAutoNum type="alphaLcPeriod"/>
            </a:pPr>
            <a:r>
              <a:rPr lang="en-NZ" dirty="0">
                <a:solidFill>
                  <a:schemeClr val="bg1"/>
                </a:solidFill>
              </a:rPr>
              <a:t>Thus, God will destroy those who destroy—us!</a:t>
            </a:r>
          </a:p>
          <a:p>
            <a:pPr marL="971550" lvl="1" indent="-514350">
              <a:buFont typeface="+mj-lt"/>
              <a:buAutoNum type="alphaLcPeriod"/>
            </a:pPr>
            <a:r>
              <a:rPr lang="en-NZ" dirty="0">
                <a:solidFill>
                  <a:schemeClr val="bg1"/>
                </a:solidFill>
              </a:rPr>
              <a:t>God’s temple is holy—that holy temple is the holy church—us! </a:t>
            </a:r>
          </a:p>
        </p:txBody>
      </p:sp>
      <p:sp>
        <p:nvSpPr>
          <p:cNvPr id="5" name="Title 1">
            <a:extLst>
              <a:ext uri="{FF2B5EF4-FFF2-40B4-BE49-F238E27FC236}">
                <a16:creationId xmlns:a16="http://schemas.microsoft.com/office/drawing/2014/main" id="{5D0679FF-D8CD-4A95-9547-7FCEF1DF900A}"/>
              </a:ext>
            </a:extLst>
          </p:cNvPr>
          <p:cNvSpPr txBox="1">
            <a:spLocks/>
          </p:cNvSpPr>
          <p:nvPr/>
        </p:nvSpPr>
        <p:spPr>
          <a:xfrm>
            <a:off x="0" y="765415"/>
            <a:ext cx="9144000" cy="313049"/>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NZ" sz="3200" dirty="0">
                <a:solidFill>
                  <a:schemeClr val="tx1"/>
                </a:solidFill>
              </a:rPr>
              <a:t>	The ‘You is Us!’</a:t>
            </a:r>
          </a:p>
        </p:txBody>
      </p:sp>
    </p:spTree>
    <p:extLst>
      <p:ext uri="{BB962C8B-B14F-4D97-AF65-F5344CB8AC3E}">
        <p14:creationId xmlns:p14="http://schemas.microsoft.com/office/powerpoint/2010/main" val="10758120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47664-E141-4159-8533-35DF61F18E9F}"/>
              </a:ext>
            </a:extLst>
          </p:cNvPr>
          <p:cNvSpPr>
            <a:spLocks noGrp="1"/>
          </p:cNvSpPr>
          <p:nvPr>
            <p:ph type="title"/>
          </p:nvPr>
        </p:nvSpPr>
        <p:spPr>
          <a:xfrm>
            <a:off x="0" y="18255"/>
            <a:ext cx="9144000" cy="313049"/>
          </a:xfrm>
        </p:spPr>
        <p:style>
          <a:lnRef idx="2">
            <a:schemeClr val="dk1">
              <a:shade val="50000"/>
            </a:schemeClr>
          </a:lnRef>
          <a:fillRef idx="1">
            <a:schemeClr val="dk1"/>
          </a:fillRef>
          <a:effectRef idx="0">
            <a:schemeClr val="dk1"/>
          </a:effectRef>
          <a:fontRef idx="minor">
            <a:schemeClr val="lt1"/>
          </a:fontRef>
        </p:style>
        <p:txBody>
          <a:bodyPr>
            <a:noAutofit/>
          </a:bodyPr>
          <a:lstStyle/>
          <a:p>
            <a:r>
              <a:rPr lang="en-NZ" sz="1600" dirty="0"/>
              <a:t>The Church:  The Temple of God</a:t>
            </a:r>
          </a:p>
        </p:txBody>
      </p:sp>
      <p:sp>
        <p:nvSpPr>
          <p:cNvPr id="3" name="Content Placeholder 2">
            <a:extLst>
              <a:ext uri="{FF2B5EF4-FFF2-40B4-BE49-F238E27FC236}">
                <a16:creationId xmlns:a16="http://schemas.microsoft.com/office/drawing/2014/main" id="{DBCF304C-73BC-43A4-971E-3AFE8E43B17E}"/>
              </a:ext>
            </a:extLst>
          </p:cNvPr>
          <p:cNvSpPr>
            <a:spLocks noGrp="1"/>
          </p:cNvSpPr>
          <p:nvPr>
            <p:ph sz="half" idx="1"/>
          </p:nvPr>
        </p:nvSpPr>
        <p:spPr/>
        <p:txBody>
          <a:bodyPr>
            <a:normAutofit fontScale="92500" lnSpcReduction="10000"/>
          </a:bodyPr>
          <a:lstStyle/>
          <a:p>
            <a:r>
              <a:rPr lang="en-NZ" dirty="0"/>
              <a:t>1 Corinthians 3:16-17—</a:t>
            </a:r>
          </a:p>
          <a:p>
            <a:r>
              <a:rPr lang="en-NZ" b="1" baseline="30000" dirty="0"/>
              <a:t>16</a:t>
            </a:r>
            <a:r>
              <a:rPr lang="en-NZ" dirty="0"/>
              <a:t>Do you not know that you are God's temple and that God's Spirit dwells in you? </a:t>
            </a:r>
          </a:p>
          <a:p>
            <a:r>
              <a:rPr lang="en-NZ" b="1" baseline="30000" dirty="0"/>
              <a:t>17</a:t>
            </a:r>
            <a:r>
              <a:rPr lang="en-NZ" dirty="0"/>
              <a:t>If anyone destroys God's temple, God will destroy him. For God's temple is holy, and you are that temple. (ESV)</a:t>
            </a:r>
          </a:p>
        </p:txBody>
      </p:sp>
      <p:sp>
        <p:nvSpPr>
          <p:cNvPr id="4" name="Content Placeholder 3">
            <a:extLst>
              <a:ext uri="{FF2B5EF4-FFF2-40B4-BE49-F238E27FC236}">
                <a16:creationId xmlns:a16="http://schemas.microsoft.com/office/drawing/2014/main" id="{47A5D71F-033C-4322-B105-A76A30B6E37C}"/>
              </a:ext>
            </a:extLst>
          </p:cNvPr>
          <p:cNvSpPr>
            <a:spLocks noGrp="1"/>
          </p:cNvSpPr>
          <p:nvPr>
            <p:ph sz="half" idx="2"/>
          </p:nvPr>
        </p:nvSpPr>
        <p:spPr/>
        <p:txBody>
          <a:bodyPr>
            <a:normAutofit fontScale="92500" lnSpcReduction="10000"/>
          </a:bodyPr>
          <a:lstStyle/>
          <a:p>
            <a:pPr marL="514350" indent="-514350">
              <a:buAutoNum type="arabicPeriod"/>
            </a:pPr>
            <a:r>
              <a:rPr lang="en-NZ" dirty="0"/>
              <a:t>We speak of the church in God’s terms:</a:t>
            </a:r>
          </a:p>
          <a:p>
            <a:pPr marL="971550" lvl="1" indent="-514350">
              <a:buFont typeface="+mj-lt"/>
              <a:buAutoNum type="alphaLcPeriod"/>
            </a:pPr>
            <a:r>
              <a:rPr lang="en-NZ" dirty="0"/>
              <a:t>God’s temple is the church—us!</a:t>
            </a:r>
          </a:p>
          <a:p>
            <a:pPr marL="971550" lvl="1" indent="-514350">
              <a:buFont typeface="+mj-lt"/>
              <a:buAutoNum type="alphaLcPeriod"/>
            </a:pPr>
            <a:r>
              <a:rPr lang="en-NZ" dirty="0"/>
              <a:t>Holy Spirit dwells in God’s temple—us!</a:t>
            </a:r>
          </a:p>
          <a:p>
            <a:pPr marL="971550" lvl="1" indent="-514350">
              <a:buFont typeface="+mj-lt"/>
              <a:buAutoNum type="alphaLcPeriod"/>
            </a:pPr>
            <a:r>
              <a:rPr lang="en-NZ" dirty="0"/>
              <a:t>Destroying God’s temple is destroying the church—us!</a:t>
            </a:r>
          </a:p>
          <a:p>
            <a:pPr marL="971550" lvl="1" indent="-514350">
              <a:buFont typeface="+mj-lt"/>
              <a:buAutoNum type="alphaLcPeriod"/>
            </a:pPr>
            <a:r>
              <a:rPr lang="en-NZ" dirty="0">
                <a:solidFill>
                  <a:schemeClr val="bg1"/>
                </a:solidFill>
              </a:rPr>
              <a:t>Thus, God will destroy those who destroy—us!</a:t>
            </a:r>
          </a:p>
          <a:p>
            <a:pPr marL="971550" lvl="1" indent="-514350">
              <a:buFont typeface="+mj-lt"/>
              <a:buAutoNum type="alphaLcPeriod"/>
            </a:pPr>
            <a:r>
              <a:rPr lang="en-NZ" dirty="0">
                <a:solidFill>
                  <a:schemeClr val="bg1"/>
                </a:solidFill>
              </a:rPr>
              <a:t>God’s temple is holy—that holy temple is the holy church—us! </a:t>
            </a:r>
          </a:p>
        </p:txBody>
      </p:sp>
      <p:sp>
        <p:nvSpPr>
          <p:cNvPr id="5" name="Title 1">
            <a:extLst>
              <a:ext uri="{FF2B5EF4-FFF2-40B4-BE49-F238E27FC236}">
                <a16:creationId xmlns:a16="http://schemas.microsoft.com/office/drawing/2014/main" id="{5D0679FF-D8CD-4A95-9547-7FCEF1DF900A}"/>
              </a:ext>
            </a:extLst>
          </p:cNvPr>
          <p:cNvSpPr txBox="1">
            <a:spLocks/>
          </p:cNvSpPr>
          <p:nvPr/>
        </p:nvSpPr>
        <p:spPr>
          <a:xfrm>
            <a:off x="0" y="765415"/>
            <a:ext cx="9144000" cy="313049"/>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NZ" sz="3200" dirty="0">
                <a:solidFill>
                  <a:schemeClr val="tx1"/>
                </a:solidFill>
              </a:rPr>
              <a:t>	The ‘You is Us!’</a:t>
            </a:r>
          </a:p>
        </p:txBody>
      </p:sp>
      <p:pic>
        <p:nvPicPr>
          <p:cNvPr id="6" name="Picture 2" descr="http://enrichmentjournal.ag.org/images/201302_images/400/201302_018_ImHurt_art.jpg">
            <a:extLst>
              <a:ext uri="{FF2B5EF4-FFF2-40B4-BE49-F238E27FC236}">
                <a16:creationId xmlns:a16="http://schemas.microsoft.com/office/drawing/2014/main" id="{DE4D7AA0-AFA8-4523-9353-14C0896ABA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7704" y="4669702"/>
            <a:ext cx="1736035" cy="2170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02492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47664-E141-4159-8533-35DF61F18E9F}"/>
              </a:ext>
            </a:extLst>
          </p:cNvPr>
          <p:cNvSpPr>
            <a:spLocks noGrp="1"/>
          </p:cNvSpPr>
          <p:nvPr>
            <p:ph type="title"/>
          </p:nvPr>
        </p:nvSpPr>
        <p:spPr>
          <a:xfrm>
            <a:off x="0" y="18255"/>
            <a:ext cx="9144000" cy="313049"/>
          </a:xfrm>
        </p:spPr>
        <p:style>
          <a:lnRef idx="2">
            <a:schemeClr val="dk1">
              <a:shade val="50000"/>
            </a:schemeClr>
          </a:lnRef>
          <a:fillRef idx="1">
            <a:schemeClr val="dk1"/>
          </a:fillRef>
          <a:effectRef idx="0">
            <a:schemeClr val="dk1"/>
          </a:effectRef>
          <a:fontRef idx="minor">
            <a:schemeClr val="lt1"/>
          </a:fontRef>
        </p:style>
        <p:txBody>
          <a:bodyPr>
            <a:noAutofit/>
          </a:bodyPr>
          <a:lstStyle/>
          <a:p>
            <a:r>
              <a:rPr lang="en-NZ" sz="1600" dirty="0"/>
              <a:t>The Church:  The Temple of God</a:t>
            </a:r>
          </a:p>
        </p:txBody>
      </p:sp>
      <p:sp>
        <p:nvSpPr>
          <p:cNvPr id="3" name="Content Placeholder 2">
            <a:extLst>
              <a:ext uri="{FF2B5EF4-FFF2-40B4-BE49-F238E27FC236}">
                <a16:creationId xmlns:a16="http://schemas.microsoft.com/office/drawing/2014/main" id="{DBCF304C-73BC-43A4-971E-3AFE8E43B17E}"/>
              </a:ext>
            </a:extLst>
          </p:cNvPr>
          <p:cNvSpPr>
            <a:spLocks noGrp="1"/>
          </p:cNvSpPr>
          <p:nvPr>
            <p:ph sz="half" idx="1"/>
          </p:nvPr>
        </p:nvSpPr>
        <p:spPr/>
        <p:txBody>
          <a:bodyPr>
            <a:normAutofit fontScale="92500" lnSpcReduction="10000"/>
          </a:bodyPr>
          <a:lstStyle/>
          <a:p>
            <a:r>
              <a:rPr lang="en-NZ" dirty="0"/>
              <a:t>1 Corinthians 3:16-17—</a:t>
            </a:r>
          </a:p>
          <a:p>
            <a:r>
              <a:rPr lang="en-NZ" b="1" baseline="30000" dirty="0"/>
              <a:t>16</a:t>
            </a:r>
            <a:r>
              <a:rPr lang="en-NZ" dirty="0"/>
              <a:t>Do you not know that you are God's temple and that God's Spirit dwells in you? </a:t>
            </a:r>
          </a:p>
          <a:p>
            <a:r>
              <a:rPr lang="en-NZ" b="1" baseline="30000" dirty="0"/>
              <a:t>17</a:t>
            </a:r>
            <a:r>
              <a:rPr lang="en-NZ" dirty="0"/>
              <a:t>If anyone destroys God's temple, God will destroy him. For God's temple is holy, and you are that temple. (ESV)</a:t>
            </a:r>
          </a:p>
        </p:txBody>
      </p:sp>
      <p:sp>
        <p:nvSpPr>
          <p:cNvPr id="4" name="Content Placeholder 3">
            <a:extLst>
              <a:ext uri="{FF2B5EF4-FFF2-40B4-BE49-F238E27FC236}">
                <a16:creationId xmlns:a16="http://schemas.microsoft.com/office/drawing/2014/main" id="{47A5D71F-033C-4322-B105-A76A30B6E37C}"/>
              </a:ext>
            </a:extLst>
          </p:cNvPr>
          <p:cNvSpPr>
            <a:spLocks noGrp="1"/>
          </p:cNvSpPr>
          <p:nvPr>
            <p:ph sz="half" idx="2"/>
          </p:nvPr>
        </p:nvSpPr>
        <p:spPr/>
        <p:txBody>
          <a:bodyPr>
            <a:normAutofit fontScale="92500" lnSpcReduction="10000"/>
          </a:bodyPr>
          <a:lstStyle/>
          <a:p>
            <a:pPr marL="514350" indent="-514350">
              <a:buAutoNum type="arabicPeriod"/>
            </a:pPr>
            <a:r>
              <a:rPr lang="en-NZ" dirty="0"/>
              <a:t>We speak of the church in God’s terms:</a:t>
            </a:r>
          </a:p>
          <a:p>
            <a:pPr marL="971550" lvl="1" indent="-514350">
              <a:buFont typeface="+mj-lt"/>
              <a:buAutoNum type="alphaLcPeriod"/>
            </a:pPr>
            <a:r>
              <a:rPr lang="en-NZ" dirty="0"/>
              <a:t>God’s temple is the church—us!</a:t>
            </a:r>
          </a:p>
          <a:p>
            <a:pPr marL="971550" lvl="1" indent="-514350">
              <a:buFont typeface="+mj-lt"/>
              <a:buAutoNum type="alphaLcPeriod"/>
            </a:pPr>
            <a:r>
              <a:rPr lang="en-NZ" dirty="0"/>
              <a:t>Holy Spirit dwells in God’s temple—us!</a:t>
            </a:r>
          </a:p>
          <a:p>
            <a:pPr marL="971550" lvl="1" indent="-514350">
              <a:buFont typeface="+mj-lt"/>
              <a:buAutoNum type="alphaLcPeriod"/>
            </a:pPr>
            <a:r>
              <a:rPr lang="en-NZ" dirty="0"/>
              <a:t>Destroying God’s temple is destroying the church—us!</a:t>
            </a:r>
          </a:p>
          <a:p>
            <a:pPr marL="971550" lvl="1" indent="-514350">
              <a:buFont typeface="+mj-lt"/>
              <a:buAutoNum type="alphaLcPeriod"/>
            </a:pPr>
            <a:r>
              <a:rPr lang="en-NZ" dirty="0"/>
              <a:t>Thus, God will destroy those who destroy—us!</a:t>
            </a:r>
          </a:p>
          <a:p>
            <a:pPr marL="971550" lvl="1" indent="-514350">
              <a:buFont typeface="+mj-lt"/>
              <a:buAutoNum type="alphaLcPeriod"/>
            </a:pPr>
            <a:r>
              <a:rPr lang="en-NZ" dirty="0">
                <a:solidFill>
                  <a:schemeClr val="bg1"/>
                </a:solidFill>
              </a:rPr>
              <a:t>God’s temple is holy—that holy temple is the holy church—us! </a:t>
            </a:r>
          </a:p>
        </p:txBody>
      </p:sp>
      <p:sp>
        <p:nvSpPr>
          <p:cNvPr id="5" name="Title 1">
            <a:extLst>
              <a:ext uri="{FF2B5EF4-FFF2-40B4-BE49-F238E27FC236}">
                <a16:creationId xmlns:a16="http://schemas.microsoft.com/office/drawing/2014/main" id="{5D0679FF-D8CD-4A95-9547-7FCEF1DF900A}"/>
              </a:ext>
            </a:extLst>
          </p:cNvPr>
          <p:cNvSpPr txBox="1">
            <a:spLocks/>
          </p:cNvSpPr>
          <p:nvPr/>
        </p:nvSpPr>
        <p:spPr>
          <a:xfrm>
            <a:off x="0" y="765415"/>
            <a:ext cx="9144000" cy="313049"/>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NZ" sz="3200" dirty="0">
                <a:solidFill>
                  <a:schemeClr val="tx1"/>
                </a:solidFill>
              </a:rPr>
              <a:t>	The ‘You is Us!’</a:t>
            </a:r>
          </a:p>
        </p:txBody>
      </p:sp>
    </p:spTree>
    <p:extLst>
      <p:ext uri="{BB962C8B-B14F-4D97-AF65-F5344CB8AC3E}">
        <p14:creationId xmlns:p14="http://schemas.microsoft.com/office/powerpoint/2010/main" val="29375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47664-E141-4159-8533-35DF61F18E9F}"/>
              </a:ext>
            </a:extLst>
          </p:cNvPr>
          <p:cNvSpPr>
            <a:spLocks noGrp="1"/>
          </p:cNvSpPr>
          <p:nvPr>
            <p:ph type="title"/>
          </p:nvPr>
        </p:nvSpPr>
        <p:spPr>
          <a:xfrm>
            <a:off x="0" y="18255"/>
            <a:ext cx="9144000" cy="313049"/>
          </a:xfrm>
        </p:spPr>
        <p:style>
          <a:lnRef idx="2">
            <a:schemeClr val="dk1">
              <a:shade val="50000"/>
            </a:schemeClr>
          </a:lnRef>
          <a:fillRef idx="1">
            <a:schemeClr val="dk1"/>
          </a:fillRef>
          <a:effectRef idx="0">
            <a:schemeClr val="dk1"/>
          </a:effectRef>
          <a:fontRef idx="minor">
            <a:schemeClr val="lt1"/>
          </a:fontRef>
        </p:style>
        <p:txBody>
          <a:bodyPr>
            <a:noAutofit/>
          </a:bodyPr>
          <a:lstStyle/>
          <a:p>
            <a:r>
              <a:rPr lang="en-NZ" sz="1600" dirty="0"/>
              <a:t>The Church:  The Temple of God</a:t>
            </a:r>
          </a:p>
        </p:txBody>
      </p:sp>
      <p:sp>
        <p:nvSpPr>
          <p:cNvPr id="3" name="Content Placeholder 2">
            <a:extLst>
              <a:ext uri="{FF2B5EF4-FFF2-40B4-BE49-F238E27FC236}">
                <a16:creationId xmlns:a16="http://schemas.microsoft.com/office/drawing/2014/main" id="{DBCF304C-73BC-43A4-971E-3AFE8E43B17E}"/>
              </a:ext>
            </a:extLst>
          </p:cNvPr>
          <p:cNvSpPr>
            <a:spLocks noGrp="1"/>
          </p:cNvSpPr>
          <p:nvPr>
            <p:ph sz="half" idx="1"/>
          </p:nvPr>
        </p:nvSpPr>
        <p:spPr/>
        <p:txBody>
          <a:bodyPr>
            <a:normAutofit fontScale="92500" lnSpcReduction="10000"/>
          </a:bodyPr>
          <a:lstStyle/>
          <a:p>
            <a:r>
              <a:rPr lang="en-NZ" dirty="0"/>
              <a:t>1 Corinthians 3:16-17—</a:t>
            </a:r>
          </a:p>
          <a:p>
            <a:r>
              <a:rPr lang="en-NZ" b="1" baseline="30000" dirty="0"/>
              <a:t>16</a:t>
            </a:r>
            <a:r>
              <a:rPr lang="en-NZ" dirty="0"/>
              <a:t>Do you not know that you are God's temple and that God's Spirit dwells in you? </a:t>
            </a:r>
          </a:p>
          <a:p>
            <a:r>
              <a:rPr lang="en-NZ" b="1" baseline="30000" dirty="0"/>
              <a:t>17</a:t>
            </a:r>
            <a:r>
              <a:rPr lang="en-NZ" dirty="0"/>
              <a:t>If anyone destroys God's temple, God will destroy him. For God's temple is holy, and you are that temple. (ESV)</a:t>
            </a:r>
          </a:p>
        </p:txBody>
      </p:sp>
      <p:sp>
        <p:nvSpPr>
          <p:cNvPr id="4" name="Content Placeholder 3">
            <a:extLst>
              <a:ext uri="{FF2B5EF4-FFF2-40B4-BE49-F238E27FC236}">
                <a16:creationId xmlns:a16="http://schemas.microsoft.com/office/drawing/2014/main" id="{47A5D71F-033C-4322-B105-A76A30B6E37C}"/>
              </a:ext>
            </a:extLst>
          </p:cNvPr>
          <p:cNvSpPr>
            <a:spLocks noGrp="1"/>
          </p:cNvSpPr>
          <p:nvPr>
            <p:ph sz="half" idx="2"/>
          </p:nvPr>
        </p:nvSpPr>
        <p:spPr/>
        <p:txBody>
          <a:bodyPr>
            <a:normAutofit fontScale="92500" lnSpcReduction="10000"/>
          </a:bodyPr>
          <a:lstStyle/>
          <a:p>
            <a:pPr marL="514350" indent="-514350">
              <a:buAutoNum type="arabicPeriod"/>
            </a:pPr>
            <a:r>
              <a:rPr lang="en-NZ" dirty="0"/>
              <a:t>We speak of the church in God’s terms:</a:t>
            </a:r>
          </a:p>
          <a:p>
            <a:pPr marL="971550" lvl="1" indent="-514350">
              <a:buFont typeface="+mj-lt"/>
              <a:buAutoNum type="alphaLcPeriod"/>
            </a:pPr>
            <a:r>
              <a:rPr lang="en-NZ" dirty="0"/>
              <a:t>God’s temple is the church—us!</a:t>
            </a:r>
          </a:p>
          <a:p>
            <a:pPr marL="971550" lvl="1" indent="-514350">
              <a:buFont typeface="+mj-lt"/>
              <a:buAutoNum type="alphaLcPeriod"/>
            </a:pPr>
            <a:r>
              <a:rPr lang="en-NZ" dirty="0"/>
              <a:t>Holy Spirit dwells in God’s temple—us!</a:t>
            </a:r>
          </a:p>
          <a:p>
            <a:pPr marL="971550" lvl="1" indent="-514350">
              <a:buFont typeface="+mj-lt"/>
              <a:buAutoNum type="alphaLcPeriod"/>
            </a:pPr>
            <a:r>
              <a:rPr lang="en-NZ" dirty="0"/>
              <a:t>Destroying God’s temple is destroying the church—us!</a:t>
            </a:r>
          </a:p>
          <a:p>
            <a:pPr marL="971550" lvl="1" indent="-514350">
              <a:buFont typeface="+mj-lt"/>
              <a:buAutoNum type="alphaLcPeriod"/>
            </a:pPr>
            <a:r>
              <a:rPr lang="en-NZ" dirty="0"/>
              <a:t>Thus, God will destroy those who destroy—us!</a:t>
            </a:r>
          </a:p>
          <a:p>
            <a:pPr marL="971550" lvl="1" indent="-514350">
              <a:buFont typeface="+mj-lt"/>
              <a:buAutoNum type="alphaLcPeriod"/>
            </a:pPr>
            <a:r>
              <a:rPr lang="en-NZ" dirty="0"/>
              <a:t>God’s temple is holy—that holy temple is the holy church—us! </a:t>
            </a:r>
          </a:p>
        </p:txBody>
      </p:sp>
      <p:sp>
        <p:nvSpPr>
          <p:cNvPr id="5" name="Title 1">
            <a:extLst>
              <a:ext uri="{FF2B5EF4-FFF2-40B4-BE49-F238E27FC236}">
                <a16:creationId xmlns:a16="http://schemas.microsoft.com/office/drawing/2014/main" id="{5D0679FF-D8CD-4A95-9547-7FCEF1DF900A}"/>
              </a:ext>
            </a:extLst>
          </p:cNvPr>
          <p:cNvSpPr txBox="1">
            <a:spLocks/>
          </p:cNvSpPr>
          <p:nvPr/>
        </p:nvSpPr>
        <p:spPr>
          <a:xfrm>
            <a:off x="0" y="765415"/>
            <a:ext cx="9144000" cy="313049"/>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NZ" sz="3200" dirty="0">
                <a:solidFill>
                  <a:schemeClr val="tx1"/>
                </a:solidFill>
              </a:rPr>
              <a:t>	The ‘You is Us!’</a:t>
            </a:r>
          </a:p>
        </p:txBody>
      </p:sp>
    </p:spTree>
    <p:extLst>
      <p:ext uri="{BB962C8B-B14F-4D97-AF65-F5344CB8AC3E}">
        <p14:creationId xmlns:p14="http://schemas.microsoft.com/office/powerpoint/2010/main" val="11177022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47664-E141-4159-8533-35DF61F18E9F}"/>
              </a:ext>
            </a:extLst>
          </p:cNvPr>
          <p:cNvSpPr>
            <a:spLocks noGrp="1"/>
          </p:cNvSpPr>
          <p:nvPr>
            <p:ph type="title"/>
          </p:nvPr>
        </p:nvSpPr>
        <p:spPr>
          <a:xfrm>
            <a:off x="0" y="18255"/>
            <a:ext cx="9144000" cy="313049"/>
          </a:xfrm>
        </p:spPr>
        <p:style>
          <a:lnRef idx="2">
            <a:schemeClr val="dk1">
              <a:shade val="50000"/>
            </a:schemeClr>
          </a:lnRef>
          <a:fillRef idx="1">
            <a:schemeClr val="dk1"/>
          </a:fillRef>
          <a:effectRef idx="0">
            <a:schemeClr val="dk1"/>
          </a:effectRef>
          <a:fontRef idx="minor">
            <a:schemeClr val="lt1"/>
          </a:fontRef>
        </p:style>
        <p:txBody>
          <a:bodyPr>
            <a:noAutofit/>
          </a:bodyPr>
          <a:lstStyle/>
          <a:p>
            <a:r>
              <a:rPr lang="en-NZ" sz="1600" dirty="0"/>
              <a:t>The Church:  The Temple of God</a:t>
            </a:r>
          </a:p>
        </p:txBody>
      </p:sp>
      <p:sp>
        <p:nvSpPr>
          <p:cNvPr id="3" name="Content Placeholder 2">
            <a:extLst>
              <a:ext uri="{FF2B5EF4-FFF2-40B4-BE49-F238E27FC236}">
                <a16:creationId xmlns:a16="http://schemas.microsoft.com/office/drawing/2014/main" id="{DBCF304C-73BC-43A4-971E-3AFE8E43B17E}"/>
              </a:ext>
            </a:extLst>
          </p:cNvPr>
          <p:cNvSpPr>
            <a:spLocks noGrp="1"/>
          </p:cNvSpPr>
          <p:nvPr>
            <p:ph sz="half" idx="1"/>
          </p:nvPr>
        </p:nvSpPr>
        <p:spPr/>
        <p:txBody>
          <a:bodyPr>
            <a:normAutofit fontScale="92500" lnSpcReduction="20000"/>
          </a:bodyPr>
          <a:lstStyle/>
          <a:p>
            <a:r>
              <a:rPr lang="en-NZ" dirty="0"/>
              <a:t>Ephesians 2:20-22—</a:t>
            </a:r>
          </a:p>
          <a:p>
            <a:r>
              <a:rPr lang="en-NZ" b="1" baseline="30000" dirty="0"/>
              <a:t>20</a:t>
            </a:r>
            <a:r>
              <a:rPr lang="en-NZ" dirty="0"/>
              <a:t>built on the foundation of the apostles and prophets, Christ Jesus himself being the cornerstone, </a:t>
            </a:r>
            <a:r>
              <a:rPr lang="en-NZ" b="1" baseline="30000" dirty="0"/>
              <a:t>21</a:t>
            </a:r>
            <a:r>
              <a:rPr lang="en-NZ" dirty="0"/>
              <a:t>in whom the whole structure, being joined together, grows into a holy temple in the Lord. </a:t>
            </a:r>
            <a:r>
              <a:rPr lang="en-NZ" b="1" baseline="30000" dirty="0"/>
              <a:t>22</a:t>
            </a:r>
            <a:r>
              <a:rPr lang="en-NZ" dirty="0"/>
              <a:t>In him you also are being built together into a dwelling place for God by the Spirit. (ESV)</a:t>
            </a:r>
          </a:p>
        </p:txBody>
      </p:sp>
      <p:sp>
        <p:nvSpPr>
          <p:cNvPr id="5" name="Title 1">
            <a:extLst>
              <a:ext uri="{FF2B5EF4-FFF2-40B4-BE49-F238E27FC236}">
                <a16:creationId xmlns:a16="http://schemas.microsoft.com/office/drawing/2014/main" id="{5D0679FF-D8CD-4A95-9547-7FCEF1DF900A}"/>
              </a:ext>
            </a:extLst>
          </p:cNvPr>
          <p:cNvSpPr txBox="1">
            <a:spLocks/>
          </p:cNvSpPr>
          <p:nvPr/>
        </p:nvSpPr>
        <p:spPr>
          <a:xfrm>
            <a:off x="0" y="765415"/>
            <a:ext cx="9144000" cy="313049"/>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NZ" sz="3200" dirty="0">
                <a:solidFill>
                  <a:schemeClr val="tx1"/>
                </a:solidFill>
              </a:rPr>
              <a:t>	Solid Foundation</a:t>
            </a:r>
          </a:p>
        </p:txBody>
      </p:sp>
      <p:sp>
        <p:nvSpPr>
          <p:cNvPr id="4" name="Content Placeholder 3">
            <a:extLst>
              <a:ext uri="{FF2B5EF4-FFF2-40B4-BE49-F238E27FC236}">
                <a16:creationId xmlns:a16="http://schemas.microsoft.com/office/drawing/2014/main" id="{2ED7D641-EFFF-435E-9169-2543DD37B7DC}"/>
              </a:ext>
            </a:extLst>
          </p:cNvPr>
          <p:cNvSpPr>
            <a:spLocks noGrp="1"/>
          </p:cNvSpPr>
          <p:nvPr>
            <p:ph sz="half" idx="2"/>
          </p:nvPr>
        </p:nvSpPr>
        <p:spPr>
          <a:xfrm>
            <a:off x="4629152" y="4306957"/>
            <a:ext cx="4097315" cy="2574201"/>
          </a:xfrm>
        </p:spPr>
        <p:txBody>
          <a:bodyPr/>
          <a:lstStyle/>
          <a:p>
            <a:pPr marL="514350" indent="-514350">
              <a:buAutoNum type="arabicPeriod"/>
            </a:pPr>
            <a:r>
              <a:rPr lang="en-NZ" dirty="0"/>
              <a:t>Apostles and Prophets</a:t>
            </a:r>
          </a:p>
          <a:p>
            <a:pPr marL="971550" lvl="1" indent="-514350">
              <a:buFont typeface="+mj-lt"/>
              <a:buAutoNum type="alphaLcPeriod"/>
            </a:pPr>
            <a:r>
              <a:rPr lang="en-NZ" dirty="0"/>
              <a:t>Foundational</a:t>
            </a:r>
          </a:p>
          <a:p>
            <a:pPr marL="971550" lvl="1" indent="-514350">
              <a:buFont typeface="+mj-lt"/>
              <a:buAutoNum type="alphaLcPeriod"/>
            </a:pPr>
            <a:r>
              <a:rPr lang="en-NZ" dirty="0"/>
              <a:t>Witnesses of the resurrection of Christ</a:t>
            </a:r>
          </a:p>
          <a:p>
            <a:pPr marL="971550" lvl="1" indent="-514350">
              <a:buFont typeface="+mj-lt"/>
              <a:buAutoNum type="alphaLcPeriod"/>
            </a:pPr>
            <a:r>
              <a:rPr lang="en-NZ" dirty="0"/>
              <a:t>Inspired to preach and write God’s word</a:t>
            </a:r>
          </a:p>
        </p:txBody>
      </p:sp>
      <p:pic>
        <p:nvPicPr>
          <p:cNvPr id="7" name="Picture 2" descr="Image result for christ the cornerstone&quot;">
            <a:extLst>
              <a:ext uri="{FF2B5EF4-FFF2-40B4-BE49-F238E27FC236}">
                <a16:creationId xmlns:a16="http://schemas.microsoft.com/office/drawing/2014/main" id="{8B8D55F5-4301-4214-8BC9-2E26DC38A2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5943" y="0"/>
            <a:ext cx="4514848" cy="4630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77806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47664-E141-4159-8533-35DF61F18E9F}"/>
              </a:ext>
            </a:extLst>
          </p:cNvPr>
          <p:cNvSpPr>
            <a:spLocks noGrp="1"/>
          </p:cNvSpPr>
          <p:nvPr>
            <p:ph type="title"/>
          </p:nvPr>
        </p:nvSpPr>
        <p:spPr>
          <a:xfrm>
            <a:off x="0" y="18255"/>
            <a:ext cx="9144000" cy="313049"/>
          </a:xfrm>
        </p:spPr>
        <p:style>
          <a:lnRef idx="2">
            <a:schemeClr val="dk1">
              <a:shade val="50000"/>
            </a:schemeClr>
          </a:lnRef>
          <a:fillRef idx="1">
            <a:schemeClr val="dk1"/>
          </a:fillRef>
          <a:effectRef idx="0">
            <a:schemeClr val="dk1"/>
          </a:effectRef>
          <a:fontRef idx="minor">
            <a:schemeClr val="lt1"/>
          </a:fontRef>
        </p:style>
        <p:txBody>
          <a:bodyPr>
            <a:noAutofit/>
          </a:bodyPr>
          <a:lstStyle/>
          <a:p>
            <a:r>
              <a:rPr lang="en-NZ" sz="1600" dirty="0"/>
              <a:t>The Church:  The Temple of God</a:t>
            </a:r>
          </a:p>
        </p:txBody>
      </p:sp>
      <p:sp>
        <p:nvSpPr>
          <p:cNvPr id="3" name="Content Placeholder 2">
            <a:extLst>
              <a:ext uri="{FF2B5EF4-FFF2-40B4-BE49-F238E27FC236}">
                <a16:creationId xmlns:a16="http://schemas.microsoft.com/office/drawing/2014/main" id="{DBCF304C-73BC-43A4-971E-3AFE8E43B17E}"/>
              </a:ext>
            </a:extLst>
          </p:cNvPr>
          <p:cNvSpPr>
            <a:spLocks noGrp="1"/>
          </p:cNvSpPr>
          <p:nvPr>
            <p:ph sz="half" idx="1"/>
          </p:nvPr>
        </p:nvSpPr>
        <p:spPr/>
        <p:txBody>
          <a:bodyPr>
            <a:normAutofit fontScale="92500" lnSpcReduction="20000"/>
          </a:bodyPr>
          <a:lstStyle/>
          <a:p>
            <a:r>
              <a:rPr lang="en-NZ" dirty="0"/>
              <a:t>Ephesians 2:20-22—</a:t>
            </a:r>
          </a:p>
          <a:p>
            <a:r>
              <a:rPr lang="en-NZ" b="1" baseline="30000" dirty="0"/>
              <a:t>20</a:t>
            </a:r>
            <a:r>
              <a:rPr lang="en-NZ" dirty="0"/>
              <a:t>built on the foundation of the apostles and prophets, Christ Jesus himself being the cornerstone, </a:t>
            </a:r>
            <a:r>
              <a:rPr lang="en-NZ" b="1" baseline="30000" dirty="0"/>
              <a:t>21</a:t>
            </a:r>
            <a:r>
              <a:rPr lang="en-NZ" dirty="0"/>
              <a:t>in whom the whole structure, being joined together, grows into a holy temple in the Lord. </a:t>
            </a:r>
            <a:r>
              <a:rPr lang="en-NZ" b="1" baseline="30000" dirty="0"/>
              <a:t>22</a:t>
            </a:r>
            <a:r>
              <a:rPr lang="en-NZ" dirty="0"/>
              <a:t>In him you also are being built together into a dwelling place for God by the Spirit. (ESV)</a:t>
            </a:r>
          </a:p>
        </p:txBody>
      </p:sp>
      <p:sp>
        <p:nvSpPr>
          <p:cNvPr id="5" name="Title 1">
            <a:extLst>
              <a:ext uri="{FF2B5EF4-FFF2-40B4-BE49-F238E27FC236}">
                <a16:creationId xmlns:a16="http://schemas.microsoft.com/office/drawing/2014/main" id="{5D0679FF-D8CD-4A95-9547-7FCEF1DF900A}"/>
              </a:ext>
            </a:extLst>
          </p:cNvPr>
          <p:cNvSpPr txBox="1">
            <a:spLocks/>
          </p:cNvSpPr>
          <p:nvPr/>
        </p:nvSpPr>
        <p:spPr>
          <a:xfrm>
            <a:off x="0" y="765415"/>
            <a:ext cx="9144000" cy="313049"/>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NZ" sz="3200" dirty="0">
                <a:solidFill>
                  <a:schemeClr val="tx1"/>
                </a:solidFill>
              </a:rPr>
              <a:t>	Solid Foundation</a:t>
            </a:r>
          </a:p>
        </p:txBody>
      </p:sp>
      <p:sp>
        <p:nvSpPr>
          <p:cNvPr id="4" name="Content Placeholder 3">
            <a:extLst>
              <a:ext uri="{FF2B5EF4-FFF2-40B4-BE49-F238E27FC236}">
                <a16:creationId xmlns:a16="http://schemas.microsoft.com/office/drawing/2014/main" id="{2ED7D641-EFFF-435E-9169-2543DD37B7DC}"/>
              </a:ext>
            </a:extLst>
          </p:cNvPr>
          <p:cNvSpPr>
            <a:spLocks noGrp="1"/>
          </p:cNvSpPr>
          <p:nvPr>
            <p:ph sz="half" idx="2"/>
          </p:nvPr>
        </p:nvSpPr>
        <p:spPr>
          <a:xfrm>
            <a:off x="4629152" y="4306957"/>
            <a:ext cx="4097315" cy="2574201"/>
          </a:xfrm>
        </p:spPr>
        <p:txBody>
          <a:bodyPr>
            <a:normAutofit fontScale="92500" lnSpcReduction="20000"/>
          </a:bodyPr>
          <a:lstStyle/>
          <a:p>
            <a:pPr marL="514350" indent="-514350">
              <a:buFont typeface="+mj-lt"/>
              <a:buAutoNum type="arabicPeriod" startAt="2"/>
            </a:pPr>
            <a:r>
              <a:rPr lang="en-NZ" dirty="0"/>
              <a:t>Jesus Christ</a:t>
            </a:r>
          </a:p>
          <a:p>
            <a:pPr marL="971550" lvl="1" indent="-514350">
              <a:buFont typeface="+mj-lt"/>
              <a:buAutoNum type="alphaLcPeriod"/>
            </a:pPr>
            <a:r>
              <a:rPr lang="en-NZ" dirty="0"/>
              <a:t>The rock on which the church is built</a:t>
            </a:r>
          </a:p>
          <a:p>
            <a:pPr marL="971550" lvl="1" indent="-514350">
              <a:buFont typeface="+mj-lt"/>
              <a:buAutoNum type="alphaLcPeriod"/>
            </a:pPr>
            <a:r>
              <a:rPr lang="en-NZ" dirty="0"/>
              <a:t>The stone rejected by disbelievers</a:t>
            </a:r>
          </a:p>
          <a:p>
            <a:pPr marL="971550" lvl="1" indent="-514350">
              <a:buFont typeface="+mj-lt"/>
              <a:buAutoNum type="alphaLcPeriod"/>
            </a:pPr>
            <a:r>
              <a:rPr lang="en-NZ" dirty="0"/>
              <a:t>Our assurance of Divine construction</a:t>
            </a:r>
          </a:p>
        </p:txBody>
      </p:sp>
      <p:pic>
        <p:nvPicPr>
          <p:cNvPr id="7" name="Picture 2" descr="Image result for christ the cornerstone&quot;">
            <a:extLst>
              <a:ext uri="{FF2B5EF4-FFF2-40B4-BE49-F238E27FC236}">
                <a16:creationId xmlns:a16="http://schemas.microsoft.com/office/drawing/2014/main" id="{8B8D55F5-4301-4214-8BC9-2E26DC38A2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5943" y="0"/>
            <a:ext cx="4514848" cy="4630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74330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47664-E141-4159-8533-35DF61F18E9F}"/>
              </a:ext>
            </a:extLst>
          </p:cNvPr>
          <p:cNvSpPr>
            <a:spLocks noGrp="1"/>
          </p:cNvSpPr>
          <p:nvPr>
            <p:ph type="title"/>
          </p:nvPr>
        </p:nvSpPr>
        <p:spPr>
          <a:xfrm>
            <a:off x="0" y="18255"/>
            <a:ext cx="9144000" cy="313049"/>
          </a:xfrm>
        </p:spPr>
        <p:style>
          <a:lnRef idx="2">
            <a:schemeClr val="dk1">
              <a:shade val="50000"/>
            </a:schemeClr>
          </a:lnRef>
          <a:fillRef idx="1">
            <a:schemeClr val="dk1"/>
          </a:fillRef>
          <a:effectRef idx="0">
            <a:schemeClr val="dk1"/>
          </a:effectRef>
          <a:fontRef idx="minor">
            <a:schemeClr val="lt1"/>
          </a:fontRef>
        </p:style>
        <p:txBody>
          <a:bodyPr>
            <a:noAutofit/>
          </a:bodyPr>
          <a:lstStyle/>
          <a:p>
            <a:r>
              <a:rPr lang="en-NZ" sz="1600" dirty="0"/>
              <a:t>The Church:  The Temple of God</a:t>
            </a:r>
          </a:p>
        </p:txBody>
      </p:sp>
      <p:sp>
        <p:nvSpPr>
          <p:cNvPr id="3" name="Content Placeholder 2">
            <a:extLst>
              <a:ext uri="{FF2B5EF4-FFF2-40B4-BE49-F238E27FC236}">
                <a16:creationId xmlns:a16="http://schemas.microsoft.com/office/drawing/2014/main" id="{DBCF304C-73BC-43A4-971E-3AFE8E43B17E}"/>
              </a:ext>
            </a:extLst>
          </p:cNvPr>
          <p:cNvSpPr>
            <a:spLocks noGrp="1"/>
          </p:cNvSpPr>
          <p:nvPr>
            <p:ph sz="half" idx="1"/>
          </p:nvPr>
        </p:nvSpPr>
        <p:spPr/>
        <p:txBody>
          <a:bodyPr>
            <a:normAutofit fontScale="92500" lnSpcReduction="20000"/>
          </a:bodyPr>
          <a:lstStyle/>
          <a:p>
            <a:r>
              <a:rPr lang="en-NZ" dirty="0"/>
              <a:t>Ephesians 2:20-22—</a:t>
            </a:r>
          </a:p>
          <a:p>
            <a:r>
              <a:rPr lang="en-NZ" b="1" baseline="30000" dirty="0"/>
              <a:t>20</a:t>
            </a:r>
            <a:r>
              <a:rPr lang="en-NZ" dirty="0"/>
              <a:t>built on the foundation of the apostles and prophets, Christ Jesus himself being the cornerstone, </a:t>
            </a:r>
            <a:r>
              <a:rPr lang="en-NZ" b="1" baseline="30000" dirty="0"/>
              <a:t>21</a:t>
            </a:r>
            <a:r>
              <a:rPr lang="en-NZ" dirty="0"/>
              <a:t>in whom the whole structure, being joined together, grows into a holy temple in the Lord. </a:t>
            </a:r>
            <a:r>
              <a:rPr lang="en-NZ" b="1" baseline="30000" dirty="0"/>
              <a:t>22</a:t>
            </a:r>
            <a:r>
              <a:rPr lang="en-NZ" dirty="0"/>
              <a:t>In him you also are being built together into a dwelling place for God by the Spirit. (ESV)</a:t>
            </a:r>
          </a:p>
        </p:txBody>
      </p:sp>
      <p:sp>
        <p:nvSpPr>
          <p:cNvPr id="5" name="Title 1">
            <a:extLst>
              <a:ext uri="{FF2B5EF4-FFF2-40B4-BE49-F238E27FC236}">
                <a16:creationId xmlns:a16="http://schemas.microsoft.com/office/drawing/2014/main" id="{5D0679FF-D8CD-4A95-9547-7FCEF1DF900A}"/>
              </a:ext>
            </a:extLst>
          </p:cNvPr>
          <p:cNvSpPr txBox="1">
            <a:spLocks/>
          </p:cNvSpPr>
          <p:nvPr/>
        </p:nvSpPr>
        <p:spPr>
          <a:xfrm>
            <a:off x="0" y="765415"/>
            <a:ext cx="9144000" cy="313049"/>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NZ" sz="3200" dirty="0">
                <a:solidFill>
                  <a:schemeClr val="tx1"/>
                </a:solidFill>
              </a:rPr>
              <a:t>	Solid Foundation</a:t>
            </a:r>
          </a:p>
        </p:txBody>
      </p:sp>
      <p:sp>
        <p:nvSpPr>
          <p:cNvPr id="4" name="Content Placeholder 3">
            <a:extLst>
              <a:ext uri="{FF2B5EF4-FFF2-40B4-BE49-F238E27FC236}">
                <a16:creationId xmlns:a16="http://schemas.microsoft.com/office/drawing/2014/main" id="{2ED7D641-EFFF-435E-9169-2543DD37B7DC}"/>
              </a:ext>
            </a:extLst>
          </p:cNvPr>
          <p:cNvSpPr>
            <a:spLocks noGrp="1"/>
          </p:cNvSpPr>
          <p:nvPr>
            <p:ph sz="half" idx="2"/>
          </p:nvPr>
        </p:nvSpPr>
        <p:spPr>
          <a:xfrm>
            <a:off x="4629152" y="4306957"/>
            <a:ext cx="4097315" cy="2574201"/>
          </a:xfrm>
        </p:spPr>
        <p:txBody>
          <a:bodyPr>
            <a:normAutofit fontScale="92500" lnSpcReduction="20000"/>
          </a:bodyPr>
          <a:lstStyle/>
          <a:p>
            <a:pPr marL="514350" indent="-514350">
              <a:buFont typeface="+mj-lt"/>
              <a:buAutoNum type="arabicPeriod" startAt="3"/>
            </a:pPr>
            <a:r>
              <a:rPr lang="en-NZ" dirty="0"/>
              <a:t>Holy Temple</a:t>
            </a:r>
          </a:p>
          <a:p>
            <a:pPr marL="971550" lvl="1" indent="-514350">
              <a:buFont typeface="+mj-lt"/>
              <a:buAutoNum type="alphaLcPeriod"/>
            </a:pPr>
            <a:r>
              <a:rPr lang="en-NZ" dirty="0"/>
              <a:t>Set apart for God.</a:t>
            </a:r>
          </a:p>
          <a:p>
            <a:pPr marL="971550" lvl="1" indent="-514350">
              <a:buFont typeface="+mj-lt"/>
              <a:buAutoNum type="alphaLcPeriod"/>
            </a:pPr>
            <a:r>
              <a:rPr lang="en-NZ" dirty="0"/>
              <a:t>Exclusively His.</a:t>
            </a:r>
          </a:p>
          <a:p>
            <a:pPr marL="971550" lvl="1" indent="-514350">
              <a:buFont typeface="+mj-lt"/>
              <a:buAutoNum type="alphaLcPeriod"/>
            </a:pPr>
            <a:r>
              <a:rPr lang="en-NZ" dirty="0"/>
              <a:t>We are ‘Joined together’ </a:t>
            </a:r>
          </a:p>
          <a:p>
            <a:pPr marL="971550" lvl="1" indent="-514350">
              <a:buFont typeface="+mj-lt"/>
              <a:buAutoNum type="alphaLcPeriod"/>
            </a:pPr>
            <a:r>
              <a:rPr lang="en-NZ" dirty="0"/>
              <a:t>Growing stone by stone</a:t>
            </a:r>
          </a:p>
          <a:p>
            <a:pPr marL="971550" lvl="1" indent="-514350">
              <a:buFont typeface="+mj-lt"/>
              <a:buAutoNum type="alphaLcPeriod"/>
            </a:pPr>
            <a:r>
              <a:rPr lang="en-NZ" dirty="0"/>
              <a:t>‘Dwelling place of God.’</a:t>
            </a:r>
          </a:p>
          <a:p>
            <a:pPr marL="971550" lvl="1" indent="-514350">
              <a:buFont typeface="+mj-lt"/>
              <a:buAutoNum type="alphaLcPeriod"/>
            </a:pPr>
            <a:r>
              <a:rPr lang="en-NZ" dirty="0"/>
              <a:t>The Holy Spirit is God’s contractor.</a:t>
            </a:r>
          </a:p>
        </p:txBody>
      </p:sp>
      <p:pic>
        <p:nvPicPr>
          <p:cNvPr id="7" name="Picture 2" descr="Image result for christ the cornerstone&quot;">
            <a:extLst>
              <a:ext uri="{FF2B5EF4-FFF2-40B4-BE49-F238E27FC236}">
                <a16:creationId xmlns:a16="http://schemas.microsoft.com/office/drawing/2014/main" id="{8B8D55F5-4301-4214-8BC9-2E26DC38A2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5943" y="0"/>
            <a:ext cx="4514848" cy="4630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36570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47664-E141-4159-8533-35DF61F18E9F}"/>
              </a:ext>
            </a:extLst>
          </p:cNvPr>
          <p:cNvSpPr>
            <a:spLocks noGrp="1"/>
          </p:cNvSpPr>
          <p:nvPr>
            <p:ph type="title"/>
          </p:nvPr>
        </p:nvSpPr>
        <p:spPr>
          <a:xfrm>
            <a:off x="0" y="18255"/>
            <a:ext cx="9144000" cy="313049"/>
          </a:xfrm>
        </p:spPr>
        <p:style>
          <a:lnRef idx="2">
            <a:schemeClr val="dk1">
              <a:shade val="50000"/>
            </a:schemeClr>
          </a:lnRef>
          <a:fillRef idx="1">
            <a:schemeClr val="dk1"/>
          </a:fillRef>
          <a:effectRef idx="0">
            <a:schemeClr val="dk1"/>
          </a:effectRef>
          <a:fontRef idx="minor">
            <a:schemeClr val="lt1"/>
          </a:fontRef>
        </p:style>
        <p:txBody>
          <a:bodyPr>
            <a:noAutofit/>
          </a:bodyPr>
          <a:lstStyle/>
          <a:p>
            <a:r>
              <a:rPr lang="en-NZ" sz="1600" dirty="0"/>
              <a:t>The Church:  The Temple of God</a:t>
            </a:r>
          </a:p>
        </p:txBody>
      </p:sp>
      <p:sp>
        <p:nvSpPr>
          <p:cNvPr id="3" name="Content Placeholder 2">
            <a:extLst>
              <a:ext uri="{FF2B5EF4-FFF2-40B4-BE49-F238E27FC236}">
                <a16:creationId xmlns:a16="http://schemas.microsoft.com/office/drawing/2014/main" id="{DBCF304C-73BC-43A4-971E-3AFE8E43B17E}"/>
              </a:ext>
            </a:extLst>
          </p:cNvPr>
          <p:cNvSpPr>
            <a:spLocks noGrp="1"/>
          </p:cNvSpPr>
          <p:nvPr>
            <p:ph sz="half" idx="1"/>
          </p:nvPr>
        </p:nvSpPr>
        <p:spPr/>
        <p:txBody>
          <a:bodyPr>
            <a:normAutofit/>
          </a:bodyPr>
          <a:lstStyle/>
          <a:p>
            <a:r>
              <a:rPr lang="en-NZ" dirty="0"/>
              <a:t>We are part of the God’s house:</a:t>
            </a:r>
          </a:p>
          <a:p>
            <a:pPr lvl="1"/>
            <a:r>
              <a:rPr lang="en-NZ" dirty="0"/>
              <a:t>Living—Dynamic structure</a:t>
            </a:r>
          </a:p>
          <a:p>
            <a:pPr lvl="1"/>
            <a:r>
              <a:rPr lang="en-NZ" dirty="0"/>
              <a:t>Built up—Holy Spirit built.</a:t>
            </a:r>
          </a:p>
          <a:p>
            <a:pPr lvl="1"/>
            <a:r>
              <a:rPr lang="en-NZ" dirty="0"/>
              <a:t>Priesthood—Serving</a:t>
            </a:r>
          </a:p>
          <a:p>
            <a:pPr lvl="1"/>
            <a:r>
              <a:rPr lang="en-NZ" dirty="0"/>
              <a:t>Offering—Sacrifice </a:t>
            </a:r>
          </a:p>
          <a:p>
            <a:pPr lvl="1"/>
            <a:endParaRPr lang="en-NZ" dirty="0"/>
          </a:p>
        </p:txBody>
      </p:sp>
      <p:sp>
        <p:nvSpPr>
          <p:cNvPr id="5" name="Title 1">
            <a:extLst>
              <a:ext uri="{FF2B5EF4-FFF2-40B4-BE49-F238E27FC236}">
                <a16:creationId xmlns:a16="http://schemas.microsoft.com/office/drawing/2014/main" id="{5D0679FF-D8CD-4A95-9547-7FCEF1DF900A}"/>
              </a:ext>
            </a:extLst>
          </p:cNvPr>
          <p:cNvSpPr txBox="1">
            <a:spLocks/>
          </p:cNvSpPr>
          <p:nvPr/>
        </p:nvSpPr>
        <p:spPr>
          <a:xfrm>
            <a:off x="0" y="765415"/>
            <a:ext cx="9144000" cy="313049"/>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NZ" sz="3200" dirty="0">
                <a:solidFill>
                  <a:schemeClr val="tx1"/>
                </a:solidFill>
              </a:rPr>
              <a:t>	We are each a piece of the Temple of God.</a:t>
            </a:r>
          </a:p>
        </p:txBody>
      </p:sp>
      <p:sp>
        <p:nvSpPr>
          <p:cNvPr id="4" name="Content Placeholder 3">
            <a:extLst>
              <a:ext uri="{FF2B5EF4-FFF2-40B4-BE49-F238E27FC236}">
                <a16:creationId xmlns:a16="http://schemas.microsoft.com/office/drawing/2014/main" id="{89C71C85-CA26-47B9-A524-BDD1C610934D}"/>
              </a:ext>
            </a:extLst>
          </p:cNvPr>
          <p:cNvSpPr>
            <a:spLocks noGrp="1"/>
          </p:cNvSpPr>
          <p:nvPr>
            <p:ph sz="half" idx="2"/>
          </p:nvPr>
        </p:nvSpPr>
        <p:spPr/>
        <p:txBody>
          <a:bodyPr>
            <a:normAutofit/>
          </a:bodyPr>
          <a:lstStyle/>
          <a:p>
            <a:endParaRPr lang="en-NZ"/>
          </a:p>
        </p:txBody>
      </p:sp>
      <p:pic>
        <p:nvPicPr>
          <p:cNvPr id="5122" name="Picture 2" descr="Image result for 1 Peter 2:5&quot;">
            <a:extLst>
              <a:ext uri="{FF2B5EF4-FFF2-40B4-BE49-F238E27FC236}">
                <a16:creationId xmlns:a16="http://schemas.microsoft.com/office/drawing/2014/main" id="{90C9F5C9-7D29-495B-886F-6B4498272B8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58" b="-1"/>
          <a:stretch/>
        </p:blipFill>
        <p:spPr bwMode="auto">
          <a:xfrm>
            <a:off x="4572000" y="29247"/>
            <a:ext cx="4572000" cy="6828753"/>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01AC61DD-ECBE-465E-BC86-E50A83489248}"/>
              </a:ext>
            </a:extLst>
          </p:cNvPr>
          <p:cNvSpPr txBox="1">
            <a:spLocks/>
          </p:cNvSpPr>
          <p:nvPr/>
        </p:nvSpPr>
        <p:spPr>
          <a:xfrm>
            <a:off x="0" y="754423"/>
            <a:ext cx="9144000" cy="313049"/>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NZ" sz="3200" dirty="0">
                <a:solidFill>
                  <a:schemeClr val="tx1"/>
                </a:solidFill>
              </a:rPr>
              <a:t>	Living Walls</a:t>
            </a:r>
          </a:p>
        </p:txBody>
      </p:sp>
      <p:sp>
        <p:nvSpPr>
          <p:cNvPr id="9" name="Title 1">
            <a:extLst>
              <a:ext uri="{FF2B5EF4-FFF2-40B4-BE49-F238E27FC236}">
                <a16:creationId xmlns:a16="http://schemas.microsoft.com/office/drawing/2014/main" id="{276D3EAD-6351-483A-BF10-81C08F888830}"/>
              </a:ext>
            </a:extLst>
          </p:cNvPr>
          <p:cNvSpPr txBox="1">
            <a:spLocks/>
          </p:cNvSpPr>
          <p:nvPr/>
        </p:nvSpPr>
        <p:spPr>
          <a:xfrm>
            <a:off x="0" y="29247"/>
            <a:ext cx="9144000" cy="313049"/>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NZ" sz="1600"/>
              <a:t>The Church:  The Temple of God</a:t>
            </a:r>
            <a:endParaRPr lang="en-NZ" sz="1600" dirty="0"/>
          </a:p>
        </p:txBody>
      </p:sp>
      <p:pic>
        <p:nvPicPr>
          <p:cNvPr id="10" name="Picture 2" descr="Image result for 1 Peter 2:5&quot;">
            <a:extLst>
              <a:ext uri="{FF2B5EF4-FFF2-40B4-BE49-F238E27FC236}">
                <a16:creationId xmlns:a16="http://schemas.microsoft.com/office/drawing/2014/main" id="{1CAB59C0-4EF6-46F2-A2B4-2FC8EEDA8C1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58" b="55391"/>
          <a:stretch/>
        </p:blipFill>
        <p:spPr bwMode="auto">
          <a:xfrm>
            <a:off x="4572000" y="3750365"/>
            <a:ext cx="4572000" cy="3078388"/>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a:extLst>
              <a:ext uri="{FF2B5EF4-FFF2-40B4-BE49-F238E27FC236}">
                <a16:creationId xmlns:a16="http://schemas.microsoft.com/office/drawing/2014/main" id="{03766B6F-B8DC-4BEA-90EC-C55DB13EB093}"/>
              </a:ext>
            </a:extLst>
          </p:cNvPr>
          <p:cNvSpPr txBox="1">
            <a:spLocks/>
          </p:cNvSpPr>
          <p:nvPr/>
        </p:nvSpPr>
        <p:spPr>
          <a:xfrm>
            <a:off x="4757530" y="1479599"/>
            <a:ext cx="4200940" cy="518624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3200" b="1" dirty="0">
                <a:solidFill>
                  <a:schemeClr val="bg1"/>
                </a:solidFill>
              </a:rPr>
              <a:t>1 Peter 2:5—</a:t>
            </a:r>
          </a:p>
          <a:p>
            <a:r>
              <a:rPr lang="en-NZ" sz="3200" b="1" baseline="30000" dirty="0">
                <a:solidFill>
                  <a:schemeClr val="bg1"/>
                </a:solidFill>
              </a:rPr>
              <a:t>5</a:t>
            </a:r>
            <a:r>
              <a:rPr lang="en-NZ" sz="3200" b="1" dirty="0">
                <a:solidFill>
                  <a:schemeClr val="bg1"/>
                </a:solidFill>
              </a:rPr>
              <a:t>you yourselves like living stones are being built up as a spiritual house, to be a holy priesthood, to offer spiritual sacrifices acceptable to God through Jesus Christ. (ESV)</a:t>
            </a:r>
          </a:p>
        </p:txBody>
      </p:sp>
    </p:spTree>
    <p:extLst>
      <p:ext uri="{BB962C8B-B14F-4D97-AF65-F5344CB8AC3E}">
        <p14:creationId xmlns:p14="http://schemas.microsoft.com/office/powerpoint/2010/main" val="16875547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enrichmentjournal.ag.org/201502/images/201502_038_FallTher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36776" y="2101056"/>
            <a:ext cx="3810000" cy="380047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3BB7D5B0-101F-4596-9145-262584B0DF2E}"/>
              </a:ext>
            </a:extLst>
          </p:cNvPr>
          <p:cNvSpPr txBox="1">
            <a:spLocks/>
          </p:cNvSpPr>
          <p:nvPr/>
        </p:nvSpPr>
        <p:spPr>
          <a:xfrm>
            <a:off x="0" y="29247"/>
            <a:ext cx="9144000" cy="313049"/>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NZ" sz="1600" dirty="0"/>
              <a:t>The Church:  The Temple of God</a:t>
            </a:r>
          </a:p>
        </p:txBody>
      </p:sp>
      <p:sp>
        <p:nvSpPr>
          <p:cNvPr id="5" name="Title 1">
            <a:extLst>
              <a:ext uri="{FF2B5EF4-FFF2-40B4-BE49-F238E27FC236}">
                <a16:creationId xmlns:a16="http://schemas.microsoft.com/office/drawing/2014/main" id="{44850951-0CF3-479F-971A-362BAF42638F}"/>
              </a:ext>
            </a:extLst>
          </p:cNvPr>
          <p:cNvSpPr txBox="1">
            <a:spLocks/>
          </p:cNvSpPr>
          <p:nvPr/>
        </p:nvSpPr>
        <p:spPr>
          <a:xfrm>
            <a:off x="0" y="754423"/>
            <a:ext cx="9144000" cy="313049"/>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NZ" sz="3200" dirty="0">
                <a:solidFill>
                  <a:schemeClr val="tx1"/>
                </a:solidFill>
              </a:rPr>
              <a:t>	The Church is not Doomed!</a:t>
            </a:r>
          </a:p>
        </p:txBody>
      </p:sp>
      <p:sp>
        <p:nvSpPr>
          <p:cNvPr id="6" name="Content Placeholder 2">
            <a:extLst>
              <a:ext uri="{FF2B5EF4-FFF2-40B4-BE49-F238E27FC236}">
                <a16:creationId xmlns:a16="http://schemas.microsoft.com/office/drawing/2014/main" id="{5EEEB8E3-CF9A-40FA-B000-7495791A8370}"/>
              </a:ext>
            </a:extLst>
          </p:cNvPr>
          <p:cNvSpPr txBox="1">
            <a:spLocks/>
          </p:cNvSpPr>
          <p:nvPr/>
        </p:nvSpPr>
        <p:spPr>
          <a:xfrm>
            <a:off x="628650" y="1825625"/>
            <a:ext cx="351928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t>Not ‘Falling apart’</a:t>
            </a:r>
          </a:p>
          <a:p>
            <a:r>
              <a:rPr lang="en-NZ" dirty="0"/>
              <a:t>Not ‘Flying to pieces’</a:t>
            </a:r>
          </a:p>
          <a:p>
            <a:r>
              <a:rPr lang="en-NZ" dirty="0"/>
              <a:t>Not ‘Being unpicked, stitch-by-stitch.’</a:t>
            </a:r>
          </a:p>
          <a:p>
            <a:endParaRPr lang="en-NZ" dirty="0"/>
          </a:p>
        </p:txBody>
      </p:sp>
    </p:spTree>
    <p:extLst>
      <p:ext uri="{BB962C8B-B14F-4D97-AF65-F5344CB8AC3E}">
        <p14:creationId xmlns:p14="http://schemas.microsoft.com/office/powerpoint/2010/main" val="2599607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EAE69-1DC1-4325-A96B-C28D5E1322BD}"/>
              </a:ext>
            </a:extLst>
          </p:cNvPr>
          <p:cNvSpPr>
            <a:spLocks noGrp="1"/>
          </p:cNvSpPr>
          <p:nvPr>
            <p:ph type="ctrTitle"/>
          </p:nvPr>
        </p:nvSpPr>
        <p:spPr/>
        <p:txBody>
          <a:bodyPr>
            <a:normAutofit/>
          </a:bodyPr>
          <a:lstStyle/>
          <a:p>
            <a:r>
              <a:rPr lang="en-NZ" dirty="0"/>
              <a:t>The Church: </a:t>
            </a:r>
            <a:br>
              <a:rPr lang="en-NZ" dirty="0"/>
            </a:br>
            <a:r>
              <a:rPr lang="en-NZ" dirty="0"/>
              <a:t>The Temple of God</a:t>
            </a:r>
          </a:p>
        </p:txBody>
      </p:sp>
      <p:sp>
        <p:nvSpPr>
          <p:cNvPr id="3" name="Subtitle 2">
            <a:extLst>
              <a:ext uri="{FF2B5EF4-FFF2-40B4-BE49-F238E27FC236}">
                <a16:creationId xmlns:a16="http://schemas.microsoft.com/office/drawing/2014/main" id="{49DFDA6D-9AD2-4CF0-80FD-6DF9BD20AA55}"/>
              </a:ext>
            </a:extLst>
          </p:cNvPr>
          <p:cNvSpPr>
            <a:spLocks noGrp="1"/>
          </p:cNvSpPr>
          <p:nvPr>
            <p:ph type="subTitle" idx="1"/>
          </p:nvPr>
        </p:nvSpPr>
        <p:spPr/>
        <p:txBody>
          <a:bodyPr/>
          <a:lstStyle/>
          <a:p>
            <a:endParaRPr lang="en-NZ"/>
          </a:p>
        </p:txBody>
      </p:sp>
    </p:spTree>
    <p:extLst>
      <p:ext uri="{BB962C8B-B14F-4D97-AF65-F5344CB8AC3E}">
        <p14:creationId xmlns:p14="http://schemas.microsoft.com/office/powerpoint/2010/main" val="41791841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28F64C6-FE22-4FC1-A763-DFCC51481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195918" y="4577975"/>
            <a:ext cx="5654511" cy="1899827"/>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2" descr="https://ci3.googleusercontent.com/proxy/bptzvQsdFKpelXZncj9DIJTOUk3wq7f9iu2cmvrARzpZDB2j5WNZ1a7yOs_qa3gJBpMt3j6rOVHg80iAk9rj_5xlJ4vWPlmcHJg3P-6s3_F3WU97hH4uEBW1xmPLGnJShW9tQKJyfyWrmv_WHvnncw-DUpsY7A=s0-d-e1-ft#https://media.thegospelcoalition.org/wp-content/uploads/2019/07/13135839/childrens-bible-study1.jpg">
            <a:extLst>
              <a:ext uri="{FF2B5EF4-FFF2-40B4-BE49-F238E27FC236}">
                <a16:creationId xmlns:a16="http://schemas.microsoft.com/office/drawing/2014/main" id="{AAA7DCC1-6FA3-4BFE-9C67-F6E86CE96F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833" r="18584" b="1"/>
          <a:stretch/>
        </p:blipFill>
        <p:spPr bwMode="auto">
          <a:xfrm>
            <a:off x="230880" y="321732"/>
            <a:ext cx="2845104" cy="41113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2B22702D-B808-4DBA-8E8B-F9CC9DB3274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439" b="-2"/>
          <a:stretch/>
        </p:blipFill>
        <p:spPr bwMode="auto">
          <a:xfrm>
            <a:off x="3146219" y="321734"/>
            <a:ext cx="2848177" cy="20105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enrichmentjournal.ag.org/images/201302_images/400/201302_016_Fast_art.jpg">
            <a:extLst>
              <a:ext uri="{FF2B5EF4-FFF2-40B4-BE49-F238E27FC236}">
                <a16:creationId xmlns:a16="http://schemas.microsoft.com/office/drawing/2014/main" id="{A04B565F-EEE5-4EA6-B6AC-F971664189C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659" b="-4"/>
          <a:stretch/>
        </p:blipFill>
        <p:spPr bwMode="auto">
          <a:xfrm>
            <a:off x="3142635" y="2422097"/>
            <a:ext cx="2846070" cy="2013804"/>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No automatic alt text available."/>
          <p:cNvPicPr>
            <a:picLocks noGrp="1" noChangeAspect="1" noChangeArrowheads="1"/>
          </p:cNvPicPr>
          <p:nvPr>
            <p:ph idx="1"/>
          </p:nvPr>
        </p:nvPicPr>
        <p:blipFill rotWithShape="1">
          <a:blip r:embed="rId5">
            <a:extLst>
              <a:ext uri="{28A0092B-C50C-407E-A947-70E740481C1C}">
                <a14:useLocalDpi xmlns:a14="http://schemas.microsoft.com/office/drawing/2010/main" val="0"/>
              </a:ext>
            </a:extLst>
          </a:blip>
          <a:srcRect l="23599" r="7115" b="-3"/>
          <a:stretch/>
        </p:blipFill>
        <p:spPr bwMode="auto">
          <a:xfrm>
            <a:off x="6064632" y="321733"/>
            <a:ext cx="2848488" cy="4111321"/>
          </a:xfrm>
          <a:prstGeom prst="rect">
            <a:avLst/>
          </a:prstGeom>
          <a:noFill/>
          <a:extLst>
            <a:ext uri="{909E8E84-426E-40DD-AFC4-6F175D3DCCD1}">
              <a14:hiddenFill xmlns:a14="http://schemas.microsoft.com/office/drawing/2010/main">
                <a:solidFill>
                  <a:srgbClr val="FFFFFF"/>
                </a:solidFill>
              </a14:hiddenFill>
            </a:ext>
          </a:extLst>
        </p:spPr>
      </p:pic>
      <p:cxnSp>
        <p:nvCxnSpPr>
          <p:cNvPr id="73" name="Straight Connector 72">
            <a:extLst>
              <a:ext uri="{FF2B5EF4-FFF2-40B4-BE49-F238E27FC236}">
                <a16:creationId xmlns:a16="http://schemas.microsoft.com/office/drawing/2014/main" id="{5C34627B-48E6-4F4D-B843-97717A86B4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39950" y="5694097"/>
            <a:ext cx="4114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pic>
        <p:nvPicPr>
          <p:cNvPr id="7" name="Picture 2">
            <a:extLst>
              <a:ext uri="{FF2B5EF4-FFF2-40B4-BE49-F238E27FC236}">
                <a16:creationId xmlns:a16="http://schemas.microsoft.com/office/drawing/2014/main" id="{754C6236-52D4-458F-98EA-B049C05D7A1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3339" r="6148" b="3"/>
          <a:stretch/>
        </p:blipFill>
        <p:spPr bwMode="auto">
          <a:xfrm>
            <a:off x="230880" y="4525715"/>
            <a:ext cx="2846070" cy="2010551"/>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A3A9E72C-6956-4C09-A93B-C83E563F2F71}"/>
              </a:ext>
            </a:extLst>
          </p:cNvPr>
          <p:cNvSpPr txBox="1">
            <a:spLocks/>
          </p:cNvSpPr>
          <p:nvPr/>
        </p:nvSpPr>
        <p:spPr>
          <a:xfrm>
            <a:off x="0" y="29247"/>
            <a:ext cx="9144000" cy="313049"/>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NZ" sz="1600" dirty="0"/>
              <a:t>The Church:  The Temple of God</a:t>
            </a:r>
          </a:p>
        </p:txBody>
      </p:sp>
      <p:sp>
        <p:nvSpPr>
          <p:cNvPr id="3" name="Rectangle 2">
            <a:extLst>
              <a:ext uri="{FF2B5EF4-FFF2-40B4-BE49-F238E27FC236}">
                <a16:creationId xmlns:a16="http://schemas.microsoft.com/office/drawing/2014/main" id="{08F5F6AE-341D-416C-A067-4B7BC631C5F9}"/>
              </a:ext>
            </a:extLst>
          </p:cNvPr>
          <p:cNvSpPr/>
          <p:nvPr/>
        </p:nvSpPr>
        <p:spPr>
          <a:xfrm>
            <a:off x="3253633" y="4619947"/>
            <a:ext cx="5539079" cy="181588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US" sz="2800" dirty="0">
                <a:solidFill>
                  <a:srgbClr val="FFFFFF"/>
                </a:solidFill>
              </a:rPr>
              <a:t>It is alive and well on planet Earth—Worshiping, praying, preaching, helping the sick, poor, </a:t>
            </a:r>
            <a:r>
              <a:rPr lang="en-US" sz="2800" dirty="0" err="1">
                <a:solidFill>
                  <a:srgbClr val="FFFFFF"/>
                </a:solidFill>
              </a:rPr>
              <a:t>lonely,..calling</a:t>
            </a:r>
            <a:r>
              <a:rPr lang="en-US" sz="2800" dirty="0">
                <a:solidFill>
                  <a:srgbClr val="FFFFFF"/>
                </a:solidFill>
              </a:rPr>
              <a:t> all to be a part of the temple of God.</a:t>
            </a:r>
            <a:endParaRPr lang="en-NZ" sz="2800" dirty="0"/>
          </a:p>
        </p:txBody>
      </p:sp>
    </p:spTree>
    <p:extLst>
      <p:ext uri="{BB962C8B-B14F-4D97-AF65-F5344CB8AC3E}">
        <p14:creationId xmlns:p14="http://schemas.microsoft.com/office/powerpoint/2010/main" val="20217304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8FA75-B850-42FD-9860-5F236449EBE1}"/>
              </a:ext>
            </a:extLst>
          </p:cNvPr>
          <p:cNvSpPr>
            <a:spLocks noGrp="1"/>
          </p:cNvSpPr>
          <p:nvPr>
            <p:ph type="title"/>
          </p:nvPr>
        </p:nvSpPr>
        <p:spPr/>
        <p:txBody>
          <a:bodyPr/>
          <a:lstStyle/>
          <a:p>
            <a:endParaRPr lang="en-NZ" dirty="0"/>
          </a:p>
        </p:txBody>
      </p:sp>
      <p:pic>
        <p:nvPicPr>
          <p:cNvPr id="4" name="Content Placeholder 3">
            <a:extLst>
              <a:ext uri="{FF2B5EF4-FFF2-40B4-BE49-F238E27FC236}">
                <a16:creationId xmlns:a16="http://schemas.microsoft.com/office/drawing/2014/main" id="{612015E0-22B4-4D58-B364-C3D41D578E80}"/>
              </a:ext>
            </a:extLst>
          </p:cNvPr>
          <p:cNvPicPr>
            <a:picLocks noGrp="1" noChangeAspect="1"/>
          </p:cNvPicPr>
          <p:nvPr>
            <p:ph idx="1"/>
          </p:nvPr>
        </p:nvPicPr>
        <p:blipFill>
          <a:blip r:embed="rId2"/>
          <a:stretch>
            <a:fillRect/>
          </a:stretch>
        </p:blipFill>
        <p:spPr>
          <a:xfrm>
            <a:off x="3006" y="1035154"/>
            <a:ext cx="9140994" cy="5141809"/>
          </a:xfrm>
          <a:prstGeom prst="rect">
            <a:avLst/>
          </a:prstGeom>
        </p:spPr>
      </p:pic>
      <p:sp>
        <p:nvSpPr>
          <p:cNvPr id="5" name="Title 1">
            <a:extLst>
              <a:ext uri="{FF2B5EF4-FFF2-40B4-BE49-F238E27FC236}">
                <a16:creationId xmlns:a16="http://schemas.microsoft.com/office/drawing/2014/main" id="{21AB8F34-B5EF-40FA-9F0C-78A806459854}"/>
              </a:ext>
            </a:extLst>
          </p:cNvPr>
          <p:cNvSpPr txBox="1">
            <a:spLocks/>
          </p:cNvSpPr>
          <p:nvPr/>
        </p:nvSpPr>
        <p:spPr>
          <a:xfrm>
            <a:off x="0" y="29247"/>
            <a:ext cx="9144000" cy="313049"/>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NZ" sz="1600" dirty="0"/>
              <a:t>The Church:  The Temple of God</a:t>
            </a:r>
          </a:p>
        </p:txBody>
      </p:sp>
    </p:spTree>
    <p:extLst>
      <p:ext uri="{BB962C8B-B14F-4D97-AF65-F5344CB8AC3E}">
        <p14:creationId xmlns:p14="http://schemas.microsoft.com/office/powerpoint/2010/main" val="3159835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47664-E141-4159-8533-35DF61F18E9F}"/>
              </a:ext>
            </a:extLst>
          </p:cNvPr>
          <p:cNvSpPr>
            <a:spLocks noGrp="1"/>
          </p:cNvSpPr>
          <p:nvPr>
            <p:ph type="title"/>
          </p:nvPr>
        </p:nvSpPr>
        <p:spPr>
          <a:xfrm>
            <a:off x="0" y="18255"/>
            <a:ext cx="9144000" cy="313049"/>
          </a:xfrm>
        </p:spPr>
        <p:style>
          <a:lnRef idx="2">
            <a:schemeClr val="dk1">
              <a:shade val="50000"/>
            </a:schemeClr>
          </a:lnRef>
          <a:fillRef idx="1">
            <a:schemeClr val="dk1"/>
          </a:fillRef>
          <a:effectRef idx="0">
            <a:schemeClr val="dk1"/>
          </a:effectRef>
          <a:fontRef idx="minor">
            <a:schemeClr val="lt1"/>
          </a:fontRef>
        </p:style>
        <p:txBody>
          <a:bodyPr>
            <a:noAutofit/>
          </a:bodyPr>
          <a:lstStyle/>
          <a:p>
            <a:r>
              <a:rPr lang="en-NZ" sz="1600" dirty="0"/>
              <a:t>The Church:  The Temple of God</a:t>
            </a:r>
          </a:p>
        </p:txBody>
      </p:sp>
      <p:sp>
        <p:nvSpPr>
          <p:cNvPr id="5" name="Title 1">
            <a:extLst>
              <a:ext uri="{FF2B5EF4-FFF2-40B4-BE49-F238E27FC236}">
                <a16:creationId xmlns:a16="http://schemas.microsoft.com/office/drawing/2014/main" id="{5D0679FF-D8CD-4A95-9547-7FCEF1DF900A}"/>
              </a:ext>
            </a:extLst>
          </p:cNvPr>
          <p:cNvSpPr txBox="1">
            <a:spLocks/>
          </p:cNvSpPr>
          <p:nvPr/>
        </p:nvSpPr>
        <p:spPr>
          <a:xfrm>
            <a:off x="0" y="765415"/>
            <a:ext cx="9144000" cy="313049"/>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NZ" sz="3200" dirty="0">
                <a:solidFill>
                  <a:schemeClr val="tx1"/>
                </a:solidFill>
              </a:rPr>
              <a:t>	4 Temples</a:t>
            </a:r>
          </a:p>
        </p:txBody>
      </p:sp>
      <p:sp>
        <p:nvSpPr>
          <p:cNvPr id="3" name="Content Placeholder 2">
            <a:extLst>
              <a:ext uri="{FF2B5EF4-FFF2-40B4-BE49-F238E27FC236}">
                <a16:creationId xmlns:a16="http://schemas.microsoft.com/office/drawing/2014/main" id="{984FC0EF-0ECF-4095-A094-B5A7E58C9FCC}"/>
              </a:ext>
            </a:extLst>
          </p:cNvPr>
          <p:cNvSpPr>
            <a:spLocks noGrp="1"/>
          </p:cNvSpPr>
          <p:nvPr>
            <p:ph sz="half" idx="1"/>
          </p:nvPr>
        </p:nvSpPr>
        <p:spPr>
          <a:xfrm>
            <a:off x="628650" y="1825625"/>
            <a:ext cx="3257551" cy="4351338"/>
          </a:xfrm>
        </p:spPr>
        <p:txBody>
          <a:bodyPr>
            <a:normAutofit/>
          </a:bodyPr>
          <a:lstStyle/>
          <a:p>
            <a:r>
              <a:rPr lang="en-NZ" dirty="0"/>
              <a:t>2 Physical</a:t>
            </a:r>
          </a:p>
          <a:p>
            <a:endParaRPr lang="en-NZ" dirty="0"/>
          </a:p>
          <a:p>
            <a:r>
              <a:rPr lang="en-NZ" dirty="0"/>
              <a:t>2 Spiritual</a:t>
            </a:r>
          </a:p>
        </p:txBody>
      </p:sp>
    </p:spTree>
    <p:extLst>
      <p:ext uri="{BB962C8B-B14F-4D97-AF65-F5344CB8AC3E}">
        <p14:creationId xmlns:p14="http://schemas.microsoft.com/office/powerpoint/2010/main" val="1188005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47664-E141-4159-8533-35DF61F18E9F}"/>
              </a:ext>
            </a:extLst>
          </p:cNvPr>
          <p:cNvSpPr>
            <a:spLocks noGrp="1"/>
          </p:cNvSpPr>
          <p:nvPr>
            <p:ph type="title"/>
          </p:nvPr>
        </p:nvSpPr>
        <p:spPr>
          <a:xfrm>
            <a:off x="0" y="18255"/>
            <a:ext cx="9144000" cy="313049"/>
          </a:xfrm>
        </p:spPr>
        <p:style>
          <a:lnRef idx="2">
            <a:schemeClr val="dk1">
              <a:shade val="50000"/>
            </a:schemeClr>
          </a:lnRef>
          <a:fillRef idx="1">
            <a:schemeClr val="dk1"/>
          </a:fillRef>
          <a:effectRef idx="0">
            <a:schemeClr val="dk1"/>
          </a:effectRef>
          <a:fontRef idx="minor">
            <a:schemeClr val="lt1"/>
          </a:fontRef>
        </p:style>
        <p:txBody>
          <a:bodyPr>
            <a:noAutofit/>
          </a:bodyPr>
          <a:lstStyle/>
          <a:p>
            <a:r>
              <a:rPr lang="en-NZ" sz="1600" dirty="0"/>
              <a:t>The Church:  The Temple of God</a:t>
            </a:r>
          </a:p>
        </p:txBody>
      </p:sp>
      <p:sp>
        <p:nvSpPr>
          <p:cNvPr id="5" name="Title 1">
            <a:extLst>
              <a:ext uri="{FF2B5EF4-FFF2-40B4-BE49-F238E27FC236}">
                <a16:creationId xmlns:a16="http://schemas.microsoft.com/office/drawing/2014/main" id="{5D0679FF-D8CD-4A95-9547-7FCEF1DF900A}"/>
              </a:ext>
            </a:extLst>
          </p:cNvPr>
          <p:cNvSpPr txBox="1">
            <a:spLocks/>
          </p:cNvSpPr>
          <p:nvPr/>
        </p:nvSpPr>
        <p:spPr>
          <a:xfrm>
            <a:off x="0" y="765415"/>
            <a:ext cx="9144000" cy="313049"/>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NZ" sz="3200" dirty="0">
                <a:solidFill>
                  <a:schemeClr val="tx1"/>
                </a:solidFill>
              </a:rPr>
              <a:t>	4 Temples</a:t>
            </a:r>
          </a:p>
        </p:txBody>
      </p:sp>
      <p:sp>
        <p:nvSpPr>
          <p:cNvPr id="3" name="Content Placeholder 2">
            <a:extLst>
              <a:ext uri="{FF2B5EF4-FFF2-40B4-BE49-F238E27FC236}">
                <a16:creationId xmlns:a16="http://schemas.microsoft.com/office/drawing/2014/main" id="{984FC0EF-0ECF-4095-A094-B5A7E58C9FCC}"/>
              </a:ext>
            </a:extLst>
          </p:cNvPr>
          <p:cNvSpPr>
            <a:spLocks noGrp="1"/>
          </p:cNvSpPr>
          <p:nvPr>
            <p:ph sz="half" idx="1"/>
          </p:nvPr>
        </p:nvSpPr>
        <p:spPr>
          <a:xfrm>
            <a:off x="628650" y="1825625"/>
            <a:ext cx="3257551" cy="4351338"/>
          </a:xfrm>
        </p:spPr>
        <p:txBody>
          <a:bodyPr>
            <a:normAutofit/>
          </a:bodyPr>
          <a:lstStyle/>
          <a:p>
            <a:r>
              <a:rPr lang="en-NZ" dirty="0"/>
              <a:t>2 Physical—Stones from a quarry</a:t>
            </a:r>
          </a:p>
          <a:p>
            <a:r>
              <a:rPr lang="en-NZ" dirty="0"/>
              <a:t>2 Spiritual—‘Not made with hands.’</a:t>
            </a:r>
          </a:p>
        </p:txBody>
      </p:sp>
      <p:sp>
        <p:nvSpPr>
          <p:cNvPr id="4" name="Content Placeholder 3">
            <a:extLst>
              <a:ext uri="{FF2B5EF4-FFF2-40B4-BE49-F238E27FC236}">
                <a16:creationId xmlns:a16="http://schemas.microsoft.com/office/drawing/2014/main" id="{20041FB2-121C-4C19-8A15-3D7BFB887EA5}"/>
              </a:ext>
            </a:extLst>
          </p:cNvPr>
          <p:cNvSpPr>
            <a:spLocks noGrp="1"/>
          </p:cNvSpPr>
          <p:nvPr>
            <p:ph sz="half" idx="2"/>
          </p:nvPr>
        </p:nvSpPr>
        <p:spPr/>
        <p:txBody>
          <a:bodyPr/>
          <a:lstStyle/>
          <a:p>
            <a:endParaRPr lang="en-NZ"/>
          </a:p>
        </p:txBody>
      </p:sp>
    </p:spTree>
    <p:extLst>
      <p:ext uri="{BB962C8B-B14F-4D97-AF65-F5344CB8AC3E}">
        <p14:creationId xmlns:p14="http://schemas.microsoft.com/office/powerpoint/2010/main" val="2605713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47664-E141-4159-8533-35DF61F18E9F}"/>
              </a:ext>
            </a:extLst>
          </p:cNvPr>
          <p:cNvSpPr>
            <a:spLocks noGrp="1"/>
          </p:cNvSpPr>
          <p:nvPr>
            <p:ph type="title"/>
          </p:nvPr>
        </p:nvSpPr>
        <p:spPr>
          <a:xfrm>
            <a:off x="0" y="18255"/>
            <a:ext cx="9144000" cy="313049"/>
          </a:xfrm>
        </p:spPr>
        <p:style>
          <a:lnRef idx="2">
            <a:schemeClr val="dk1">
              <a:shade val="50000"/>
            </a:schemeClr>
          </a:lnRef>
          <a:fillRef idx="1">
            <a:schemeClr val="dk1"/>
          </a:fillRef>
          <a:effectRef idx="0">
            <a:schemeClr val="dk1"/>
          </a:effectRef>
          <a:fontRef idx="minor">
            <a:schemeClr val="lt1"/>
          </a:fontRef>
        </p:style>
        <p:txBody>
          <a:bodyPr>
            <a:noAutofit/>
          </a:bodyPr>
          <a:lstStyle/>
          <a:p>
            <a:r>
              <a:rPr lang="en-NZ" sz="1600" dirty="0"/>
              <a:t>The Church:  The Temple of God</a:t>
            </a:r>
          </a:p>
        </p:txBody>
      </p:sp>
      <p:sp>
        <p:nvSpPr>
          <p:cNvPr id="5" name="Title 1">
            <a:extLst>
              <a:ext uri="{FF2B5EF4-FFF2-40B4-BE49-F238E27FC236}">
                <a16:creationId xmlns:a16="http://schemas.microsoft.com/office/drawing/2014/main" id="{5D0679FF-D8CD-4A95-9547-7FCEF1DF900A}"/>
              </a:ext>
            </a:extLst>
          </p:cNvPr>
          <p:cNvSpPr txBox="1">
            <a:spLocks/>
          </p:cNvSpPr>
          <p:nvPr/>
        </p:nvSpPr>
        <p:spPr>
          <a:xfrm>
            <a:off x="0" y="765415"/>
            <a:ext cx="9144000" cy="313049"/>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NZ" sz="3200" dirty="0">
                <a:solidFill>
                  <a:schemeClr val="tx1"/>
                </a:solidFill>
              </a:rPr>
              <a:t>	4 Temples</a:t>
            </a:r>
          </a:p>
        </p:txBody>
      </p:sp>
      <p:sp>
        <p:nvSpPr>
          <p:cNvPr id="3" name="Content Placeholder 2">
            <a:extLst>
              <a:ext uri="{FF2B5EF4-FFF2-40B4-BE49-F238E27FC236}">
                <a16:creationId xmlns:a16="http://schemas.microsoft.com/office/drawing/2014/main" id="{984FC0EF-0ECF-4095-A094-B5A7E58C9FCC}"/>
              </a:ext>
            </a:extLst>
          </p:cNvPr>
          <p:cNvSpPr>
            <a:spLocks noGrp="1"/>
          </p:cNvSpPr>
          <p:nvPr>
            <p:ph sz="half" idx="1"/>
          </p:nvPr>
        </p:nvSpPr>
        <p:spPr>
          <a:xfrm>
            <a:off x="628650" y="1825625"/>
            <a:ext cx="3257551" cy="4351338"/>
          </a:xfrm>
        </p:spPr>
        <p:txBody>
          <a:bodyPr>
            <a:normAutofit/>
          </a:bodyPr>
          <a:lstStyle/>
          <a:p>
            <a:r>
              <a:rPr lang="en-NZ" dirty="0"/>
              <a:t>2 Physical—Stones from a quarry</a:t>
            </a:r>
          </a:p>
          <a:p>
            <a:pPr marL="914400" lvl="1" indent="-457200">
              <a:buFont typeface="+mj-lt"/>
              <a:buAutoNum type="arabicPeriod"/>
            </a:pPr>
            <a:r>
              <a:rPr lang="en-NZ" dirty="0"/>
              <a:t>Solomon’s temple (957</a:t>
            </a:r>
            <a:r>
              <a:rPr lang="en-NZ" sz="1800" dirty="0"/>
              <a:t>BC</a:t>
            </a:r>
            <a:r>
              <a:rPr lang="en-NZ" dirty="0"/>
              <a:t> – 586</a:t>
            </a:r>
            <a:r>
              <a:rPr lang="en-NZ" sz="1600" dirty="0"/>
              <a:t>BC</a:t>
            </a:r>
            <a:r>
              <a:rPr lang="en-NZ" dirty="0"/>
              <a:t>)</a:t>
            </a:r>
          </a:p>
          <a:p>
            <a:pPr marL="914400" lvl="1" indent="-457200">
              <a:buFont typeface="+mj-lt"/>
              <a:buAutoNum type="arabicPeriod"/>
            </a:pPr>
            <a:r>
              <a:rPr lang="en-NZ" dirty="0">
                <a:solidFill>
                  <a:schemeClr val="bg1"/>
                </a:solidFill>
              </a:rPr>
              <a:t>Herod’s temple (20</a:t>
            </a:r>
            <a:r>
              <a:rPr lang="en-NZ" sz="1400" dirty="0">
                <a:solidFill>
                  <a:schemeClr val="bg1"/>
                </a:solidFill>
              </a:rPr>
              <a:t>BC</a:t>
            </a:r>
            <a:r>
              <a:rPr lang="en-NZ" dirty="0">
                <a:solidFill>
                  <a:schemeClr val="bg1"/>
                </a:solidFill>
              </a:rPr>
              <a:t> -70</a:t>
            </a:r>
            <a:r>
              <a:rPr lang="en-NZ" sz="1400" dirty="0">
                <a:solidFill>
                  <a:schemeClr val="bg1"/>
                </a:solidFill>
              </a:rPr>
              <a:t>AD</a:t>
            </a:r>
            <a:r>
              <a:rPr lang="en-NZ" dirty="0">
                <a:solidFill>
                  <a:schemeClr val="bg1"/>
                </a:solidFill>
              </a:rPr>
              <a:t>)</a:t>
            </a:r>
          </a:p>
          <a:p>
            <a:r>
              <a:rPr lang="en-NZ" dirty="0">
                <a:solidFill>
                  <a:schemeClr val="bg1"/>
                </a:solidFill>
              </a:rPr>
              <a:t>2 Spiritual—‘Not made with hands.’</a:t>
            </a:r>
          </a:p>
          <a:p>
            <a:pPr marL="914400" lvl="1" indent="-457200">
              <a:buFont typeface="+mj-lt"/>
              <a:buAutoNum type="arabicPeriod"/>
            </a:pPr>
            <a:r>
              <a:rPr lang="en-NZ" dirty="0">
                <a:solidFill>
                  <a:schemeClr val="bg1"/>
                </a:solidFill>
              </a:rPr>
              <a:t>The Church </a:t>
            </a:r>
          </a:p>
          <a:p>
            <a:pPr marL="914400" lvl="1" indent="-457200">
              <a:buFont typeface="+mj-lt"/>
              <a:buAutoNum type="arabicPeriod"/>
            </a:pPr>
            <a:r>
              <a:rPr lang="en-NZ" dirty="0">
                <a:solidFill>
                  <a:schemeClr val="bg1"/>
                </a:solidFill>
              </a:rPr>
              <a:t>Heaven</a:t>
            </a:r>
          </a:p>
          <a:p>
            <a:endParaRPr lang="en-NZ" dirty="0"/>
          </a:p>
        </p:txBody>
      </p:sp>
      <p:pic>
        <p:nvPicPr>
          <p:cNvPr id="6" name="Picture 2" descr="Image result for herod's temple&quot;">
            <a:extLst>
              <a:ext uri="{FF2B5EF4-FFF2-40B4-BE49-F238E27FC236}">
                <a16:creationId xmlns:a16="http://schemas.microsoft.com/office/drawing/2014/main" id="{D434092D-7C08-4421-B146-07D65D176BAB}"/>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886201" y="1965882"/>
            <a:ext cx="5257799" cy="407082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313A0416-CB22-41FF-94BD-0E49867BBCDB}"/>
              </a:ext>
            </a:extLst>
          </p:cNvPr>
          <p:cNvSpPr/>
          <p:nvPr/>
        </p:nvSpPr>
        <p:spPr>
          <a:xfrm>
            <a:off x="298174" y="4804707"/>
            <a:ext cx="3402497" cy="175432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r>
              <a:rPr lang="en-NZ" dirty="0">
                <a:solidFill>
                  <a:srgbClr val="000000"/>
                </a:solidFill>
                <a:latin typeface="Helvetica Neue"/>
              </a:rPr>
              <a:t>1 Kings 8:27—</a:t>
            </a:r>
            <a:r>
              <a:rPr lang="en-NZ" b="1" baseline="30000" dirty="0">
                <a:solidFill>
                  <a:srgbClr val="000000"/>
                </a:solidFill>
                <a:latin typeface="Arial" panose="020B0604020202020204" pitchFamily="34" charset="0"/>
              </a:rPr>
              <a:t>27</a:t>
            </a:r>
            <a:r>
              <a:rPr lang="en-NZ" dirty="0">
                <a:solidFill>
                  <a:srgbClr val="000000"/>
                </a:solidFill>
                <a:latin typeface="Helvetica Neue"/>
              </a:rPr>
              <a:t>“But will God indeed dwell on the earth? Behold, heaven and the highest heaven cannot contain you; how much less this house that I have built! (ESV)</a:t>
            </a:r>
            <a:endParaRPr lang="en-NZ" b="0" i="0" dirty="0">
              <a:solidFill>
                <a:srgbClr val="000000"/>
              </a:solidFill>
              <a:effectLst/>
              <a:latin typeface="Helvetica Neue"/>
            </a:endParaRPr>
          </a:p>
        </p:txBody>
      </p:sp>
    </p:spTree>
    <p:extLst>
      <p:ext uri="{BB962C8B-B14F-4D97-AF65-F5344CB8AC3E}">
        <p14:creationId xmlns:p14="http://schemas.microsoft.com/office/powerpoint/2010/main" val="1145498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47664-E141-4159-8533-35DF61F18E9F}"/>
              </a:ext>
            </a:extLst>
          </p:cNvPr>
          <p:cNvSpPr>
            <a:spLocks noGrp="1"/>
          </p:cNvSpPr>
          <p:nvPr>
            <p:ph type="title"/>
          </p:nvPr>
        </p:nvSpPr>
        <p:spPr>
          <a:xfrm>
            <a:off x="0" y="18255"/>
            <a:ext cx="9144000" cy="313049"/>
          </a:xfrm>
        </p:spPr>
        <p:style>
          <a:lnRef idx="2">
            <a:schemeClr val="dk1">
              <a:shade val="50000"/>
            </a:schemeClr>
          </a:lnRef>
          <a:fillRef idx="1">
            <a:schemeClr val="dk1"/>
          </a:fillRef>
          <a:effectRef idx="0">
            <a:schemeClr val="dk1"/>
          </a:effectRef>
          <a:fontRef idx="minor">
            <a:schemeClr val="lt1"/>
          </a:fontRef>
        </p:style>
        <p:txBody>
          <a:bodyPr>
            <a:noAutofit/>
          </a:bodyPr>
          <a:lstStyle/>
          <a:p>
            <a:r>
              <a:rPr lang="en-NZ" sz="1600" dirty="0"/>
              <a:t>The Church:  The Temple of God</a:t>
            </a:r>
          </a:p>
        </p:txBody>
      </p:sp>
      <p:sp>
        <p:nvSpPr>
          <p:cNvPr id="5" name="Title 1">
            <a:extLst>
              <a:ext uri="{FF2B5EF4-FFF2-40B4-BE49-F238E27FC236}">
                <a16:creationId xmlns:a16="http://schemas.microsoft.com/office/drawing/2014/main" id="{5D0679FF-D8CD-4A95-9547-7FCEF1DF900A}"/>
              </a:ext>
            </a:extLst>
          </p:cNvPr>
          <p:cNvSpPr txBox="1">
            <a:spLocks/>
          </p:cNvSpPr>
          <p:nvPr/>
        </p:nvSpPr>
        <p:spPr>
          <a:xfrm>
            <a:off x="0" y="765415"/>
            <a:ext cx="9144000" cy="313049"/>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NZ" sz="3200" dirty="0">
                <a:solidFill>
                  <a:schemeClr val="tx1"/>
                </a:solidFill>
              </a:rPr>
              <a:t>	4 Temples</a:t>
            </a:r>
          </a:p>
        </p:txBody>
      </p:sp>
      <p:sp>
        <p:nvSpPr>
          <p:cNvPr id="3" name="Content Placeholder 2">
            <a:extLst>
              <a:ext uri="{FF2B5EF4-FFF2-40B4-BE49-F238E27FC236}">
                <a16:creationId xmlns:a16="http://schemas.microsoft.com/office/drawing/2014/main" id="{984FC0EF-0ECF-4095-A094-B5A7E58C9FCC}"/>
              </a:ext>
            </a:extLst>
          </p:cNvPr>
          <p:cNvSpPr>
            <a:spLocks noGrp="1"/>
          </p:cNvSpPr>
          <p:nvPr>
            <p:ph sz="half" idx="1"/>
          </p:nvPr>
        </p:nvSpPr>
        <p:spPr>
          <a:xfrm>
            <a:off x="628650" y="1825625"/>
            <a:ext cx="3257551" cy="4351338"/>
          </a:xfrm>
        </p:spPr>
        <p:txBody>
          <a:bodyPr>
            <a:normAutofit/>
          </a:bodyPr>
          <a:lstStyle/>
          <a:p>
            <a:r>
              <a:rPr lang="en-NZ" dirty="0"/>
              <a:t>2 Physical—Stones from a quarry</a:t>
            </a:r>
          </a:p>
          <a:p>
            <a:pPr marL="914400" lvl="1" indent="-457200">
              <a:buFont typeface="+mj-lt"/>
              <a:buAutoNum type="arabicPeriod"/>
            </a:pPr>
            <a:r>
              <a:rPr lang="en-NZ" dirty="0"/>
              <a:t>Solomon’s temple (957</a:t>
            </a:r>
            <a:r>
              <a:rPr lang="en-NZ" sz="1800" dirty="0"/>
              <a:t>BC</a:t>
            </a:r>
            <a:r>
              <a:rPr lang="en-NZ" dirty="0"/>
              <a:t> – 586</a:t>
            </a:r>
            <a:r>
              <a:rPr lang="en-NZ" sz="1600" dirty="0"/>
              <a:t>BC</a:t>
            </a:r>
            <a:r>
              <a:rPr lang="en-NZ" dirty="0"/>
              <a:t>)</a:t>
            </a:r>
          </a:p>
          <a:p>
            <a:pPr marL="914400" lvl="1" indent="-457200">
              <a:buFont typeface="+mj-lt"/>
              <a:buAutoNum type="arabicPeriod"/>
            </a:pPr>
            <a:r>
              <a:rPr lang="en-NZ" dirty="0"/>
              <a:t>Herod’s temple (20</a:t>
            </a:r>
            <a:r>
              <a:rPr lang="en-NZ" sz="1400" dirty="0"/>
              <a:t>BC</a:t>
            </a:r>
            <a:r>
              <a:rPr lang="en-NZ" dirty="0"/>
              <a:t> -70</a:t>
            </a:r>
            <a:r>
              <a:rPr lang="en-NZ" sz="1400" dirty="0"/>
              <a:t>AD</a:t>
            </a:r>
            <a:r>
              <a:rPr lang="en-NZ" dirty="0"/>
              <a:t>)</a:t>
            </a:r>
          </a:p>
          <a:p>
            <a:r>
              <a:rPr lang="en-NZ" dirty="0">
                <a:solidFill>
                  <a:schemeClr val="bg1"/>
                </a:solidFill>
              </a:rPr>
              <a:t>2 Spiritual—‘Not made with hands.’</a:t>
            </a:r>
          </a:p>
          <a:p>
            <a:pPr marL="914400" lvl="1" indent="-457200">
              <a:buFont typeface="+mj-lt"/>
              <a:buAutoNum type="arabicPeriod"/>
            </a:pPr>
            <a:r>
              <a:rPr lang="en-NZ" dirty="0">
                <a:solidFill>
                  <a:schemeClr val="bg1"/>
                </a:solidFill>
              </a:rPr>
              <a:t>The Church </a:t>
            </a:r>
          </a:p>
          <a:p>
            <a:pPr marL="914400" lvl="1" indent="-457200">
              <a:buFont typeface="+mj-lt"/>
              <a:buAutoNum type="arabicPeriod"/>
            </a:pPr>
            <a:r>
              <a:rPr lang="en-NZ" dirty="0">
                <a:solidFill>
                  <a:schemeClr val="bg1"/>
                </a:solidFill>
              </a:rPr>
              <a:t>Heaven</a:t>
            </a:r>
          </a:p>
          <a:p>
            <a:endParaRPr lang="en-NZ" dirty="0"/>
          </a:p>
        </p:txBody>
      </p:sp>
      <p:pic>
        <p:nvPicPr>
          <p:cNvPr id="6" name="Picture 2" descr="Image result for herod's temple&quot;">
            <a:extLst>
              <a:ext uri="{FF2B5EF4-FFF2-40B4-BE49-F238E27FC236}">
                <a16:creationId xmlns:a16="http://schemas.microsoft.com/office/drawing/2014/main" id="{D434092D-7C08-4421-B146-07D65D176BAB}"/>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886201" y="1965882"/>
            <a:ext cx="5257799" cy="407082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E6E08F1F-D67B-4278-ABB0-DD73BD7FFB3C}"/>
              </a:ext>
            </a:extLst>
          </p:cNvPr>
          <p:cNvSpPr/>
          <p:nvPr/>
        </p:nvSpPr>
        <p:spPr>
          <a:xfrm>
            <a:off x="298174" y="4804707"/>
            <a:ext cx="3402497" cy="193899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r>
              <a:rPr lang="en-NZ" sz="2000" dirty="0">
                <a:solidFill>
                  <a:schemeClr val="tx1"/>
                </a:solidFill>
              </a:rPr>
              <a:t>Mark 13:2—</a:t>
            </a:r>
            <a:r>
              <a:rPr lang="en-NZ" sz="2000" b="1" baseline="30000" dirty="0">
                <a:solidFill>
                  <a:schemeClr val="tx1"/>
                </a:solidFill>
              </a:rPr>
              <a:t>2</a:t>
            </a:r>
            <a:r>
              <a:rPr lang="en-NZ" sz="2000" dirty="0">
                <a:solidFill>
                  <a:schemeClr val="tx1"/>
                </a:solidFill>
              </a:rPr>
              <a:t>And Jesus said to him, “Do you see these great buildings? There will not be left here one stone upon another that will not be thrown down.” </a:t>
            </a:r>
            <a:r>
              <a:rPr lang="en-NZ" sz="2000" dirty="0">
                <a:solidFill>
                  <a:schemeClr val="tx1"/>
                </a:solidFill>
                <a:latin typeface="Helvetica Neue"/>
              </a:rPr>
              <a:t> (ESV)</a:t>
            </a:r>
            <a:endParaRPr lang="en-NZ" sz="2000" b="0" i="0" dirty="0">
              <a:solidFill>
                <a:schemeClr val="tx1"/>
              </a:solidFill>
              <a:effectLst/>
              <a:latin typeface="Helvetica Neue"/>
            </a:endParaRPr>
          </a:p>
        </p:txBody>
      </p:sp>
    </p:spTree>
    <p:extLst>
      <p:ext uri="{BB962C8B-B14F-4D97-AF65-F5344CB8AC3E}">
        <p14:creationId xmlns:p14="http://schemas.microsoft.com/office/powerpoint/2010/main" val="2091226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47664-E141-4159-8533-35DF61F18E9F}"/>
              </a:ext>
            </a:extLst>
          </p:cNvPr>
          <p:cNvSpPr>
            <a:spLocks noGrp="1"/>
          </p:cNvSpPr>
          <p:nvPr>
            <p:ph type="title"/>
          </p:nvPr>
        </p:nvSpPr>
        <p:spPr>
          <a:xfrm>
            <a:off x="0" y="18255"/>
            <a:ext cx="9144000" cy="313049"/>
          </a:xfrm>
        </p:spPr>
        <p:style>
          <a:lnRef idx="2">
            <a:schemeClr val="dk1">
              <a:shade val="50000"/>
            </a:schemeClr>
          </a:lnRef>
          <a:fillRef idx="1">
            <a:schemeClr val="dk1"/>
          </a:fillRef>
          <a:effectRef idx="0">
            <a:schemeClr val="dk1"/>
          </a:effectRef>
          <a:fontRef idx="minor">
            <a:schemeClr val="lt1"/>
          </a:fontRef>
        </p:style>
        <p:txBody>
          <a:bodyPr>
            <a:noAutofit/>
          </a:bodyPr>
          <a:lstStyle/>
          <a:p>
            <a:r>
              <a:rPr lang="en-NZ" sz="1600" dirty="0"/>
              <a:t>The Church:  The Temple of God</a:t>
            </a:r>
          </a:p>
        </p:txBody>
      </p:sp>
      <p:sp>
        <p:nvSpPr>
          <p:cNvPr id="5" name="Title 1">
            <a:extLst>
              <a:ext uri="{FF2B5EF4-FFF2-40B4-BE49-F238E27FC236}">
                <a16:creationId xmlns:a16="http://schemas.microsoft.com/office/drawing/2014/main" id="{5D0679FF-D8CD-4A95-9547-7FCEF1DF900A}"/>
              </a:ext>
            </a:extLst>
          </p:cNvPr>
          <p:cNvSpPr txBox="1">
            <a:spLocks/>
          </p:cNvSpPr>
          <p:nvPr/>
        </p:nvSpPr>
        <p:spPr>
          <a:xfrm>
            <a:off x="0" y="765415"/>
            <a:ext cx="9144000" cy="313049"/>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NZ" sz="3200" dirty="0">
                <a:solidFill>
                  <a:schemeClr val="tx1"/>
                </a:solidFill>
              </a:rPr>
              <a:t>	4 Temples</a:t>
            </a:r>
          </a:p>
        </p:txBody>
      </p:sp>
      <p:sp>
        <p:nvSpPr>
          <p:cNvPr id="3" name="Content Placeholder 2">
            <a:extLst>
              <a:ext uri="{FF2B5EF4-FFF2-40B4-BE49-F238E27FC236}">
                <a16:creationId xmlns:a16="http://schemas.microsoft.com/office/drawing/2014/main" id="{984FC0EF-0ECF-4095-A094-B5A7E58C9FCC}"/>
              </a:ext>
            </a:extLst>
          </p:cNvPr>
          <p:cNvSpPr>
            <a:spLocks noGrp="1"/>
          </p:cNvSpPr>
          <p:nvPr>
            <p:ph sz="half" idx="1"/>
          </p:nvPr>
        </p:nvSpPr>
        <p:spPr>
          <a:xfrm>
            <a:off x="628650" y="1825625"/>
            <a:ext cx="3333750" cy="4351338"/>
          </a:xfrm>
        </p:spPr>
        <p:txBody>
          <a:bodyPr>
            <a:normAutofit/>
          </a:bodyPr>
          <a:lstStyle/>
          <a:p>
            <a:r>
              <a:rPr lang="en-NZ" dirty="0"/>
              <a:t>2 Spiritual—‘Not made with hands.’</a:t>
            </a:r>
          </a:p>
          <a:p>
            <a:pPr marL="914400" lvl="1" indent="-457200">
              <a:buFont typeface="+mj-lt"/>
              <a:buAutoNum type="arabicPeriod" startAt="3"/>
            </a:pPr>
            <a:r>
              <a:rPr lang="en-NZ" dirty="0"/>
              <a:t>The Church (</a:t>
            </a:r>
            <a:r>
              <a:rPr lang="en-NZ" sz="2200" dirty="0"/>
              <a:t>Pentecost 30</a:t>
            </a:r>
            <a:r>
              <a:rPr lang="en-NZ" sz="1600" dirty="0"/>
              <a:t>AD</a:t>
            </a:r>
            <a:r>
              <a:rPr lang="en-NZ" sz="2000" dirty="0"/>
              <a:t> - ?</a:t>
            </a:r>
            <a:r>
              <a:rPr lang="en-NZ" dirty="0"/>
              <a:t>)</a:t>
            </a:r>
          </a:p>
          <a:p>
            <a:pPr marL="914400" lvl="1" indent="-457200">
              <a:buFont typeface="+mj-lt"/>
              <a:buAutoNum type="arabicPeriod" startAt="3"/>
            </a:pPr>
            <a:r>
              <a:rPr lang="en-NZ" dirty="0">
                <a:solidFill>
                  <a:schemeClr val="bg1"/>
                </a:solidFill>
              </a:rPr>
              <a:t>Heaven (When Jesus returns)</a:t>
            </a:r>
          </a:p>
          <a:p>
            <a:endParaRPr lang="en-NZ" dirty="0"/>
          </a:p>
        </p:txBody>
      </p:sp>
      <p:pic>
        <p:nvPicPr>
          <p:cNvPr id="5122" name="Picture 2" descr="Image result for Peter preaching&quot;">
            <a:extLst>
              <a:ext uri="{FF2B5EF4-FFF2-40B4-BE49-F238E27FC236}">
                <a16:creationId xmlns:a16="http://schemas.microsoft.com/office/drawing/2014/main" id="{BF18A719-917B-441D-AFFF-E89110EBB68A}"/>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272324" y="1192695"/>
            <a:ext cx="3871676" cy="564704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5BDED737-DAE9-429D-81FF-0BB250A9AD9E}"/>
              </a:ext>
            </a:extLst>
          </p:cNvPr>
          <p:cNvSpPr/>
          <p:nvPr/>
        </p:nvSpPr>
        <p:spPr>
          <a:xfrm>
            <a:off x="298174" y="4804707"/>
            <a:ext cx="3402497" cy="147732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r>
              <a:rPr lang="en-NZ" dirty="0">
                <a:solidFill>
                  <a:schemeClr val="tx1"/>
                </a:solidFill>
              </a:rPr>
              <a:t>Matthew 16:18—</a:t>
            </a:r>
            <a:r>
              <a:rPr lang="en-NZ" b="1" baseline="30000" dirty="0">
                <a:solidFill>
                  <a:schemeClr val="tx1"/>
                </a:solidFill>
              </a:rPr>
              <a:t>18</a:t>
            </a:r>
            <a:r>
              <a:rPr lang="en-NZ" dirty="0">
                <a:solidFill>
                  <a:schemeClr val="tx1"/>
                </a:solidFill>
              </a:rPr>
              <a:t>And I tell you, you are Peter, and on this rock I will build my church, and the gates of hell shall not prevail against it. </a:t>
            </a:r>
            <a:r>
              <a:rPr lang="en-NZ" dirty="0">
                <a:solidFill>
                  <a:schemeClr val="tx1"/>
                </a:solidFill>
                <a:latin typeface="Helvetica Neue"/>
              </a:rPr>
              <a:t>(ESV)</a:t>
            </a:r>
            <a:endParaRPr lang="en-NZ" b="0" i="0" dirty="0">
              <a:solidFill>
                <a:schemeClr val="tx1"/>
              </a:solidFill>
              <a:effectLst/>
              <a:latin typeface="Helvetica Neue"/>
            </a:endParaRPr>
          </a:p>
        </p:txBody>
      </p:sp>
    </p:spTree>
    <p:extLst>
      <p:ext uri="{BB962C8B-B14F-4D97-AF65-F5344CB8AC3E}">
        <p14:creationId xmlns:p14="http://schemas.microsoft.com/office/powerpoint/2010/main" val="2881042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47664-E141-4159-8533-35DF61F18E9F}"/>
              </a:ext>
            </a:extLst>
          </p:cNvPr>
          <p:cNvSpPr>
            <a:spLocks noGrp="1"/>
          </p:cNvSpPr>
          <p:nvPr>
            <p:ph type="title"/>
          </p:nvPr>
        </p:nvSpPr>
        <p:spPr>
          <a:xfrm>
            <a:off x="0" y="18255"/>
            <a:ext cx="9144000" cy="313049"/>
          </a:xfrm>
        </p:spPr>
        <p:style>
          <a:lnRef idx="2">
            <a:schemeClr val="dk1">
              <a:shade val="50000"/>
            </a:schemeClr>
          </a:lnRef>
          <a:fillRef idx="1">
            <a:schemeClr val="dk1"/>
          </a:fillRef>
          <a:effectRef idx="0">
            <a:schemeClr val="dk1"/>
          </a:effectRef>
          <a:fontRef idx="minor">
            <a:schemeClr val="lt1"/>
          </a:fontRef>
        </p:style>
        <p:txBody>
          <a:bodyPr>
            <a:noAutofit/>
          </a:bodyPr>
          <a:lstStyle/>
          <a:p>
            <a:r>
              <a:rPr lang="en-NZ" sz="1600" dirty="0"/>
              <a:t>The Church:  The Temple of God</a:t>
            </a:r>
          </a:p>
        </p:txBody>
      </p:sp>
      <p:sp>
        <p:nvSpPr>
          <p:cNvPr id="5" name="Title 1">
            <a:extLst>
              <a:ext uri="{FF2B5EF4-FFF2-40B4-BE49-F238E27FC236}">
                <a16:creationId xmlns:a16="http://schemas.microsoft.com/office/drawing/2014/main" id="{5D0679FF-D8CD-4A95-9547-7FCEF1DF900A}"/>
              </a:ext>
            </a:extLst>
          </p:cNvPr>
          <p:cNvSpPr txBox="1">
            <a:spLocks/>
          </p:cNvSpPr>
          <p:nvPr/>
        </p:nvSpPr>
        <p:spPr>
          <a:xfrm>
            <a:off x="0" y="765415"/>
            <a:ext cx="9144000" cy="313049"/>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NZ" sz="3200" dirty="0">
                <a:solidFill>
                  <a:schemeClr val="tx1"/>
                </a:solidFill>
              </a:rPr>
              <a:t>	4 Temples</a:t>
            </a:r>
          </a:p>
        </p:txBody>
      </p:sp>
      <p:sp>
        <p:nvSpPr>
          <p:cNvPr id="3" name="Content Placeholder 2">
            <a:extLst>
              <a:ext uri="{FF2B5EF4-FFF2-40B4-BE49-F238E27FC236}">
                <a16:creationId xmlns:a16="http://schemas.microsoft.com/office/drawing/2014/main" id="{984FC0EF-0ECF-4095-A094-B5A7E58C9FCC}"/>
              </a:ext>
            </a:extLst>
          </p:cNvPr>
          <p:cNvSpPr>
            <a:spLocks noGrp="1"/>
          </p:cNvSpPr>
          <p:nvPr>
            <p:ph sz="half" idx="1"/>
          </p:nvPr>
        </p:nvSpPr>
        <p:spPr>
          <a:xfrm>
            <a:off x="628650" y="1825625"/>
            <a:ext cx="3612046" cy="4351338"/>
          </a:xfrm>
        </p:spPr>
        <p:txBody>
          <a:bodyPr>
            <a:normAutofit/>
          </a:bodyPr>
          <a:lstStyle/>
          <a:p>
            <a:r>
              <a:rPr lang="en-NZ" dirty="0"/>
              <a:t>2 Spiritual—‘Not made with hands.’</a:t>
            </a:r>
          </a:p>
          <a:p>
            <a:pPr marL="914400" lvl="1" indent="-457200">
              <a:buFont typeface="+mj-lt"/>
              <a:buAutoNum type="arabicPeriod" startAt="3"/>
            </a:pPr>
            <a:r>
              <a:rPr lang="en-NZ" dirty="0"/>
              <a:t>The Church (Pentecost 30</a:t>
            </a:r>
            <a:r>
              <a:rPr lang="en-NZ" sz="1600" dirty="0"/>
              <a:t>AD</a:t>
            </a:r>
            <a:r>
              <a:rPr lang="en-NZ" dirty="0"/>
              <a:t> - ?)</a:t>
            </a:r>
          </a:p>
          <a:p>
            <a:pPr marL="914400" lvl="1" indent="-457200">
              <a:buFont typeface="+mj-lt"/>
              <a:buAutoNum type="arabicPeriod" startAt="3"/>
            </a:pPr>
            <a:r>
              <a:rPr lang="en-NZ" dirty="0"/>
              <a:t>Heaven</a:t>
            </a:r>
          </a:p>
        </p:txBody>
      </p:sp>
      <p:sp>
        <p:nvSpPr>
          <p:cNvPr id="4" name="Content Placeholder 3">
            <a:extLst>
              <a:ext uri="{FF2B5EF4-FFF2-40B4-BE49-F238E27FC236}">
                <a16:creationId xmlns:a16="http://schemas.microsoft.com/office/drawing/2014/main" id="{B20C6E80-34DB-4A44-99F9-3C755BC7239B}"/>
              </a:ext>
            </a:extLst>
          </p:cNvPr>
          <p:cNvSpPr>
            <a:spLocks noGrp="1"/>
          </p:cNvSpPr>
          <p:nvPr>
            <p:ph sz="half" idx="2"/>
          </p:nvPr>
        </p:nvSpPr>
        <p:spPr>
          <a:xfrm>
            <a:off x="4629150" y="1179444"/>
            <a:ext cx="3886200" cy="5512904"/>
          </a:xfrm>
        </p:spPr>
        <p:style>
          <a:lnRef idx="2">
            <a:schemeClr val="accent4">
              <a:shade val="50000"/>
            </a:schemeClr>
          </a:lnRef>
          <a:fillRef idx="1">
            <a:schemeClr val="accent4"/>
          </a:fillRef>
          <a:effectRef idx="0">
            <a:schemeClr val="accent4"/>
          </a:effectRef>
          <a:fontRef idx="minor">
            <a:schemeClr val="lt1"/>
          </a:fontRef>
        </p:style>
        <p:txBody>
          <a:bodyPr>
            <a:noAutofit/>
          </a:bodyPr>
          <a:lstStyle/>
          <a:p>
            <a:endParaRPr lang="en-NZ" sz="800" dirty="0">
              <a:solidFill>
                <a:schemeClr val="tx1"/>
              </a:solidFill>
            </a:endParaRPr>
          </a:p>
          <a:p>
            <a:r>
              <a:rPr lang="en-NZ" sz="2200" dirty="0">
                <a:solidFill>
                  <a:schemeClr val="tx1"/>
                </a:solidFill>
              </a:rPr>
              <a:t>To the Church in Philadelphia</a:t>
            </a:r>
          </a:p>
          <a:p>
            <a:r>
              <a:rPr lang="en-NZ" sz="2200" dirty="0">
                <a:solidFill>
                  <a:schemeClr val="tx1"/>
                </a:solidFill>
              </a:rPr>
              <a:t>Revelation 3:12—</a:t>
            </a:r>
            <a:r>
              <a:rPr lang="en-NZ" sz="2200" b="1" baseline="30000" dirty="0">
                <a:solidFill>
                  <a:schemeClr val="tx1"/>
                </a:solidFill>
              </a:rPr>
              <a:t>12</a:t>
            </a:r>
            <a:r>
              <a:rPr lang="en-NZ" sz="2200" dirty="0">
                <a:solidFill>
                  <a:schemeClr val="tx1"/>
                </a:solidFill>
              </a:rPr>
              <a:t>The one who conquers, I will make him </a:t>
            </a:r>
            <a:r>
              <a:rPr lang="en-NZ" sz="2200" b="1" u="sng" dirty="0">
                <a:solidFill>
                  <a:schemeClr val="tx1"/>
                </a:solidFill>
              </a:rPr>
              <a:t>a pillar in the temple of my God</a:t>
            </a:r>
            <a:r>
              <a:rPr lang="en-NZ" sz="2200" dirty="0">
                <a:solidFill>
                  <a:schemeClr val="tx1"/>
                </a:solidFill>
              </a:rPr>
              <a:t>. Never shall he go out of it, and I will write on him the name of my God, and the name of the city of my God, the new Jerusalem, which comes down from my God out of heaven, and my own new name. (ESV)</a:t>
            </a:r>
          </a:p>
          <a:p>
            <a:r>
              <a:rPr lang="en-NZ" sz="2200" dirty="0">
                <a:solidFill>
                  <a:schemeClr val="tx1"/>
                </a:solidFill>
              </a:rPr>
              <a:t>Revelation 21:22—</a:t>
            </a:r>
            <a:r>
              <a:rPr lang="en-NZ" sz="2200" b="1" baseline="30000" dirty="0">
                <a:solidFill>
                  <a:schemeClr val="tx1"/>
                </a:solidFill>
              </a:rPr>
              <a:t>22</a:t>
            </a:r>
            <a:r>
              <a:rPr lang="en-NZ" sz="2200" dirty="0">
                <a:solidFill>
                  <a:schemeClr val="tx1"/>
                </a:solidFill>
              </a:rPr>
              <a:t>And I saw no temple in the city, for its temple is the Lord God the Almighty and the Lamb.</a:t>
            </a:r>
            <a:r>
              <a:rPr lang="en-NZ" sz="1400" dirty="0">
                <a:solidFill>
                  <a:schemeClr val="tx1"/>
                </a:solidFill>
              </a:rPr>
              <a:t> </a:t>
            </a:r>
            <a:r>
              <a:rPr lang="en-NZ" sz="1400" dirty="0">
                <a:solidFill>
                  <a:schemeClr val="tx1"/>
                </a:solidFill>
                <a:latin typeface="Helvetica Neue"/>
              </a:rPr>
              <a:t>(ESV)</a:t>
            </a:r>
          </a:p>
        </p:txBody>
      </p:sp>
    </p:spTree>
    <p:extLst>
      <p:ext uri="{BB962C8B-B14F-4D97-AF65-F5344CB8AC3E}">
        <p14:creationId xmlns:p14="http://schemas.microsoft.com/office/powerpoint/2010/main" val="8268866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1715</TotalTime>
  <Words>2137</Words>
  <Application>Microsoft Office PowerPoint</Application>
  <PresentationFormat>On-screen Show (4:3)</PresentationFormat>
  <Paragraphs>210</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Calibri Light</vt:lpstr>
      <vt:lpstr>Helvetica Neue</vt:lpstr>
      <vt:lpstr>Office Theme</vt:lpstr>
      <vt:lpstr>PowerPoint Presentation</vt:lpstr>
      <vt:lpstr>PowerPoint Presentation</vt:lpstr>
      <vt:lpstr>The Church:  The Temple of God</vt:lpstr>
      <vt:lpstr>The Church:  The Temple of God</vt:lpstr>
      <vt:lpstr>The Church:  The Temple of God</vt:lpstr>
      <vt:lpstr>The Church:  The Temple of God</vt:lpstr>
      <vt:lpstr>The Church:  The Temple of God</vt:lpstr>
      <vt:lpstr>The Church:  The Temple of God</vt:lpstr>
      <vt:lpstr>The Church:  The Temple of God</vt:lpstr>
      <vt:lpstr>The Church:  The Temple of God</vt:lpstr>
      <vt:lpstr>The Church:  The Temple of God</vt:lpstr>
      <vt:lpstr>The Church:  The Temple of God</vt:lpstr>
      <vt:lpstr>The Church:  The Temple of God</vt:lpstr>
      <vt:lpstr>The Church:  The Temple of God</vt:lpstr>
      <vt:lpstr>The Church:  The Temple of God</vt:lpstr>
      <vt:lpstr>The Church:  The Temple of God</vt:lpstr>
      <vt:lpstr>The Church:  The Temple of God</vt:lpstr>
      <vt:lpstr>The Church:  The Temple of God</vt:lpstr>
      <vt:lpstr>The Church:  The Temple of God</vt:lpstr>
      <vt:lpstr>The Church:  The Temple of God</vt:lpstr>
      <vt:lpstr>The Church:  The Temple of God</vt:lpstr>
      <vt:lpstr>The Church:  The Temple of God</vt:lpstr>
      <vt:lpstr>The Church:  The Temple of God</vt:lpstr>
      <vt:lpstr>The Church:  The Temple of God</vt:lpstr>
      <vt:lpstr>The Church:  The Temple of God</vt:lpstr>
      <vt:lpstr>The Church:  The Temple of God</vt:lpstr>
      <vt:lpstr>The Church:  The Temple of God</vt:lpstr>
      <vt:lpstr>The Church:  The Temple of God</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Morningside Church of Christ</cp:lastModifiedBy>
  <cp:revision>95</cp:revision>
  <dcterms:created xsi:type="dcterms:W3CDTF">2019-11-06T02:36:04Z</dcterms:created>
  <dcterms:modified xsi:type="dcterms:W3CDTF">2019-12-01T21:54:22Z</dcterms:modified>
</cp:coreProperties>
</file>