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36" r:id="rId2"/>
    <p:sldId id="1306" r:id="rId3"/>
    <p:sldId id="1307" r:id="rId4"/>
    <p:sldId id="1313" r:id="rId5"/>
    <p:sldId id="1314" r:id="rId6"/>
    <p:sldId id="1315" r:id="rId7"/>
    <p:sldId id="1312" r:id="rId8"/>
    <p:sldId id="1319" r:id="rId9"/>
    <p:sldId id="1316" r:id="rId10"/>
    <p:sldId id="1320" r:id="rId11"/>
    <p:sldId id="1317" r:id="rId12"/>
    <p:sldId id="1321" r:id="rId13"/>
    <p:sldId id="1322" r:id="rId14"/>
    <p:sldId id="1323" r:id="rId15"/>
    <p:sldId id="1324" r:id="rId16"/>
    <p:sldId id="1311" r:id="rId17"/>
    <p:sldId id="1325" r:id="rId18"/>
    <p:sldId id="1326" r:id="rId19"/>
    <p:sldId id="1327" r:id="rId20"/>
    <p:sldId id="1308" r:id="rId21"/>
    <p:sldId id="1309" r:id="rId22"/>
    <p:sldId id="1310" r:id="rId23"/>
    <p:sldId id="1328" r:id="rId24"/>
    <p:sldId id="1329" r:id="rId25"/>
    <p:sldId id="1330" r:id="rId26"/>
    <p:sldId id="347" r:id="rId27"/>
    <p:sldId id="13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22/12/2019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0A6F9-6AFE-42CB-B80F-1AB11D68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400" dirty="0"/>
              <a:t>Does it belong in the of the worship of the saints?  NO!</a:t>
            </a:r>
          </a:p>
        </p:txBody>
      </p:sp>
    </p:spTree>
    <p:extLst>
      <p:ext uri="{BB962C8B-B14F-4D97-AF65-F5344CB8AC3E}">
        <p14:creationId xmlns:p14="http://schemas.microsoft.com/office/powerpoint/2010/main" val="353083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/>
              <a:t>At Home…?</a:t>
            </a:r>
          </a:p>
        </p:txBody>
      </p:sp>
    </p:spTree>
    <p:extLst>
      <p:ext uri="{BB962C8B-B14F-4D97-AF65-F5344CB8AC3E}">
        <p14:creationId xmlns:p14="http://schemas.microsoft.com/office/powerpoint/2010/main" val="141055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/>
              <a:t>At Home…?</a:t>
            </a:r>
          </a:p>
          <a:p>
            <a:pPr marL="0" indent="0" algn="ctr">
              <a:buNone/>
            </a:pPr>
            <a:r>
              <a:rPr lang="en-NZ" sz="5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12243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/>
              <a:t>But a word to the wise.</a:t>
            </a:r>
          </a:p>
        </p:txBody>
      </p:sp>
    </p:spTree>
    <p:extLst>
      <p:ext uri="{BB962C8B-B14F-4D97-AF65-F5344CB8AC3E}">
        <p14:creationId xmlns:p14="http://schemas.microsoft.com/office/powerpoint/2010/main" val="15590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dirty="0"/>
              <a:t>“If giving gifts to out children is encouraging little more than a selfish spirit, its time to seriously look at the meaning of Christian giving.”</a:t>
            </a:r>
          </a:p>
        </p:txBody>
      </p:sp>
    </p:spTree>
    <p:extLst>
      <p:ext uri="{BB962C8B-B14F-4D97-AF65-F5344CB8AC3E}">
        <p14:creationId xmlns:p14="http://schemas.microsoft.com/office/powerpoint/2010/main" val="47507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dirty="0"/>
              <a:t>Gifts to our children are teaching moments.</a:t>
            </a:r>
          </a:p>
          <a:p>
            <a:pPr marL="0" indent="0" algn="ctr">
              <a:buNone/>
            </a:pPr>
            <a:r>
              <a:rPr lang="en-NZ" dirty="0"/>
              <a:t>“You are blessed by someone else’s generosity. </a:t>
            </a:r>
          </a:p>
          <a:p>
            <a:pPr marL="0" indent="0" algn="ctr">
              <a:buNone/>
            </a:pPr>
            <a:r>
              <a:rPr lang="en-NZ" dirty="0"/>
              <a:t>But a greater blessing for you is to be generous.” </a:t>
            </a:r>
          </a:p>
        </p:txBody>
      </p:sp>
    </p:spTree>
    <p:extLst>
      <p:ext uri="{BB962C8B-B14F-4D97-AF65-F5344CB8AC3E}">
        <p14:creationId xmlns:p14="http://schemas.microsoft.com/office/powerpoint/2010/main" val="1177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AC2A-5592-4678-B06F-F50501725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ts_20_35_blessed_to_give_powerpoint_church_sermon_Slide03">
            <a:extLst>
              <a:ext uri="{FF2B5EF4-FFF2-40B4-BE49-F238E27FC236}">
                <a16:creationId xmlns:a16="http://schemas.microsoft.com/office/drawing/2014/main" id="{743ABF73-6F67-4016-914D-1725055C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06"/>
            <a:ext cx="9144000" cy="59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4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04" y="4952724"/>
            <a:ext cx="9117494" cy="1905276"/>
          </a:xfrm>
        </p:spPr>
        <p:txBody>
          <a:bodyPr>
            <a:normAutofit lnSpcReduction="10000"/>
          </a:bodyPr>
          <a:lstStyle/>
          <a:p>
            <a:r>
              <a:rPr lang="en-NZ" dirty="0"/>
              <a:t>2 Corinthians 8:1-2—Now, brethren, we </a:t>
            </a:r>
            <a:r>
              <a:rPr lang="en-NZ" i="1" dirty="0"/>
              <a:t>wish to</a:t>
            </a:r>
            <a:r>
              <a:rPr lang="en-NZ" dirty="0"/>
              <a:t> make known to you the grace of God which has been given in the churches of Macedonia, </a:t>
            </a:r>
            <a:r>
              <a:rPr lang="en-NZ" b="1" baseline="30000" dirty="0"/>
              <a:t>2</a:t>
            </a:r>
            <a:r>
              <a:rPr lang="en-NZ" dirty="0"/>
              <a:t>that in a great ordeal of affliction their abundance of joy and their deep poverty overflowed in the wealth of their liberality.</a:t>
            </a:r>
            <a:r>
              <a:rPr lang="en-NZ" sz="2100" dirty="0"/>
              <a:t> (NASB95)</a:t>
            </a:r>
            <a:endParaRPr lang="en-NZ" dirty="0"/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2 Corinthians 8">
            <a:extLst>
              <a:ext uri="{FF2B5EF4-FFF2-40B4-BE49-F238E27FC236}">
                <a16:creationId xmlns:a16="http://schemas.microsoft.com/office/drawing/2014/main" id="{8572E901-708E-488F-AB90-7296EC2699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05"/>
            <a:ext cx="9117494" cy="40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6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190999"/>
            <a:ext cx="9117494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MONEY</a:t>
            </a:r>
          </a:p>
          <a:p>
            <a:pPr lvl="1"/>
            <a:r>
              <a:rPr lang="en-NZ" sz="2000" dirty="0"/>
              <a:t>A powerful tool for good—A powerful tool for evil</a:t>
            </a:r>
          </a:p>
          <a:p>
            <a:pPr lvl="1"/>
            <a:r>
              <a:rPr lang="en-NZ" sz="2000" dirty="0"/>
              <a:t>Christian giving is about the heart or it ceases to be Christian.</a:t>
            </a:r>
          </a:p>
          <a:p>
            <a:pPr lvl="1"/>
            <a:r>
              <a:rPr lang="en-NZ" sz="2000" dirty="0"/>
              <a:t>The journey of giving is from the heart to the wallet, not from the wallet first.</a:t>
            </a:r>
          </a:p>
          <a:p>
            <a:pPr lvl="1"/>
            <a:r>
              <a:rPr lang="en-NZ" sz="2000" dirty="0"/>
              <a:t>Selfish giving does not produce a generous spirit.</a:t>
            </a:r>
          </a:p>
          <a:p>
            <a:pPr lvl="1"/>
            <a:r>
              <a:rPr lang="en-NZ" sz="2000" dirty="0"/>
              <a:t>Instead a generous spirit will produce eternal results</a:t>
            </a:r>
          </a:p>
        </p:txBody>
      </p:sp>
      <p:pic>
        <p:nvPicPr>
          <p:cNvPr id="8" name="Picture 2" descr="https://3.bp.blogspot.com/-kVIdEpLKSYA/Vz3Lsd34QjI/AAAAAAAABaA/M7qN1y-3QlohOYcZZT_PBSb-vce0G-sGgCLcB/s320/empty%2Bwallet-FREE.jpg">
            <a:extLst>
              <a:ext uri="{FF2B5EF4-FFF2-40B4-BE49-F238E27FC236}">
                <a16:creationId xmlns:a16="http://schemas.microsoft.com/office/drawing/2014/main" id="{61BF7AC5-358C-44FD-89DD-C7DD245A5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2"/>
          <a:stretch/>
        </p:blipFill>
        <p:spPr bwMode="auto">
          <a:xfrm>
            <a:off x="26503" y="882306"/>
            <a:ext cx="9117494" cy="30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3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190999"/>
            <a:ext cx="9117494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5400" dirty="0"/>
              <a:t>The Gifts of a Christian cannot be measured in dollars and cents…</a:t>
            </a:r>
          </a:p>
        </p:txBody>
      </p:sp>
      <p:pic>
        <p:nvPicPr>
          <p:cNvPr id="8" name="Picture 2" descr="https://3.bp.blogspot.com/-kVIdEpLKSYA/Vz3Lsd34QjI/AAAAAAAABaA/M7qN1y-3QlohOYcZZT_PBSb-vce0G-sGgCLcB/s320/empty%2Bwallet-FREE.jpg">
            <a:extLst>
              <a:ext uri="{FF2B5EF4-FFF2-40B4-BE49-F238E27FC236}">
                <a16:creationId xmlns:a16="http://schemas.microsoft.com/office/drawing/2014/main" id="{61BF7AC5-358C-44FD-89DD-C7DD245A5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2"/>
          <a:stretch/>
        </p:blipFill>
        <p:spPr bwMode="auto">
          <a:xfrm>
            <a:off x="26503" y="882306"/>
            <a:ext cx="9117494" cy="30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4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AC2A-5592-4678-B06F-F50501725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4784578"/>
            <a:ext cx="4571998" cy="1974031"/>
          </a:xfrm>
        </p:spPr>
        <p:txBody>
          <a:bodyPr>
            <a:normAutofit/>
          </a:bodyPr>
          <a:lstStyle/>
          <a:p>
            <a:r>
              <a:rPr lang="en-NZ" sz="2400" dirty="0"/>
              <a:t>Philippians 2:3—</a:t>
            </a:r>
            <a:r>
              <a:rPr lang="en-NZ" sz="2400" b="1" baseline="30000" dirty="0"/>
              <a:t>3</a:t>
            </a:r>
            <a:r>
              <a:rPr lang="en-NZ" sz="2400" dirty="0"/>
              <a:t>Do nothing from selfish ambition or conceit, but in humility count others more significant than yourselves. (ESV)</a:t>
            </a:r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3B202D-68BC-439D-897C-00DC18DACA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2305"/>
            <a:ext cx="9143999" cy="39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8E7911A-4905-4DFB-9249-D3DC4E70318F}"/>
              </a:ext>
            </a:extLst>
          </p:cNvPr>
          <p:cNvSpPr txBox="1">
            <a:spLocks/>
          </p:cNvSpPr>
          <p:nvPr/>
        </p:nvSpPr>
        <p:spPr>
          <a:xfrm>
            <a:off x="0" y="4784577"/>
            <a:ext cx="4571998" cy="207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SELFLESSNESS AND HUMILITY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1008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312" y="4628648"/>
            <a:ext cx="4187685" cy="2229352"/>
          </a:xfrm>
        </p:spPr>
        <p:txBody>
          <a:bodyPr>
            <a:normAutofit/>
          </a:bodyPr>
          <a:lstStyle/>
          <a:p>
            <a:r>
              <a:rPr lang="en-NZ" sz="2400" dirty="0"/>
              <a:t>Romans 14:19—</a:t>
            </a:r>
            <a:r>
              <a:rPr lang="en-NZ" sz="2400" b="1" baseline="30000" dirty="0"/>
              <a:t>19</a:t>
            </a:r>
            <a:r>
              <a:rPr lang="en-NZ" sz="2400" dirty="0"/>
              <a:t>So then let us pursue what makes for peace and for mutual upbuilding. (ESV)</a:t>
            </a:r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.fakl1-2.fna.fbcdn.net/v/t45.1600-4/cp0/q75/spS444/c0.38.524.275a/p235x350/51835440_6111328369699_9165054262240083968_n.jpg?_nc_cat=104&amp;_nc_eui2=AeHJJP5ALda_qmYxJfuZP8WRsblAvtavkD3wI2OzE4dA7SouWz_AwxbjUzD74esrft5Wdg-piIvTTRgE2UAF0E-wm786m9E1iTJlmNXcRWfJ-Q&amp;_nc_oc=AQkUyu14rKu9w0LGpxwM7XbUbEdWXHo7s6ge4QgL9XBu-FCMM1p55AtsnsoO75wy0wY&amp;_nc_ht=scontent.fakl1-2.fna&amp;oh=d926d21bf26e7953eaf4c278d07e7caa&amp;oe=5D88AF0B">
            <a:extLst>
              <a:ext uri="{FF2B5EF4-FFF2-40B4-BE49-F238E27FC236}">
                <a16:creationId xmlns:a16="http://schemas.microsoft.com/office/drawing/2014/main" id="{690035CD-070D-4FE7-AEA0-52542614DA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2"/>
          <a:stretch/>
        </p:blipFill>
        <p:spPr bwMode="auto">
          <a:xfrm>
            <a:off x="0" y="882306"/>
            <a:ext cx="9143997" cy="3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628647"/>
            <a:ext cx="4678017" cy="222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PEACE AND MUTUAL UPBUILDING</a:t>
            </a:r>
          </a:p>
          <a:p>
            <a:pPr lvl="1"/>
            <a:r>
              <a:rPr lang="en-NZ" sz="2000" dirty="0"/>
              <a:t>It starts in and around the Word of God.</a:t>
            </a:r>
          </a:p>
          <a:p>
            <a:pPr lvl="1"/>
            <a:r>
              <a:rPr lang="en-NZ" sz="2000" dirty="0"/>
              <a:t>You can’t SEEK to find Godly PEACE and you can’t UPBUILD in the Lord away from His instruction manual.</a:t>
            </a:r>
          </a:p>
        </p:txBody>
      </p:sp>
    </p:spTree>
    <p:extLst>
      <p:ext uri="{BB962C8B-B14F-4D97-AF65-F5344CB8AC3E}">
        <p14:creationId xmlns:p14="http://schemas.microsoft.com/office/powerpoint/2010/main" val="136999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312" y="4191000"/>
            <a:ext cx="4187685" cy="2667000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Hebrews 4:12— For the word of God is living and active and sharper than any two-edged sword, and piercing as far as the division of soul and spirit, of both joints and marrow, and able to judge the thoughts and intentions of the heart. </a:t>
            </a:r>
            <a:r>
              <a:rPr lang="en-NZ" sz="2100" dirty="0"/>
              <a:t>(NASB95)</a:t>
            </a:r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190999"/>
            <a:ext cx="467801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GOD’S WORD</a:t>
            </a:r>
          </a:p>
          <a:p>
            <a:pPr lvl="1"/>
            <a:r>
              <a:rPr lang="en-NZ" sz="2000" dirty="0"/>
              <a:t>Give it in print</a:t>
            </a:r>
          </a:p>
          <a:p>
            <a:pPr lvl="1"/>
            <a:r>
              <a:rPr lang="en-NZ" sz="2000" dirty="0"/>
              <a:t>Give it electronically</a:t>
            </a:r>
          </a:p>
          <a:p>
            <a:pPr lvl="1"/>
            <a:r>
              <a:rPr lang="en-NZ" sz="2000" dirty="0"/>
              <a:t>Live it out before them</a:t>
            </a:r>
          </a:p>
          <a:p>
            <a:pPr lvl="1"/>
            <a:r>
              <a:rPr lang="en-NZ" sz="2000" dirty="0"/>
              <a:t>Let it change you</a:t>
            </a:r>
          </a:p>
          <a:p>
            <a:pPr lvl="1"/>
            <a:r>
              <a:rPr lang="en-NZ" sz="2000" dirty="0"/>
              <a:t>Challenge you</a:t>
            </a:r>
          </a:p>
          <a:p>
            <a:pPr lvl="1"/>
            <a:r>
              <a:rPr lang="en-NZ" sz="2000" dirty="0"/>
              <a:t>Excite you</a:t>
            </a:r>
          </a:p>
        </p:txBody>
      </p:sp>
      <p:pic>
        <p:nvPicPr>
          <p:cNvPr id="10" name="Picture 2" descr="https://1.bp.blogspot.com/-Z_WAxZZUBwM/VTugVzYMFeI/AAAAAAAABKY/CZ0y9bDEZ0o/s1600/from-god-to-us%2BHow%2BWe%2BGot%2Bthe%2BBible%2BCMP.jpg">
            <a:extLst>
              <a:ext uri="{FF2B5EF4-FFF2-40B4-BE49-F238E27FC236}">
                <a16:creationId xmlns:a16="http://schemas.microsoft.com/office/drawing/2014/main" id="{8CBEAD95-D9E2-412A-9D4B-23EC656C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0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2.bp.blogspot.com/-PoGtJlfuyK0/VT6q-uGsK_I/AAAAAAAABLI/bq_D0JFcU00/s1600/apocrypha.jpg">
            <a:extLst>
              <a:ext uri="{FF2B5EF4-FFF2-40B4-BE49-F238E27FC236}">
                <a16:creationId xmlns:a16="http://schemas.microsoft.com/office/drawing/2014/main" id="{B06091B5-9A4E-458B-81D5-42373E06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21976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5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312" y="4191000"/>
            <a:ext cx="4187685" cy="2667000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Hebrews 4:12— For the word of God is living and active and sharper than any two-edged sword, and piercing as far as the division of soul and spirit, of both joints and marrow, and able to judge the thoughts and intentions of the heart. </a:t>
            </a:r>
            <a:r>
              <a:rPr lang="en-NZ" sz="2100" dirty="0"/>
              <a:t>(NASB95)</a:t>
            </a:r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190999"/>
            <a:ext cx="467801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GOD’S WORD</a:t>
            </a:r>
          </a:p>
          <a:p>
            <a:pPr lvl="1"/>
            <a:r>
              <a:rPr lang="en-NZ" sz="2000" dirty="0"/>
              <a:t>Give it in print</a:t>
            </a:r>
          </a:p>
          <a:p>
            <a:pPr lvl="1"/>
            <a:r>
              <a:rPr lang="en-NZ" sz="2000" dirty="0"/>
              <a:t>Give it electronically</a:t>
            </a:r>
          </a:p>
          <a:p>
            <a:pPr lvl="1"/>
            <a:r>
              <a:rPr lang="en-NZ" sz="2000" dirty="0"/>
              <a:t>Live it out before them</a:t>
            </a:r>
          </a:p>
          <a:p>
            <a:pPr lvl="1"/>
            <a:r>
              <a:rPr lang="en-NZ" sz="2000" dirty="0"/>
              <a:t>Let it change you</a:t>
            </a:r>
          </a:p>
          <a:p>
            <a:pPr lvl="1"/>
            <a:r>
              <a:rPr lang="en-NZ" sz="2000" dirty="0"/>
              <a:t>Challenge you</a:t>
            </a:r>
          </a:p>
          <a:p>
            <a:pPr lvl="1"/>
            <a:r>
              <a:rPr lang="en-NZ" sz="2000" dirty="0"/>
              <a:t>Excite you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7EE15E4B-8059-4F37-A777-7E1FE16C7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2305"/>
            <a:ext cx="9162903" cy="59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7397FF5-16CC-45FD-9CAD-FBB1DA7BF1CF}"/>
              </a:ext>
            </a:extLst>
          </p:cNvPr>
          <p:cNvSpPr txBox="1">
            <a:spLocks/>
          </p:cNvSpPr>
          <p:nvPr/>
        </p:nvSpPr>
        <p:spPr>
          <a:xfrm>
            <a:off x="454302" y="1624356"/>
            <a:ext cx="4678017" cy="486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b="1" dirty="0">
                <a:solidFill>
                  <a:srgbClr val="FFFF00"/>
                </a:solidFill>
              </a:rPr>
              <a:t>THAT WHICH IS DUE!</a:t>
            </a:r>
          </a:p>
          <a:p>
            <a:r>
              <a:rPr lang="en-NZ" sz="2800" b="1" dirty="0">
                <a:solidFill>
                  <a:srgbClr val="FFFF00"/>
                </a:solidFill>
              </a:rPr>
              <a:t>Romans 13:7-8</a:t>
            </a:r>
          </a:p>
          <a:p>
            <a:pPr marL="0" indent="0">
              <a:buNone/>
            </a:pPr>
            <a:r>
              <a:rPr lang="en-NZ" b="1" baseline="30000" dirty="0">
                <a:solidFill>
                  <a:srgbClr val="FFFF00"/>
                </a:solidFill>
              </a:rPr>
              <a:t>7 </a:t>
            </a:r>
            <a:r>
              <a:rPr lang="en-NZ" b="1" dirty="0">
                <a:solidFill>
                  <a:srgbClr val="FFFF00"/>
                </a:solidFill>
              </a:rPr>
              <a:t>Render to all what is due them: </a:t>
            </a:r>
          </a:p>
          <a:p>
            <a:r>
              <a:rPr lang="en-NZ" b="1" dirty="0">
                <a:solidFill>
                  <a:srgbClr val="FFFF00"/>
                </a:solidFill>
              </a:rPr>
              <a:t>tax to whom tax </a:t>
            </a:r>
            <a:r>
              <a:rPr lang="en-NZ" b="1" i="1" dirty="0">
                <a:solidFill>
                  <a:srgbClr val="FFFF00"/>
                </a:solidFill>
              </a:rPr>
              <a:t>is due</a:t>
            </a:r>
            <a:r>
              <a:rPr lang="en-NZ" b="1" dirty="0">
                <a:solidFill>
                  <a:srgbClr val="FFFF00"/>
                </a:solidFill>
              </a:rPr>
              <a:t>; </a:t>
            </a:r>
          </a:p>
          <a:p>
            <a:r>
              <a:rPr lang="en-NZ" b="1" dirty="0">
                <a:solidFill>
                  <a:srgbClr val="FFFF00"/>
                </a:solidFill>
              </a:rPr>
              <a:t>custom to whom custom; </a:t>
            </a:r>
          </a:p>
          <a:p>
            <a:r>
              <a:rPr lang="en-NZ" b="1" dirty="0">
                <a:solidFill>
                  <a:srgbClr val="FFFF00"/>
                </a:solidFill>
              </a:rPr>
              <a:t>fear to whom fear; </a:t>
            </a:r>
          </a:p>
          <a:p>
            <a:r>
              <a:rPr lang="en-NZ" b="1" dirty="0">
                <a:solidFill>
                  <a:srgbClr val="FFFF00"/>
                </a:solidFill>
              </a:rPr>
              <a:t>honour to whom honour.</a:t>
            </a:r>
          </a:p>
          <a:p>
            <a:pPr marL="0" indent="0">
              <a:buNone/>
            </a:pPr>
            <a:r>
              <a:rPr lang="en-NZ" b="1" baseline="30000" dirty="0">
                <a:solidFill>
                  <a:srgbClr val="FFFF00"/>
                </a:solidFill>
              </a:rPr>
              <a:t>8</a:t>
            </a:r>
            <a:r>
              <a:rPr lang="en-NZ" b="1" dirty="0">
                <a:solidFill>
                  <a:srgbClr val="FFFF00"/>
                </a:solidFill>
              </a:rPr>
              <a:t>Owe nothing to anyone except to love one another;</a:t>
            </a:r>
          </a:p>
          <a:p>
            <a:pPr lvl="1"/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312" y="4191000"/>
            <a:ext cx="4187685" cy="2667000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Hebrews 4:12— For the word of God is living and active and sharper than any two-edged sword, and piercing as far as the division of soul and spirit, of both joints and marrow, and able to judge the thoughts and intentions of the heart. </a:t>
            </a:r>
            <a:r>
              <a:rPr lang="en-NZ" sz="2100" dirty="0"/>
              <a:t>(NASB95)</a:t>
            </a:r>
          </a:p>
        </p:txBody>
      </p:sp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A425DC-BC12-416C-BD74-4A75DF9CF63E}"/>
              </a:ext>
            </a:extLst>
          </p:cNvPr>
          <p:cNvSpPr txBox="1">
            <a:spLocks/>
          </p:cNvSpPr>
          <p:nvPr/>
        </p:nvSpPr>
        <p:spPr>
          <a:xfrm>
            <a:off x="-1" y="4190999"/>
            <a:ext cx="467801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GOD’S WORD</a:t>
            </a:r>
          </a:p>
          <a:p>
            <a:pPr lvl="1"/>
            <a:r>
              <a:rPr lang="en-NZ" sz="2000" dirty="0"/>
              <a:t>Give it in print</a:t>
            </a:r>
          </a:p>
          <a:p>
            <a:pPr lvl="1"/>
            <a:r>
              <a:rPr lang="en-NZ" sz="2000" dirty="0"/>
              <a:t>Give it electronically</a:t>
            </a:r>
          </a:p>
          <a:p>
            <a:pPr lvl="1"/>
            <a:r>
              <a:rPr lang="en-NZ" sz="2000" dirty="0"/>
              <a:t>Live it out before them</a:t>
            </a:r>
          </a:p>
          <a:p>
            <a:pPr lvl="1"/>
            <a:r>
              <a:rPr lang="en-NZ" sz="2000" dirty="0"/>
              <a:t>Let it change you</a:t>
            </a:r>
          </a:p>
          <a:p>
            <a:pPr lvl="1"/>
            <a:r>
              <a:rPr lang="en-NZ" sz="2000" dirty="0"/>
              <a:t>Challenge you</a:t>
            </a:r>
          </a:p>
          <a:p>
            <a:pPr lvl="1"/>
            <a:r>
              <a:rPr lang="en-NZ" sz="2000" dirty="0"/>
              <a:t>Excite you</a:t>
            </a:r>
          </a:p>
        </p:txBody>
      </p:sp>
      <p:pic>
        <p:nvPicPr>
          <p:cNvPr id="10" name="Picture 2" descr="https://ci6.googleusercontent.com/proxy/YKeuFgccpHC29fF8qSu0uQDEsaqr17iPGwNjDKxs8uCm3iNQmXo7oZWgGZt6MOOwfAe1Ns5hy-ACI9a5h7yrg7tDo5qBN4rlvCFxKNcEB-dG6C3IdnCHFY4OxV7l132MIa4Zrt8KGMUg4sVJ8jZRCnyE=s0-d-e1-ft#https://media.thegospelcoalition.org/wp-content/uploads/2019/04/06114432/disciplining-child.jpg">
            <a:extLst>
              <a:ext uri="{FF2B5EF4-FFF2-40B4-BE49-F238E27FC236}">
                <a16:creationId xmlns:a16="http://schemas.microsoft.com/office/drawing/2014/main" id="{C86C294D-C2E5-4D16-9C88-707EA976E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8"/>
          <a:stretch/>
        </p:blipFill>
        <p:spPr bwMode="auto">
          <a:xfrm>
            <a:off x="0" y="889053"/>
            <a:ext cx="9143998" cy="59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62B64D-9663-4AF1-9D24-DCDE737AF4EF}"/>
              </a:ext>
            </a:extLst>
          </p:cNvPr>
          <p:cNvSpPr txBox="1">
            <a:spLocks/>
          </p:cNvSpPr>
          <p:nvPr/>
        </p:nvSpPr>
        <p:spPr>
          <a:xfrm>
            <a:off x="227150" y="1167624"/>
            <a:ext cx="4678017" cy="4868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200" b="1" dirty="0">
                <a:solidFill>
                  <a:srgbClr val="FFFF00"/>
                </a:solidFill>
              </a:rPr>
              <a:t>THAT WHICH IS DUE!</a:t>
            </a:r>
          </a:p>
          <a:p>
            <a:r>
              <a:rPr lang="en-NZ" sz="5200" b="1" dirty="0">
                <a:solidFill>
                  <a:srgbClr val="FFFF00"/>
                </a:solidFill>
              </a:rPr>
              <a:t>Proverbs 22:6—</a:t>
            </a:r>
          </a:p>
          <a:p>
            <a:r>
              <a:rPr lang="en-NZ" sz="5200" b="1" baseline="30000" dirty="0">
                <a:solidFill>
                  <a:srgbClr val="FFFF00"/>
                </a:solidFill>
              </a:rPr>
              <a:t>6 </a:t>
            </a:r>
            <a:r>
              <a:rPr lang="en-NZ" sz="5200" b="1" dirty="0">
                <a:solidFill>
                  <a:srgbClr val="FFFF00"/>
                </a:solidFill>
              </a:rPr>
              <a:t>Train up a child in the way he should go,</a:t>
            </a:r>
            <a:br>
              <a:rPr lang="en-NZ" sz="5200" b="1" dirty="0">
                <a:solidFill>
                  <a:srgbClr val="FFFF00"/>
                </a:solidFill>
              </a:rPr>
            </a:br>
            <a:r>
              <a:rPr lang="en-NZ" sz="5200" b="1" dirty="0">
                <a:solidFill>
                  <a:srgbClr val="FFFF00"/>
                </a:solidFill>
              </a:rPr>
              <a:t>Even when he is old he will not depart from it. (NASB95)</a:t>
            </a:r>
          </a:p>
        </p:txBody>
      </p:sp>
    </p:spTree>
    <p:extLst>
      <p:ext uri="{BB962C8B-B14F-4D97-AF65-F5344CB8AC3E}">
        <p14:creationId xmlns:p14="http://schemas.microsoft.com/office/powerpoint/2010/main" val="282969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62B64D-9663-4AF1-9D24-DCDE737AF4EF}"/>
              </a:ext>
            </a:extLst>
          </p:cNvPr>
          <p:cNvSpPr txBox="1">
            <a:spLocks/>
          </p:cNvSpPr>
          <p:nvPr/>
        </p:nvSpPr>
        <p:spPr>
          <a:xfrm>
            <a:off x="227150" y="1167624"/>
            <a:ext cx="4678017" cy="4868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200" b="1" dirty="0">
                <a:solidFill>
                  <a:srgbClr val="FFFF00"/>
                </a:solidFill>
              </a:rPr>
              <a:t>THAT WHICH IS DUE!</a:t>
            </a:r>
          </a:p>
          <a:p>
            <a:r>
              <a:rPr lang="en-NZ" sz="5200" b="1" dirty="0">
                <a:solidFill>
                  <a:srgbClr val="FFFF00"/>
                </a:solidFill>
              </a:rPr>
              <a:t>Proverbs 22:6—</a:t>
            </a:r>
          </a:p>
          <a:p>
            <a:r>
              <a:rPr lang="en-NZ" sz="5200" b="1" baseline="30000" dirty="0">
                <a:solidFill>
                  <a:srgbClr val="FFFF00"/>
                </a:solidFill>
              </a:rPr>
              <a:t>6 </a:t>
            </a:r>
            <a:r>
              <a:rPr lang="en-NZ" sz="5200" b="1" dirty="0">
                <a:solidFill>
                  <a:srgbClr val="FFFF00"/>
                </a:solidFill>
              </a:rPr>
              <a:t>Train up a child in the way he should go,</a:t>
            </a:r>
            <a:br>
              <a:rPr lang="en-NZ" sz="5200" b="1" dirty="0">
                <a:solidFill>
                  <a:srgbClr val="FFFF00"/>
                </a:solidFill>
              </a:rPr>
            </a:br>
            <a:r>
              <a:rPr lang="en-NZ" sz="5200" b="1" dirty="0">
                <a:solidFill>
                  <a:srgbClr val="FFFF00"/>
                </a:solidFill>
              </a:rPr>
              <a:t>Even when he is old he will not depart from it. (NASB95)</a:t>
            </a:r>
          </a:p>
        </p:txBody>
      </p:sp>
      <p:pic>
        <p:nvPicPr>
          <p:cNvPr id="8" name="Picture 2" descr="Image may contain: 2 people, people smiling, people standing, tree, snow and outdoor">
            <a:extLst>
              <a:ext uri="{FF2B5EF4-FFF2-40B4-BE49-F238E27FC236}">
                <a16:creationId xmlns:a16="http://schemas.microsoft.com/office/drawing/2014/main" id="{C0076BC9-2DFE-4A38-B4D1-443734E76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9364"/>
            <a:ext cx="6493566" cy="59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854803-2736-4894-A460-A185D8F2DA0D}"/>
              </a:ext>
            </a:extLst>
          </p:cNvPr>
          <p:cNvSpPr txBox="1">
            <a:spLocks/>
          </p:cNvSpPr>
          <p:nvPr/>
        </p:nvSpPr>
        <p:spPr>
          <a:xfrm>
            <a:off x="6493565" y="1761670"/>
            <a:ext cx="2372139" cy="508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Peter and Joan Craig were God’s gifts to a  16 year old boy who was desperately seeking Jesus. </a:t>
            </a:r>
            <a:endParaRPr lang="en-NZ" sz="2100" dirty="0"/>
          </a:p>
        </p:txBody>
      </p:sp>
    </p:spTree>
    <p:extLst>
      <p:ext uri="{BB962C8B-B14F-4D97-AF65-F5344CB8AC3E}">
        <p14:creationId xmlns:p14="http://schemas.microsoft.com/office/powerpoint/2010/main" val="325257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 result for even death on a c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761" y="469901"/>
            <a:ext cx="3943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FF0000"/>
                </a:solidFill>
              </a:rPr>
              <a:t>John 3:16</a:t>
            </a:r>
          </a:p>
          <a:p>
            <a:r>
              <a:rPr lang="en-NZ" sz="3600" dirty="0">
                <a:solidFill>
                  <a:srgbClr val="FF0000"/>
                </a:solidFill>
              </a:rPr>
              <a:t> </a:t>
            </a:r>
            <a:r>
              <a:rPr lang="en-NZ" sz="3600" b="1" baseline="30000" dirty="0">
                <a:solidFill>
                  <a:srgbClr val="FF0000"/>
                </a:solidFill>
              </a:rPr>
              <a:t>16 </a:t>
            </a:r>
            <a:r>
              <a:rPr lang="en-NZ" sz="3600" dirty="0">
                <a:solidFill>
                  <a:srgbClr val="FF0000"/>
                </a:solidFill>
              </a:rPr>
              <a:t>“For God so loved the world, that He gave His only begotten Son, that whoever believes in Him shall not perish, but have eternal life.  (NASB)</a:t>
            </a:r>
          </a:p>
        </p:txBody>
      </p:sp>
    </p:spTree>
    <p:extLst>
      <p:ext uri="{BB962C8B-B14F-4D97-AF65-F5344CB8AC3E}">
        <p14:creationId xmlns:p14="http://schemas.microsoft.com/office/powerpoint/2010/main" val="6655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s_20_35_blessed_to_give_powerpoint_church_sermon_Slide01">
            <a:extLst>
              <a:ext uri="{FF2B5EF4-FFF2-40B4-BE49-F238E27FC236}">
                <a16:creationId xmlns:a16="http://schemas.microsoft.com/office/drawing/2014/main" id="{C551FABD-769A-468E-961D-F65FD8446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75347"/>
          <a:stretch/>
        </p:blipFill>
        <p:spPr bwMode="auto">
          <a:xfrm>
            <a:off x="0" y="0"/>
            <a:ext cx="9144000" cy="8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aptism church of christ">
            <a:extLst>
              <a:ext uri="{FF2B5EF4-FFF2-40B4-BE49-F238E27FC236}">
                <a16:creationId xmlns:a16="http://schemas.microsoft.com/office/drawing/2014/main" id="{53949A01-A324-463E-80FE-249F33F52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0" y="882306"/>
            <a:ext cx="9167620" cy="59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9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032375"/>
            <a:ext cx="9143998" cy="1825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dirty="0"/>
              <a:t>Just in case you didn’t notice…</a:t>
            </a:r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7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032375"/>
            <a:ext cx="9143998" cy="1825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5400" dirty="0"/>
              <a:t>Christmas is upon us.</a:t>
            </a:r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9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032375"/>
            <a:ext cx="9143998" cy="1825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5400" dirty="0"/>
              <a:t>It is a nice time of the year…?</a:t>
            </a:r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4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7062-DBE8-4646-8C3A-AD339C85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032375"/>
            <a:ext cx="9143998" cy="1825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5400" dirty="0"/>
              <a:t>It is a nice time of the year…?</a:t>
            </a:r>
          </a:p>
          <a:p>
            <a:pPr marL="0" indent="0" algn="ctr">
              <a:buNone/>
            </a:pPr>
            <a:r>
              <a:rPr lang="en-NZ" sz="5400" dirty="0"/>
              <a:t>YES!</a:t>
            </a:r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8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/>
              <a:t>Biblically speaking…?</a:t>
            </a:r>
          </a:p>
          <a:p>
            <a:pPr marL="0" indent="0" algn="ctr">
              <a:buNone/>
            </a:pP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74413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5400" dirty="0"/>
              <a:t>Biblically speaking…?</a:t>
            </a:r>
          </a:p>
          <a:p>
            <a:pPr marL="0" indent="0" algn="ctr">
              <a:buNone/>
            </a:pPr>
            <a:r>
              <a:rPr lang="en-NZ" sz="5400" dirty="0"/>
              <a:t>A lot of liberties…to say the least!</a:t>
            </a:r>
          </a:p>
        </p:txBody>
      </p:sp>
    </p:spTree>
    <p:extLst>
      <p:ext uri="{BB962C8B-B14F-4D97-AF65-F5344CB8AC3E}">
        <p14:creationId xmlns:p14="http://schemas.microsoft.com/office/powerpoint/2010/main" val="40072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7C20-EE0B-4DE1-BF5E-018881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2" name="Picture 4" descr="Image result for Christmas gifts">
            <a:extLst>
              <a:ext uri="{FF2B5EF4-FFF2-40B4-BE49-F238E27FC236}">
                <a16:creationId xmlns:a16="http://schemas.microsoft.com/office/drawing/2014/main" id="{E0AA8874-DAC5-4F3E-A1AE-702B8A7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D3DA22-A3EF-4791-8AF7-00709152E91D}"/>
              </a:ext>
            </a:extLst>
          </p:cNvPr>
          <p:cNvSpPr txBox="1">
            <a:spLocks/>
          </p:cNvSpPr>
          <p:nvPr/>
        </p:nvSpPr>
        <p:spPr>
          <a:xfrm>
            <a:off x="0" y="5032375"/>
            <a:ext cx="9143997" cy="1825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400" dirty="0"/>
              <a:t>Does it belong in the of the worship of the saints…?  </a:t>
            </a:r>
          </a:p>
        </p:txBody>
      </p:sp>
    </p:spTree>
    <p:extLst>
      <p:ext uri="{BB962C8B-B14F-4D97-AF65-F5344CB8AC3E}">
        <p14:creationId xmlns:p14="http://schemas.microsoft.com/office/powerpoint/2010/main" val="164177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748</Words>
  <Application>Microsoft Office PowerPoint</Application>
  <PresentationFormat>On-screen Show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Morningside Church of Christ</cp:lastModifiedBy>
  <cp:revision>28</cp:revision>
  <dcterms:created xsi:type="dcterms:W3CDTF">2019-12-02T00:58:05Z</dcterms:created>
  <dcterms:modified xsi:type="dcterms:W3CDTF">2019-12-21T21:58:28Z</dcterms:modified>
</cp:coreProperties>
</file>