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1136" r:id="rId2"/>
    <p:sldId id="1319" r:id="rId3"/>
    <p:sldId id="1306" r:id="rId4"/>
    <p:sldId id="1312" r:id="rId5"/>
    <p:sldId id="1311" r:id="rId6"/>
    <p:sldId id="1313" r:id="rId7"/>
    <p:sldId id="1316" r:id="rId8"/>
    <p:sldId id="1317" r:id="rId9"/>
    <p:sldId id="1318" r:id="rId10"/>
    <p:sldId id="1321" r:id="rId11"/>
    <p:sldId id="1322" r:id="rId12"/>
    <p:sldId id="1323" r:id="rId13"/>
    <p:sldId id="1324" r:id="rId14"/>
    <p:sldId id="967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8529" autoAdjust="0"/>
    <p:restoredTop sz="94660"/>
  </p:normalViewPr>
  <p:slideViewPr>
    <p:cSldViewPr snapToGrid="0">
      <p:cViewPr varScale="1">
        <p:scale>
          <a:sx n="59" d="100"/>
          <a:sy n="59" d="100"/>
        </p:scale>
        <p:origin x="22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3AE4A4-B0A9-4946-A9B9-4176D30CF272}" type="datetimeFigureOut">
              <a:rPr lang="en-NZ" smtClean="0"/>
              <a:t>15/12/2019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5E58C7C-B011-47DA-ADD2-B315460455CB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53180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8CEE-69A5-4B52-AA73-6E2AFE19DFCB}" type="datetimeFigureOut">
              <a:rPr lang="en-NZ" smtClean="0"/>
              <a:t>15/12/2019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578E-76DA-4C16-A1F7-608F059A67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43754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8CEE-69A5-4B52-AA73-6E2AFE19DFCB}" type="datetimeFigureOut">
              <a:rPr lang="en-NZ" smtClean="0"/>
              <a:t>15/12/2019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578E-76DA-4C16-A1F7-608F059A67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8994328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8CEE-69A5-4B52-AA73-6E2AFE19DFCB}" type="datetimeFigureOut">
              <a:rPr lang="en-NZ" smtClean="0"/>
              <a:t>15/12/2019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578E-76DA-4C16-A1F7-608F059A67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78281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8CEE-69A5-4B52-AA73-6E2AFE19DFCB}" type="datetimeFigureOut">
              <a:rPr lang="en-NZ" smtClean="0"/>
              <a:t>15/12/2019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578E-76DA-4C16-A1F7-608F059A67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55976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8CEE-69A5-4B52-AA73-6E2AFE19DFCB}" type="datetimeFigureOut">
              <a:rPr lang="en-NZ" smtClean="0"/>
              <a:t>15/12/2019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578E-76DA-4C16-A1F7-608F059A67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377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8CEE-69A5-4B52-AA73-6E2AFE19DFCB}" type="datetimeFigureOut">
              <a:rPr lang="en-NZ" smtClean="0"/>
              <a:t>15/12/2019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578E-76DA-4C16-A1F7-608F059A67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6727176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8CEE-69A5-4B52-AA73-6E2AFE19DFCB}" type="datetimeFigureOut">
              <a:rPr lang="en-NZ" smtClean="0"/>
              <a:t>15/12/2019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578E-76DA-4C16-A1F7-608F059A67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838029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8CEE-69A5-4B52-AA73-6E2AFE19DFCB}" type="datetimeFigureOut">
              <a:rPr lang="en-NZ" smtClean="0"/>
              <a:t>15/12/2019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578E-76DA-4C16-A1F7-608F059A67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5239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8CEE-69A5-4B52-AA73-6E2AFE19DFCB}" type="datetimeFigureOut">
              <a:rPr lang="en-NZ" smtClean="0"/>
              <a:t>15/12/2019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578E-76DA-4C16-A1F7-608F059A67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010800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8CEE-69A5-4B52-AA73-6E2AFE19DFCB}" type="datetimeFigureOut">
              <a:rPr lang="en-NZ" smtClean="0"/>
              <a:t>15/12/2019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578E-76DA-4C16-A1F7-608F059A67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773745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BC8CEE-69A5-4B52-AA73-6E2AFE19DFCB}" type="datetimeFigureOut">
              <a:rPr lang="en-NZ" smtClean="0"/>
              <a:t>15/12/2019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FA578E-76DA-4C16-A1F7-608F059A67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99459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BC8CEE-69A5-4B52-AA73-6E2AFE19DFCB}" type="datetimeFigureOut">
              <a:rPr lang="en-NZ" smtClean="0"/>
              <a:t>15/12/2019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FA578E-76DA-4C16-A1F7-608F059A67C2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87704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983320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647371" cy="6858000"/>
          </a:xfrm>
          <a:prstGeom prst="rect">
            <a:avLst/>
          </a:prstGeom>
          <a:solidFill>
            <a:srgbClr val="2F71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3EAC14-D78E-476A-8624-59EAD133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32" y="2250610"/>
            <a:ext cx="2391675" cy="235424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75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3. The Strategy</a:t>
            </a:r>
            <a:endParaRPr lang="en-US" sz="2275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E11FEB-4551-4ED4-9C2D-14C23B52952A}"/>
              </a:ext>
            </a:extLst>
          </p:cNvPr>
          <p:cNvSpPr/>
          <p:nvPr/>
        </p:nvSpPr>
        <p:spPr>
          <a:xfrm>
            <a:off x="2843207" y="385044"/>
            <a:ext cx="5632175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400" dirty="0"/>
              <a:t>Hebrews 12:1a—Therefore, since we have so great a cloud of witnesses surrounding us,…</a:t>
            </a:r>
            <a:r>
              <a:rPr lang="en-NZ" dirty="0"/>
              <a:t> </a:t>
            </a:r>
            <a:r>
              <a:rPr lang="en-NZ" dirty="0">
                <a:solidFill>
                  <a:srgbClr val="000000"/>
                </a:solidFill>
                <a:latin typeface="Helvetica Neue"/>
              </a:rPr>
              <a:t>(NASB95)</a:t>
            </a:r>
            <a:endParaRPr lang="en-NZ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pic>
        <p:nvPicPr>
          <p:cNvPr id="6150" name="Picture 6" descr="Image result for win">
            <a:extLst>
              <a:ext uri="{FF2B5EF4-FFF2-40B4-BE49-F238E27FC236}">
                <a16:creationId xmlns:a16="http://schemas.microsoft.com/office/drawing/2014/main" id="{4FFF9027-35B2-4167-AC49-2F45AC887C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7774" y="1445407"/>
            <a:ext cx="3999839" cy="38355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A6E4478-B317-44F7-AAF8-3EC7DCC5471E}"/>
              </a:ext>
            </a:extLst>
          </p:cNvPr>
          <p:cNvSpPr/>
          <p:nvPr/>
        </p:nvSpPr>
        <p:spPr>
          <a:xfrm>
            <a:off x="1909478" y="5280992"/>
            <a:ext cx="687630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2800" dirty="0">
                <a:solidFill>
                  <a:srgbClr val="000000"/>
                </a:solidFill>
                <a:latin typeface="Helvetica Neue"/>
              </a:rPr>
              <a:t>Strategy 1.</a:t>
            </a:r>
          </a:p>
          <a:p>
            <a:pPr algn="ctr"/>
            <a:r>
              <a:rPr lang="en-NZ" sz="2800" dirty="0">
                <a:solidFill>
                  <a:srgbClr val="000000"/>
                </a:solidFill>
                <a:latin typeface="Helvetica Neue"/>
              </a:rPr>
              <a:t>“Look at the winners before you:</a:t>
            </a:r>
          </a:p>
          <a:p>
            <a:pPr algn="ctr"/>
            <a:r>
              <a:rPr lang="en-NZ" sz="2800" dirty="0">
                <a:solidFill>
                  <a:srgbClr val="000000"/>
                </a:solidFill>
                <a:latin typeface="Helvetica Neue"/>
              </a:rPr>
              <a:t> “A cloud of witnesses”(Heb.12:1)</a:t>
            </a:r>
            <a:endParaRPr lang="en-NZ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pic>
        <p:nvPicPr>
          <p:cNvPr id="9" name="Picture 2" descr="Image result for The Strategy">
            <a:extLst>
              <a:ext uri="{FF2B5EF4-FFF2-40B4-BE49-F238E27FC236}">
                <a16:creationId xmlns:a16="http://schemas.microsoft.com/office/drawing/2014/main" id="{A3554C1C-0B07-49B4-BB56-E956D68FD44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42" t="29778" r="20051" b="29279"/>
          <a:stretch/>
        </p:blipFill>
        <p:spPr bwMode="auto">
          <a:xfrm>
            <a:off x="483652" y="390500"/>
            <a:ext cx="2276502" cy="116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FBBF7EDB-264B-40E1-80AE-4740C9F632A9}"/>
              </a:ext>
            </a:extLst>
          </p:cNvPr>
          <p:cNvSpPr/>
          <p:nvPr/>
        </p:nvSpPr>
        <p:spPr>
          <a:xfrm>
            <a:off x="217539" y="4838590"/>
            <a:ext cx="1351833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b="0" i="0" dirty="0">
                <a:solidFill>
                  <a:schemeClr val="bg1"/>
                </a:solidFill>
                <a:effectLst/>
                <a:latin typeface="Helvetica Neue"/>
              </a:rPr>
              <a:t>Abraham</a:t>
            </a:r>
          </a:p>
          <a:p>
            <a:r>
              <a:rPr lang="en-NZ" dirty="0">
                <a:solidFill>
                  <a:schemeClr val="bg1"/>
                </a:solidFill>
                <a:latin typeface="Helvetica Neue"/>
              </a:rPr>
              <a:t>Isaac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Helvetica Neue"/>
              </a:rPr>
              <a:t>Jacob</a:t>
            </a:r>
          </a:p>
          <a:p>
            <a:r>
              <a:rPr lang="en-NZ" dirty="0">
                <a:solidFill>
                  <a:schemeClr val="bg1"/>
                </a:solidFill>
                <a:latin typeface="Helvetica Neue"/>
              </a:rPr>
              <a:t>David</a:t>
            </a:r>
          </a:p>
          <a:p>
            <a:r>
              <a:rPr lang="en-NZ" b="0" i="0">
                <a:solidFill>
                  <a:schemeClr val="bg1"/>
                </a:solidFill>
                <a:effectLst/>
                <a:latin typeface="Helvetica Neue"/>
              </a:rPr>
              <a:t>Rahab</a:t>
            </a:r>
            <a:r>
              <a:rPr lang="en-NZ">
                <a:solidFill>
                  <a:schemeClr val="bg1"/>
                </a:solidFill>
                <a:latin typeface="Helvetica Neue"/>
              </a:rPr>
              <a:t>…</a:t>
            </a:r>
            <a:endParaRPr lang="en-NZ" b="0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821293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647371" cy="6858000"/>
          </a:xfrm>
          <a:prstGeom prst="rect">
            <a:avLst/>
          </a:prstGeom>
          <a:solidFill>
            <a:srgbClr val="2F71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3EAC14-D78E-476A-8624-59EAD133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32" y="2250610"/>
            <a:ext cx="2391675" cy="235424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75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3. The Strategy</a:t>
            </a:r>
            <a:endParaRPr lang="en-US" sz="2275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pic>
        <p:nvPicPr>
          <p:cNvPr id="6146" name="Picture 2" descr="Image result for The Strategy">
            <a:extLst>
              <a:ext uri="{FF2B5EF4-FFF2-40B4-BE49-F238E27FC236}">
                <a16:creationId xmlns:a16="http://schemas.microsoft.com/office/drawing/2014/main" id="{F3435A21-419E-4ACB-AAB7-A1906BF07E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42" t="29778" r="20051" b="29279"/>
          <a:stretch/>
        </p:blipFill>
        <p:spPr bwMode="auto">
          <a:xfrm>
            <a:off x="483652" y="390500"/>
            <a:ext cx="2276502" cy="116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A6E4478-B317-44F7-AAF8-3EC7DCC5471E}"/>
              </a:ext>
            </a:extLst>
          </p:cNvPr>
          <p:cNvSpPr/>
          <p:nvPr/>
        </p:nvSpPr>
        <p:spPr>
          <a:xfrm>
            <a:off x="1647370" y="5280992"/>
            <a:ext cx="7138409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2800" dirty="0">
                <a:solidFill>
                  <a:srgbClr val="000000"/>
                </a:solidFill>
                <a:latin typeface="Helvetica Neue"/>
              </a:rPr>
              <a:t>Strategy 2.</a:t>
            </a:r>
          </a:p>
          <a:p>
            <a:pPr algn="ctr"/>
            <a:r>
              <a:rPr lang="en-NZ" sz="2800" dirty="0">
                <a:solidFill>
                  <a:srgbClr val="000000"/>
                </a:solidFill>
                <a:latin typeface="Helvetica Neue"/>
              </a:rPr>
              <a:t>Throw away all that slows you down or trips you up!...</a:t>
            </a:r>
            <a:endParaRPr lang="en-NZ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BFA3E12-7C15-4122-B6E5-2C3167D5312D}"/>
              </a:ext>
            </a:extLst>
          </p:cNvPr>
          <p:cNvSpPr/>
          <p:nvPr/>
        </p:nvSpPr>
        <p:spPr>
          <a:xfrm>
            <a:off x="2971775" y="390500"/>
            <a:ext cx="58140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400" dirty="0"/>
              <a:t>Hebrews 12:1b—…let us also lay aside every encumbrance and the sin which so easily entangles us,…</a:t>
            </a:r>
            <a:r>
              <a:rPr lang="en-NZ" dirty="0"/>
              <a:t> </a:t>
            </a:r>
            <a:r>
              <a:rPr lang="en-NZ" dirty="0">
                <a:solidFill>
                  <a:srgbClr val="000000"/>
                </a:solidFill>
                <a:latin typeface="Helvetica Neue"/>
              </a:rPr>
              <a:t>(NASB95)</a:t>
            </a:r>
            <a:endParaRPr lang="en-NZ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A281B0E5-6C9E-4F7A-B920-206D71A4E22A}"/>
              </a:ext>
            </a:extLst>
          </p:cNvPr>
          <p:cNvSpPr/>
          <p:nvPr/>
        </p:nvSpPr>
        <p:spPr>
          <a:xfrm>
            <a:off x="217539" y="4838590"/>
            <a:ext cx="13518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b="0" i="0" dirty="0">
                <a:solidFill>
                  <a:schemeClr val="bg1"/>
                </a:solidFill>
                <a:effectLst/>
                <a:latin typeface="Helvetica Neue"/>
              </a:rPr>
              <a:t>Anger</a:t>
            </a:r>
          </a:p>
          <a:p>
            <a:r>
              <a:rPr lang="en-NZ" dirty="0">
                <a:solidFill>
                  <a:schemeClr val="bg1"/>
                </a:solidFill>
                <a:latin typeface="Helvetica Neue"/>
              </a:rPr>
              <a:t>Jealousy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Helvetica Neue"/>
              </a:rPr>
              <a:t>Spite</a:t>
            </a:r>
          </a:p>
          <a:p>
            <a:r>
              <a:rPr lang="en-NZ" dirty="0">
                <a:solidFill>
                  <a:schemeClr val="bg1"/>
                </a:solidFill>
                <a:latin typeface="Helvetica Neue"/>
              </a:rPr>
              <a:t>Lust</a:t>
            </a:r>
          </a:p>
          <a:p>
            <a:r>
              <a:rPr lang="en-NZ" b="0" i="0" dirty="0">
                <a:solidFill>
                  <a:schemeClr val="bg1"/>
                </a:solidFill>
                <a:effectLst/>
                <a:latin typeface="Helvetica Neue"/>
              </a:rPr>
              <a:t>Greed</a:t>
            </a:r>
          </a:p>
          <a:p>
            <a:endParaRPr lang="en-NZ" b="0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pic>
        <p:nvPicPr>
          <p:cNvPr id="4098" name="Picture 2" descr="Image result for runner">
            <a:extLst>
              <a:ext uri="{FF2B5EF4-FFF2-40B4-BE49-F238E27FC236}">
                <a16:creationId xmlns:a16="http://schemas.microsoft.com/office/drawing/2014/main" id="{8CBE51A7-836B-4DEA-9CD6-72EF392B03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84618" y="1656082"/>
            <a:ext cx="4906443" cy="3679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7A689FC1-4FF7-4303-8A25-140BE580AF36}"/>
              </a:ext>
            </a:extLst>
          </p:cNvPr>
          <p:cNvSpPr/>
          <p:nvPr/>
        </p:nvSpPr>
        <p:spPr>
          <a:xfrm>
            <a:off x="3084618" y="1750007"/>
            <a:ext cx="4906443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3200" dirty="0">
                <a:solidFill>
                  <a:schemeClr val="bg1"/>
                </a:solidFill>
              </a:rPr>
              <a:t>Eliud Kipchoge</a:t>
            </a:r>
          </a:p>
        </p:txBody>
      </p:sp>
    </p:spTree>
    <p:extLst>
      <p:ext uri="{BB962C8B-B14F-4D97-AF65-F5344CB8AC3E}">
        <p14:creationId xmlns:p14="http://schemas.microsoft.com/office/powerpoint/2010/main" val="20092812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647371" cy="6858000"/>
          </a:xfrm>
          <a:prstGeom prst="rect">
            <a:avLst/>
          </a:prstGeom>
          <a:solidFill>
            <a:srgbClr val="2F71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3EAC14-D78E-476A-8624-59EAD133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32" y="2250610"/>
            <a:ext cx="2391675" cy="235424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75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3. The Strategy</a:t>
            </a:r>
            <a:endParaRPr lang="en-US" sz="2275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6E4478-B317-44F7-AAF8-3EC7DCC5471E}"/>
              </a:ext>
            </a:extLst>
          </p:cNvPr>
          <p:cNvSpPr/>
          <p:nvPr/>
        </p:nvSpPr>
        <p:spPr>
          <a:xfrm>
            <a:off x="1647370" y="5280992"/>
            <a:ext cx="7138409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2800" dirty="0">
                <a:solidFill>
                  <a:srgbClr val="000000"/>
                </a:solidFill>
                <a:latin typeface="Helvetica Neue"/>
              </a:rPr>
              <a:t>Strategy 3.</a:t>
            </a:r>
          </a:p>
          <a:p>
            <a:pPr algn="ctr"/>
            <a:r>
              <a:rPr lang="en-NZ" sz="2800" dirty="0">
                <a:solidFill>
                  <a:srgbClr val="000000"/>
                </a:solidFill>
                <a:latin typeface="Helvetica Neue"/>
              </a:rPr>
              <a:t>Keep going…!</a:t>
            </a:r>
            <a:endParaRPr lang="en-NZ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pic>
        <p:nvPicPr>
          <p:cNvPr id="3074" name="Picture 2" descr="Image result for Endurance running">
            <a:extLst>
              <a:ext uri="{FF2B5EF4-FFF2-40B4-BE49-F238E27FC236}">
                <a16:creationId xmlns:a16="http://schemas.microsoft.com/office/drawing/2014/main" id="{76DB817F-F974-44D4-9B6E-464C5586DCF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26859" y="1086959"/>
            <a:ext cx="5249349" cy="3941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Image result for The Strategy">
            <a:extLst>
              <a:ext uri="{FF2B5EF4-FFF2-40B4-BE49-F238E27FC236}">
                <a16:creationId xmlns:a16="http://schemas.microsoft.com/office/drawing/2014/main" id="{0744393F-165E-4441-80DA-4EB6ECCD4B2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42" t="29778" r="20051" b="29279"/>
          <a:stretch/>
        </p:blipFill>
        <p:spPr bwMode="auto">
          <a:xfrm>
            <a:off x="483652" y="390500"/>
            <a:ext cx="2276502" cy="116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F451883B-3731-40ED-AA2C-CF90B64DBCE2}"/>
              </a:ext>
            </a:extLst>
          </p:cNvPr>
          <p:cNvSpPr/>
          <p:nvPr/>
        </p:nvSpPr>
        <p:spPr>
          <a:xfrm>
            <a:off x="3534840" y="1552660"/>
            <a:ext cx="3167540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800" dirty="0">
                <a:solidFill>
                  <a:schemeClr val="bg1"/>
                </a:solidFill>
              </a:rPr>
              <a:t>Hebrews 12:1—…and let us run with endurance the race that is set before us, </a:t>
            </a:r>
            <a:r>
              <a:rPr lang="en-NZ" dirty="0">
                <a:solidFill>
                  <a:schemeClr val="bg1"/>
                </a:solidFill>
                <a:latin typeface="Helvetica Neue"/>
              </a:rPr>
              <a:t>(NASB95)</a:t>
            </a:r>
            <a:endParaRPr lang="en-NZ" b="0" i="0" dirty="0">
              <a:solidFill>
                <a:schemeClr val="bg1"/>
              </a:solidFill>
              <a:effectLst/>
              <a:latin typeface="Helvetica Neue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6FE393-1868-472A-818A-24E6DA1E7E7F}"/>
              </a:ext>
            </a:extLst>
          </p:cNvPr>
          <p:cNvSpPr/>
          <p:nvPr/>
        </p:nvSpPr>
        <p:spPr>
          <a:xfrm>
            <a:off x="217539" y="4838590"/>
            <a:ext cx="135183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dirty="0">
                <a:solidFill>
                  <a:schemeClr val="bg1"/>
                </a:solidFill>
                <a:latin typeface="Helvetica Neue"/>
              </a:rPr>
              <a:t>Training—</a:t>
            </a:r>
          </a:p>
          <a:p>
            <a:r>
              <a:rPr lang="en-NZ" dirty="0">
                <a:solidFill>
                  <a:schemeClr val="bg1"/>
                </a:solidFill>
                <a:latin typeface="Helvetica Neue"/>
              </a:rPr>
              <a:t>Self-discipline</a:t>
            </a:r>
          </a:p>
          <a:p>
            <a:r>
              <a:rPr lang="en-NZ" dirty="0">
                <a:solidFill>
                  <a:schemeClr val="bg1"/>
                </a:solidFill>
                <a:latin typeface="Helvetica Neue"/>
              </a:rPr>
              <a:t>Bible</a:t>
            </a:r>
          </a:p>
          <a:p>
            <a:r>
              <a:rPr lang="en-NZ" dirty="0">
                <a:solidFill>
                  <a:schemeClr val="bg1"/>
                </a:solidFill>
                <a:latin typeface="Helvetica Neue"/>
              </a:rPr>
              <a:t>Prayer</a:t>
            </a:r>
          </a:p>
          <a:p>
            <a:r>
              <a:rPr lang="en-NZ" dirty="0">
                <a:solidFill>
                  <a:schemeClr val="bg1"/>
                </a:solidFill>
                <a:latin typeface="Helvetica Neue"/>
              </a:rPr>
              <a:t>Fellowship</a:t>
            </a:r>
          </a:p>
        </p:txBody>
      </p:sp>
    </p:spTree>
    <p:extLst>
      <p:ext uri="{BB962C8B-B14F-4D97-AF65-F5344CB8AC3E}">
        <p14:creationId xmlns:p14="http://schemas.microsoft.com/office/powerpoint/2010/main" val="32553964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647371" cy="6858000"/>
          </a:xfrm>
          <a:prstGeom prst="rect">
            <a:avLst/>
          </a:prstGeom>
          <a:solidFill>
            <a:srgbClr val="2F71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3EAC14-D78E-476A-8624-59EAD133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32" y="2250610"/>
            <a:ext cx="2391675" cy="235424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75" dirty="0">
                <a:solidFill>
                  <a:srgbClr val="FFFFFF"/>
                </a:solidFill>
              </a:rPr>
              <a:t>4</a:t>
            </a:r>
            <a:r>
              <a:rPr lang="en-US" sz="2275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 The Blessing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6A6E4478-B317-44F7-AAF8-3EC7DCC5471E}"/>
              </a:ext>
            </a:extLst>
          </p:cNvPr>
          <p:cNvSpPr/>
          <p:nvPr/>
        </p:nvSpPr>
        <p:spPr>
          <a:xfrm>
            <a:off x="1647370" y="5280992"/>
            <a:ext cx="713840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dirty="0"/>
              <a:t>2 Timothy 4:7-8—</a:t>
            </a:r>
            <a:r>
              <a:rPr lang="en-NZ" b="1" baseline="30000" dirty="0"/>
              <a:t>7</a:t>
            </a:r>
            <a:r>
              <a:rPr lang="en-NZ" dirty="0"/>
              <a:t>I have fought the good fight, I have finished the course, I have kept the faith; </a:t>
            </a:r>
            <a:r>
              <a:rPr lang="en-NZ" b="1" baseline="30000" dirty="0"/>
              <a:t>8 </a:t>
            </a:r>
            <a:r>
              <a:rPr lang="en-NZ" dirty="0"/>
              <a:t>in the future there is laid up for me the crown of righteousness, which the Lord, the righteous Judge, will award to me on that day; and not only to me, but also to all who have loved His appearing.</a:t>
            </a:r>
            <a:r>
              <a:rPr lang="en-NZ" dirty="0">
                <a:solidFill>
                  <a:srgbClr val="000000"/>
                </a:solidFill>
                <a:latin typeface="Helvetica Neue"/>
              </a:rPr>
              <a:t> (NASB95)</a:t>
            </a:r>
            <a:endParaRPr lang="en-NZ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846FE393-1868-472A-818A-24E6DA1E7E7F}"/>
              </a:ext>
            </a:extLst>
          </p:cNvPr>
          <p:cNvSpPr/>
          <p:nvPr/>
        </p:nvSpPr>
        <p:spPr>
          <a:xfrm>
            <a:off x="217539" y="4838590"/>
            <a:ext cx="13518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dirty="0">
                <a:solidFill>
                  <a:schemeClr val="bg1"/>
                </a:solidFill>
                <a:latin typeface="Helvetica Neue"/>
              </a:rPr>
              <a:t>.</a:t>
            </a:r>
          </a:p>
        </p:txBody>
      </p:sp>
      <p:pic>
        <p:nvPicPr>
          <p:cNvPr id="7170" name="Picture 2">
            <a:extLst>
              <a:ext uri="{FF2B5EF4-FFF2-40B4-BE49-F238E27FC236}">
                <a16:creationId xmlns:a16="http://schemas.microsoft.com/office/drawing/2014/main" id="{52814C76-FB91-4143-96F5-797846ED3D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9893" y="622901"/>
            <a:ext cx="5862791" cy="44237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82912A80-D608-4DD9-A989-9A21E6169614}"/>
              </a:ext>
            </a:extLst>
          </p:cNvPr>
          <p:cNvSpPr/>
          <p:nvPr/>
        </p:nvSpPr>
        <p:spPr>
          <a:xfrm>
            <a:off x="2969893" y="3084264"/>
            <a:ext cx="586279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400" dirty="0"/>
              <a:t>Matthew 25:21—His master said to him, ‘Well done, good and faithful slave. You were faithful with a few things, I will put you in charge of many things; enter into the joy of your master.’ </a:t>
            </a:r>
            <a:r>
              <a:rPr lang="en-NZ" dirty="0">
                <a:latin typeface="Helvetica Neue"/>
              </a:rPr>
              <a:t>(NASB95)</a:t>
            </a:r>
            <a:endParaRPr lang="en-NZ" i="0" dirty="0"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988231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id="{57845966-6EFC-468A-9CC7-BAB4B95854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pic>
        <p:nvPicPr>
          <p:cNvPr id="73" name="Picture 72">
            <a:extLst>
              <a:ext uri="{FF2B5EF4-FFF2-40B4-BE49-F238E27FC236}">
                <a16:creationId xmlns:a16="http://schemas.microsoft.com/office/drawing/2014/main" id="{75554383-98AF-4A47-BB65-705FAAA4BE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r="12500"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75" name="Freeform: Shape 74">
            <a:extLst>
              <a:ext uri="{FF2B5EF4-FFF2-40B4-BE49-F238E27FC236}">
                <a16:creationId xmlns:a16="http://schemas.microsoft.com/office/drawing/2014/main" id="{ADAD1991-FFD1-4E94-ABAB-7560D33008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5410" y="-3970"/>
            <a:ext cx="7748362" cy="6874811"/>
          </a:xfrm>
          <a:custGeom>
            <a:avLst/>
            <a:gdLst>
              <a:gd name="connsiteX0" fmla="*/ 2232159 w 7837716"/>
              <a:gd name="connsiteY0" fmla="*/ 0 h 6858000"/>
              <a:gd name="connsiteX1" fmla="*/ 5605557 w 7837716"/>
              <a:gd name="connsiteY1" fmla="*/ 0 h 6858000"/>
              <a:gd name="connsiteX2" fmla="*/ 5617845 w 7837716"/>
              <a:gd name="connsiteY2" fmla="*/ 5384 h 6858000"/>
              <a:gd name="connsiteX3" fmla="*/ 7837716 w 7837716"/>
              <a:gd name="connsiteY3" fmla="*/ 3429000 h 6858000"/>
              <a:gd name="connsiteX4" fmla="*/ 5617845 w 7837716"/>
              <a:gd name="connsiteY4" fmla="*/ 6852616 h 6858000"/>
              <a:gd name="connsiteX5" fmla="*/ 5605557 w 7837716"/>
              <a:gd name="connsiteY5" fmla="*/ 6858000 h 6858000"/>
              <a:gd name="connsiteX6" fmla="*/ 2232159 w 7837716"/>
              <a:gd name="connsiteY6" fmla="*/ 6858000 h 6858000"/>
              <a:gd name="connsiteX7" fmla="*/ 2219871 w 7837716"/>
              <a:gd name="connsiteY7" fmla="*/ 6852616 h 6858000"/>
              <a:gd name="connsiteX8" fmla="*/ 0 w 7837716"/>
              <a:gd name="connsiteY8" fmla="*/ 3429000 h 6858000"/>
              <a:gd name="connsiteX9" fmla="*/ 2219871 w 7837716"/>
              <a:gd name="connsiteY9" fmla="*/ 538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7837716" h="6858000">
                <a:moveTo>
                  <a:pt x="2232159" y="0"/>
                </a:moveTo>
                <a:lnTo>
                  <a:pt x="5605557" y="0"/>
                </a:lnTo>
                <a:lnTo>
                  <a:pt x="5617845" y="5384"/>
                </a:lnTo>
                <a:cubicBezTo>
                  <a:pt x="6931322" y="618789"/>
                  <a:pt x="7837716" y="1921305"/>
                  <a:pt x="7837716" y="3429000"/>
                </a:cubicBezTo>
                <a:cubicBezTo>
                  <a:pt x="7837716" y="4936696"/>
                  <a:pt x="6931322" y="6239212"/>
                  <a:pt x="5617845" y="6852616"/>
                </a:cubicBezTo>
                <a:lnTo>
                  <a:pt x="5605557" y="6858000"/>
                </a:lnTo>
                <a:lnTo>
                  <a:pt x="2232159" y="6858000"/>
                </a:lnTo>
                <a:lnTo>
                  <a:pt x="2219871" y="6852616"/>
                </a:lnTo>
                <a:cubicBezTo>
                  <a:pt x="906394" y="6239212"/>
                  <a:pt x="0" y="4936696"/>
                  <a:pt x="0" y="3429000"/>
                </a:cubicBezTo>
                <a:cubicBezTo>
                  <a:pt x="0" y="1921305"/>
                  <a:pt x="906394" y="618789"/>
                  <a:pt x="2219871" y="5384"/>
                </a:cubicBezTo>
                <a:close/>
              </a:path>
            </a:pathLst>
          </a:custGeom>
          <a:solidFill>
            <a:schemeClr val="bg1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82000"/>
                  </a:schemeClr>
                </a:gs>
                <a:gs pos="100000">
                  <a:schemeClr val="bg2">
                    <a:lumMod val="87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sz="1350"/>
          </a:p>
        </p:txBody>
      </p:sp>
      <p:pic>
        <p:nvPicPr>
          <p:cNvPr id="2050" name="Picture 2" descr="Related image">
            <a:extLst>
              <a:ext uri="{FF2B5EF4-FFF2-40B4-BE49-F238E27FC236}">
                <a16:creationId xmlns:a16="http://schemas.microsoft.com/office/drawing/2014/main" id="{650A1BF9-EF47-4006-B42B-65BE0828E8F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8858" y="1585303"/>
            <a:ext cx="5421465" cy="368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ontent Placeholder 3">
            <a:extLst>
              <a:ext uri="{FF2B5EF4-FFF2-40B4-BE49-F238E27FC236}">
                <a16:creationId xmlns:a16="http://schemas.microsoft.com/office/drawing/2014/main" id="{1554CD48-08A8-4F37-8E9C-32AD03BB7878}"/>
              </a:ext>
            </a:extLst>
          </p:cNvPr>
          <p:cNvSpPr txBox="1">
            <a:spLocks/>
          </p:cNvSpPr>
          <p:nvPr/>
        </p:nvSpPr>
        <p:spPr>
          <a:xfrm>
            <a:off x="291921" y="5223835"/>
            <a:ext cx="8475338" cy="16830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Mark 16:15-16—</a:t>
            </a:r>
            <a:r>
              <a:rPr lang="en-NZ" b="1" baseline="30000" dirty="0"/>
              <a:t>15</a:t>
            </a:r>
            <a:r>
              <a:rPr lang="en-NZ" dirty="0"/>
              <a:t>And He said to them, “Go into all the world and preach the gospel to all creation. </a:t>
            </a:r>
            <a:r>
              <a:rPr lang="en-NZ" b="1" baseline="30000" dirty="0"/>
              <a:t>16</a:t>
            </a:r>
            <a:r>
              <a:rPr lang="en-NZ" dirty="0"/>
              <a:t>He who has believed and has been baptized shall be saved; but he who has disbelieved shall be condemned. </a:t>
            </a:r>
            <a:r>
              <a:rPr lang="en-NZ" sz="1600" dirty="0"/>
              <a:t>(NASB95)</a:t>
            </a:r>
          </a:p>
        </p:txBody>
      </p:sp>
    </p:spTree>
    <p:extLst>
      <p:ext uri="{BB962C8B-B14F-4D97-AF65-F5344CB8AC3E}">
        <p14:creationId xmlns:p14="http://schemas.microsoft.com/office/powerpoint/2010/main" val="31595256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Image result for the prize jesus christ">
            <a:extLst>
              <a:ext uri="{FF2B5EF4-FFF2-40B4-BE49-F238E27FC236}">
                <a16:creationId xmlns:a16="http://schemas.microsoft.com/office/drawing/2014/main" id="{B0F96329-B903-4BEC-9938-8A8C0CBE02F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626C5FCD-7582-49FB-92A8-CA64F97EA276}"/>
              </a:ext>
            </a:extLst>
          </p:cNvPr>
          <p:cNvSpPr/>
          <p:nvPr/>
        </p:nvSpPr>
        <p:spPr>
          <a:xfrm>
            <a:off x="104795" y="4171985"/>
            <a:ext cx="2124556" cy="212365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NZ" sz="6600" dirty="0"/>
              <a:t>The </a:t>
            </a:r>
          </a:p>
          <a:p>
            <a:r>
              <a:rPr lang="en-NZ" sz="6600" dirty="0"/>
              <a:t>Prize!</a:t>
            </a:r>
          </a:p>
        </p:txBody>
      </p:sp>
    </p:spTree>
    <p:extLst>
      <p:ext uri="{BB962C8B-B14F-4D97-AF65-F5344CB8AC3E}">
        <p14:creationId xmlns:p14="http://schemas.microsoft.com/office/powerpoint/2010/main" val="1789295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647371" cy="6858000"/>
          </a:xfrm>
          <a:prstGeom prst="rect">
            <a:avLst/>
          </a:prstGeom>
          <a:solidFill>
            <a:srgbClr val="2F71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3EAC14-D78E-476A-8624-59EAD133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32" y="2250610"/>
            <a:ext cx="2391675" cy="235424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75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1. The Command</a:t>
            </a:r>
          </a:p>
        </p:txBody>
      </p:sp>
    </p:spTree>
    <p:extLst>
      <p:ext uri="{BB962C8B-B14F-4D97-AF65-F5344CB8AC3E}">
        <p14:creationId xmlns:p14="http://schemas.microsoft.com/office/powerpoint/2010/main" val="20872144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647371" cy="6858000"/>
          </a:xfrm>
          <a:prstGeom prst="rect">
            <a:avLst/>
          </a:prstGeom>
          <a:solidFill>
            <a:srgbClr val="2F71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3EAC14-D78E-476A-8624-59EAD133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32" y="2250610"/>
            <a:ext cx="2391675" cy="235424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75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1. The Command</a:t>
            </a:r>
          </a:p>
        </p:txBody>
      </p:sp>
      <p:pic>
        <p:nvPicPr>
          <p:cNvPr id="1026" name="Picture 2" descr="Image result for go! bible">
            <a:extLst>
              <a:ext uri="{FF2B5EF4-FFF2-40B4-BE49-F238E27FC236}">
                <a16:creationId xmlns:a16="http://schemas.microsoft.com/office/drawing/2014/main" id="{74C62CE0-F327-4CFF-A9DD-B9D3D237755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3" t="6039" r="49764" b="6067"/>
          <a:stretch/>
        </p:blipFill>
        <p:spPr bwMode="auto">
          <a:xfrm>
            <a:off x="2936688" y="608330"/>
            <a:ext cx="2832705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69547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647371" cy="6858000"/>
          </a:xfrm>
          <a:prstGeom prst="rect">
            <a:avLst/>
          </a:prstGeom>
          <a:solidFill>
            <a:srgbClr val="2F71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3EAC14-D78E-476A-8624-59EAD133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32" y="2250610"/>
            <a:ext cx="2391675" cy="235424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75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1. The Command</a:t>
            </a:r>
          </a:p>
        </p:txBody>
      </p:sp>
      <p:pic>
        <p:nvPicPr>
          <p:cNvPr id="1026" name="Picture 2" descr="Image result for go! bible">
            <a:extLst>
              <a:ext uri="{FF2B5EF4-FFF2-40B4-BE49-F238E27FC236}">
                <a16:creationId xmlns:a16="http://schemas.microsoft.com/office/drawing/2014/main" id="{74C62CE0-F327-4CFF-A9DD-B9D3D237755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3" t="6039" r="49764" b="6067"/>
          <a:stretch/>
        </p:blipFill>
        <p:spPr bwMode="auto">
          <a:xfrm>
            <a:off x="2936688" y="608330"/>
            <a:ext cx="2832705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419025B-5FC7-4CA9-8928-3A178CD271B5}"/>
              </a:ext>
            </a:extLst>
          </p:cNvPr>
          <p:cNvSpPr txBox="1">
            <a:spLocks/>
          </p:cNvSpPr>
          <p:nvPr/>
        </p:nvSpPr>
        <p:spPr>
          <a:xfrm>
            <a:off x="5682644" y="702365"/>
            <a:ext cx="2832705" cy="54068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Mark 16:15-16—</a:t>
            </a:r>
          </a:p>
          <a:p>
            <a:r>
              <a:rPr lang="en-NZ" b="1" baseline="30000" dirty="0"/>
              <a:t>15</a:t>
            </a:r>
            <a:r>
              <a:rPr lang="en-NZ" dirty="0"/>
              <a:t>And He said to them, “Go into all the world and preach the gospel to all creation. </a:t>
            </a:r>
            <a:r>
              <a:rPr lang="en-NZ" b="1" baseline="30000" dirty="0"/>
              <a:t>16</a:t>
            </a:r>
            <a:r>
              <a:rPr lang="en-NZ" dirty="0"/>
              <a:t>He who has believed and has been baptized shall be saved; but he who has disbelieved shall be condemned. (NASB95)</a:t>
            </a:r>
          </a:p>
        </p:txBody>
      </p:sp>
    </p:spTree>
    <p:extLst>
      <p:ext uri="{BB962C8B-B14F-4D97-AF65-F5344CB8AC3E}">
        <p14:creationId xmlns:p14="http://schemas.microsoft.com/office/powerpoint/2010/main" val="3125375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647371" cy="6858000"/>
          </a:xfrm>
          <a:prstGeom prst="rect">
            <a:avLst/>
          </a:prstGeom>
          <a:solidFill>
            <a:srgbClr val="2F71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3EAC14-D78E-476A-8624-59EAD133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32" y="2250610"/>
            <a:ext cx="2391675" cy="235424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75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1. The Command</a:t>
            </a:r>
          </a:p>
        </p:txBody>
      </p:sp>
      <p:pic>
        <p:nvPicPr>
          <p:cNvPr id="1026" name="Picture 2" descr="Image result for go! bible">
            <a:extLst>
              <a:ext uri="{FF2B5EF4-FFF2-40B4-BE49-F238E27FC236}">
                <a16:creationId xmlns:a16="http://schemas.microsoft.com/office/drawing/2014/main" id="{74C62CE0-F327-4CFF-A9DD-B9D3D237755A}"/>
              </a:ext>
            </a:extLst>
          </p:cNvPr>
          <p:cNvPicPr>
            <a:picLocks noGrp="1" noChangeAspect="1" noChangeArrowheads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93" t="6039" r="49764" b="6067"/>
          <a:stretch/>
        </p:blipFill>
        <p:spPr bwMode="auto">
          <a:xfrm>
            <a:off x="2936688" y="608330"/>
            <a:ext cx="2832705" cy="563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1419025B-5FC7-4CA9-8928-3A178CD271B5}"/>
              </a:ext>
            </a:extLst>
          </p:cNvPr>
          <p:cNvSpPr txBox="1">
            <a:spLocks/>
          </p:cNvSpPr>
          <p:nvPr/>
        </p:nvSpPr>
        <p:spPr>
          <a:xfrm>
            <a:off x="5682644" y="702365"/>
            <a:ext cx="3009824" cy="540688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dirty="0"/>
              <a:t>Matthew 28:19-20 </a:t>
            </a:r>
          </a:p>
          <a:p>
            <a:r>
              <a:rPr lang="en-NZ" b="1" baseline="30000" dirty="0"/>
              <a:t>19</a:t>
            </a:r>
            <a:r>
              <a:rPr lang="en-NZ" dirty="0"/>
              <a:t>Go therefore and make disciples of all the nations, baptizing them in the name of the Father and the Son and the Holy Spirit, </a:t>
            </a:r>
            <a:r>
              <a:rPr lang="en-NZ" b="1" baseline="30000" dirty="0"/>
              <a:t>20</a:t>
            </a:r>
            <a:r>
              <a:rPr lang="en-NZ" dirty="0"/>
              <a:t>teaching them to observe all that I commanded you; and lo, I am with you always, even to the end of the age.” (NASB95)</a:t>
            </a:r>
          </a:p>
        </p:txBody>
      </p:sp>
    </p:spTree>
    <p:extLst>
      <p:ext uri="{BB962C8B-B14F-4D97-AF65-F5344CB8AC3E}">
        <p14:creationId xmlns:p14="http://schemas.microsoft.com/office/powerpoint/2010/main" val="1525923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647371" cy="6858000"/>
          </a:xfrm>
          <a:prstGeom prst="rect">
            <a:avLst/>
          </a:prstGeom>
          <a:solidFill>
            <a:srgbClr val="2F71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3EAC14-D78E-476A-8624-59EAD133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32" y="2250610"/>
            <a:ext cx="2391675" cy="235424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75" dirty="0">
                <a:solidFill>
                  <a:srgbClr val="FFFFFF"/>
                </a:solidFill>
              </a:rPr>
              <a:t>2</a:t>
            </a:r>
            <a:r>
              <a:rPr lang="en-US" sz="2275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 The Motivation</a:t>
            </a:r>
          </a:p>
        </p:txBody>
      </p:sp>
      <p:pic>
        <p:nvPicPr>
          <p:cNvPr id="8" name="Picture 2" descr="Image result for go! bible">
            <a:extLst>
              <a:ext uri="{FF2B5EF4-FFF2-40B4-BE49-F238E27FC236}">
                <a16:creationId xmlns:a16="http://schemas.microsoft.com/office/drawing/2014/main" id="{5BC8FAAF-D0B0-4854-8257-4BCBDCB1FA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9" r="3" b="8985"/>
          <a:stretch/>
        </p:blipFill>
        <p:spPr bwMode="auto">
          <a:xfrm>
            <a:off x="2761955" y="0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motivation">
            <a:extLst>
              <a:ext uri="{FF2B5EF4-FFF2-40B4-BE49-F238E27FC236}">
                <a16:creationId xmlns:a16="http://schemas.microsoft.com/office/drawing/2014/main" id="{C242A262-01BF-43C7-8671-265611555C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612"/>
          <a:stretch/>
        </p:blipFill>
        <p:spPr bwMode="auto">
          <a:xfrm>
            <a:off x="2985989" y="252698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8E11FEB-4551-4ED4-9C2D-14C23B52952A}"/>
              </a:ext>
            </a:extLst>
          </p:cNvPr>
          <p:cNvSpPr/>
          <p:nvPr/>
        </p:nvSpPr>
        <p:spPr>
          <a:xfrm>
            <a:off x="5632174" y="3786237"/>
            <a:ext cx="3164398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400" dirty="0">
                <a:solidFill>
                  <a:srgbClr val="000000"/>
                </a:solidFill>
                <a:latin typeface="Helvetica Neue"/>
              </a:rPr>
              <a:t>Philippians 3:14— </a:t>
            </a:r>
          </a:p>
          <a:p>
            <a:r>
              <a:rPr lang="en-NZ" sz="2400" b="1" baseline="30000" dirty="0">
                <a:solidFill>
                  <a:srgbClr val="000000"/>
                </a:solidFill>
                <a:latin typeface="Arial" panose="020B0604020202020204" pitchFamily="34" charset="0"/>
              </a:rPr>
              <a:t>14 </a:t>
            </a:r>
            <a:r>
              <a:rPr lang="en-NZ" sz="2400" dirty="0">
                <a:solidFill>
                  <a:srgbClr val="000000"/>
                </a:solidFill>
                <a:latin typeface="Helvetica Neue"/>
              </a:rPr>
              <a:t>I press on toward the goal for the prize of the upward call of God in Christ Jesus.</a:t>
            </a:r>
            <a:r>
              <a:rPr lang="en-NZ" dirty="0">
                <a:solidFill>
                  <a:srgbClr val="000000"/>
                </a:solidFill>
                <a:latin typeface="Helvetica Neue"/>
              </a:rPr>
              <a:t> (NASB95)</a:t>
            </a:r>
            <a:endParaRPr lang="en-NZ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4328308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647371" cy="6858000"/>
          </a:xfrm>
          <a:prstGeom prst="rect">
            <a:avLst/>
          </a:prstGeom>
          <a:solidFill>
            <a:srgbClr val="2F71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3EAC14-D78E-476A-8624-59EAD133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32" y="2250610"/>
            <a:ext cx="2391675" cy="235424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75" dirty="0">
                <a:solidFill>
                  <a:srgbClr val="FFFFFF"/>
                </a:solidFill>
              </a:rPr>
              <a:t>2</a:t>
            </a:r>
            <a:r>
              <a:rPr lang="en-US" sz="2275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. The Motivation</a:t>
            </a:r>
          </a:p>
        </p:txBody>
      </p:sp>
      <p:pic>
        <p:nvPicPr>
          <p:cNvPr id="8" name="Picture 2" descr="Image result for go! bible">
            <a:extLst>
              <a:ext uri="{FF2B5EF4-FFF2-40B4-BE49-F238E27FC236}">
                <a16:creationId xmlns:a16="http://schemas.microsoft.com/office/drawing/2014/main" id="{5BC8FAAF-D0B0-4854-8257-4BCBDCB1FA9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279" r="3" b="8985"/>
          <a:stretch/>
        </p:blipFill>
        <p:spPr bwMode="auto">
          <a:xfrm>
            <a:off x="2761955" y="0"/>
            <a:ext cx="4695998" cy="3932313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Image result for motivation">
            <a:extLst>
              <a:ext uri="{FF2B5EF4-FFF2-40B4-BE49-F238E27FC236}">
                <a16:creationId xmlns:a16="http://schemas.microsoft.com/office/drawing/2014/main" id="{C242A262-01BF-43C7-8671-265611555C59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612"/>
          <a:stretch/>
        </p:blipFill>
        <p:spPr bwMode="auto">
          <a:xfrm>
            <a:off x="2985989" y="2526986"/>
            <a:ext cx="4697730" cy="4215384"/>
          </a:xfrm>
          <a:prstGeom prst="rect">
            <a:avLst/>
          </a:prstGeom>
          <a:noFill/>
          <a:effectLst>
            <a:softEdge rad="5334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78E11FEB-4551-4ED4-9C2D-14C23B52952A}"/>
              </a:ext>
            </a:extLst>
          </p:cNvPr>
          <p:cNvSpPr/>
          <p:nvPr/>
        </p:nvSpPr>
        <p:spPr>
          <a:xfrm>
            <a:off x="5632174" y="3786237"/>
            <a:ext cx="3164398" cy="16619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800" dirty="0">
                <a:solidFill>
                  <a:srgbClr val="000000"/>
                </a:solidFill>
                <a:latin typeface="Helvetica Neue"/>
              </a:rPr>
              <a:t>1 Cor.9:22b—</a:t>
            </a:r>
          </a:p>
          <a:p>
            <a:r>
              <a:rPr lang="en-NZ" sz="2800" dirty="0"/>
              <a:t>…so that I may by all means save some.</a:t>
            </a:r>
            <a:r>
              <a:rPr lang="en-NZ" sz="2800" dirty="0">
                <a:solidFill>
                  <a:srgbClr val="000000"/>
                </a:solidFill>
                <a:latin typeface="Helvetica Neue"/>
              </a:rPr>
              <a:t> </a:t>
            </a:r>
            <a:r>
              <a:rPr lang="en-NZ" dirty="0">
                <a:solidFill>
                  <a:srgbClr val="000000"/>
                </a:solidFill>
                <a:latin typeface="Helvetica Neue"/>
              </a:rPr>
              <a:t>(NASB95)</a:t>
            </a:r>
            <a:endParaRPr lang="en-NZ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66125285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Rectangle 134">
            <a:extLst>
              <a:ext uri="{FF2B5EF4-FFF2-40B4-BE49-F238E27FC236}">
                <a16:creationId xmlns:a16="http://schemas.microsoft.com/office/drawing/2014/main" id="{6753252F-4873-4F63-801D-CC719279A7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857250"/>
            <a:ext cx="9144000" cy="51435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137" name="Rectangle 136">
            <a:extLst>
              <a:ext uri="{FF2B5EF4-FFF2-40B4-BE49-F238E27FC236}">
                <a16:creationId xmlns:a16="http://schemas.microsoft.com/office/drawing/2014/main" id="{047C8CCB-F95D-4249-92DD-651249D353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647371" cy="6858000"/>
          </a:xfrm>
          <a:prstGeom prst="rect">
            <a:avLst/>
          </a:prstGeom>
          <a:solidFill>
            <a:srgbClr val="2F713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D3EAC14-D78E-476A-8624-59EAD133A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1532" y="2250610"/>
            <a:ext cx="2391675" cy="2354240"/>
          </a:xfrm>
          <a:prstGeom prst="ellipse">
            <a:avLst/>
          </a:prstGeom>
          <a:solidFill>
            <a:srgbClr val="262626"/>
          </a:solidFill>
          <a:ln w="174625" cmpd="thinThick">
            <a:solidFill>
              <a:srgbClr val="262626"/>
            </a:solidFill>
          </a:ln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2275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3. The Strategy</a:t>
            </a:r>
            <a:endParaRPr lang="en-US" sz="2275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8E11FEB-4551-4ED4-9C2D-14C23B52952A}"/>
              </a:ext>
            </a:extLst>
          </p:cNvPr>
          <p:cNvSpPr/>
          <p:nvPr/>
        </p:nvSpPr>
        <p:spPr>
          <a:xfrm>
            <a:off x="5406618" y="623510"/>
            <a:ext cx="316754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NZ" sz="2800" dirty="0">
                <a:solidFill>
                  <a:srgbClr val="000000"/>
                </a:solidFill>
              </a:rPr>
              <a:t>1 Cor.9:24c—</a:t>
            </a:r>
            <a:r>
              <a:rPr lang="en-NZ" sz="2800" dirty="0"/>
              <a:t> Run in such a way that you may win.</a:t>
            </a:r>
            <a:r>
              <a:rPr lang="en-NZ" sz="2800" dirty="0">
                <a:solidFill>
                  <a:srgbClr val="000000"/>
                </a:solidFill>
              </a:rPr>
              <a:t> </a:t>
            </a:r>
            <a:r>
              <a:rPr lang="en-NZ" dirty="0">
                <a:solidFill>
                  <a:srgbClr val="000000"/>
                </a:solidFill>
                <a:latin typeface="Helvetica Neue"/>
              </a:rPr>
              <a:t>(NASB95)</a:t>
            </a:r>
            <a:endParaRPr lang="en-NZ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  <p:pic>
        <p:nvPicPr>
          <p:cNvPr id="6146" name="Picture 2" descr="Image result for The Strategy">
            <a:extLst>
              <a:ext uri="{FF2B5EF4-FFF2-40B4-BE49-F238E27FC236}">
                <a16:creationId xmlns:a16="http://schemas.microsoft.com/office/drawing/2014/main" id="{F3435A21-419E-4ACB-AAB7-A1906BF07E7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642" r="20051"/>
          <a:stretch/>
        </p:blipFill>
        <p:spPr bwMode="auto">
          <a:xfrm>
            <a:off x="2986661" y="2008505"/>
            <a:ext cx="2276502" cy="283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Image result for win">
            <a:extLst>
              <a:ext uri="{FF2B5EF4-FFF2-40B4-BE49-F238E27FC236}">
                <a16:creationId xmlns:a16="http://schemas.microsoft.com/office/drawing/2014/main" id="{4FFF9027-35B2-4167-AC49-2F45AC887C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8061" y="2272548"/>
            <a:ext cx="2684653" cy="25744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6A6E4478-B317-44F7-AAF8-3EC7DCC5471E}"/>
              </a:ext>
            </a:extLst>
          </p:cNvPr>
          <p:cNvSpPr/>
          <p:nvPr/>
        </p:nvSpPr>
        <p:spPr>
          <a:xfrm>
            <a:off x="1909478" y="5280992"/>
            <a:ext cx="68763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NZ" sz="2800" dirty="0">
                <a:solidFill>
                  <a:srgbClr val="000000"/>
                </a:solidFill>
                <a:latin typeface="Helvetica Neue"/>
              </a:rPr>
              <a:t>The goal is to </a:t>
            </a:r>
          </a:p>
          <a:p>
            <a:pPr algn="ctr"/>
            <a:r>
              <a:rPr lang="en-NZ" sz="2800" dirty="0">
                <a:solidFill>
                  <a:srgbClr val="000000"/>
                </a:solidFill>
                <a:latin typeface="Helvetica Neue"/>
              </a:rPr>
              <a:t>WIN THE PRIZE</a:t>
            </a:r>
            <a:endParaRPr lang="en-NZ" b="0" i="0" dirty="0">
              <a:solidFill>
                <a:srgbClr val="000000"/>
              </a:solidFill>
              <a:effectLst/>
              <a:latin typeface="Helvetica Neue"/>
            </a:endParaRPr>
          </a:p>
        </p:txBody>
      </p:sp>
    </p:spTree>
    <p:extLst>
      <p:ext uri="{BB962C8B-B14F-4D97-AF65-F5344CB8AC3E}">
        <p14:creationId xmlns:p14="http://schemas.microsoft.com/office/powerpoint/2010/main" val="29176262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365</TotalTime>
  <Words>510</Words>
  <Application>Microsoft Office PowerPoint</Application>
  <PresentationFormat>On-screen Show (4:3)</PresentationFormat>
  <Paragraphs>54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Helvetica Neue</vt:lpstr>
      <vt:lpstr>Office Theme</vt:lpstr>
      <vt:lpstr>PowerPoint Presentation</vt:lpstr>
      <vt:lpstr>PowerPoint Presentation</vt:lpstr>
      <vt:lpstr>1. The Command</vt:lpstr>
      <vt:lpstr>1. The Command</vt:lpstr>
      <vt:lpstr>1. The Command</vt:lpstr>
      <vt:lpstr>1. The Command</vt:lpstr>
      <vt:lpstr>2. The Motivation</vt:lpstr>
      <vt:lpstr>2. The Motivation</vt:lpstr>
      <vt:lpstr>3. The Strategy</vt:lpstr>
      <vt:lpstr>3. The Strategy</vt:lpstr>
      <vt:lpstr>3. The Strategy</vt:lpstr>
      <vt:lpstr>3. The Strategy</vt:lpstr>
      <vt:lpstr>4. The Blessing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Morningside Church of Christ</cp:lastModifiedBy>
  <cp:revision>25</cp:revision>
  <dcterms:created xsi:type="dcterms:W3CDTF">2019-12-02T00:58:05Z</dcterms:created>
  <dcterms:modified xsi:type="dcterms:W3CDTF">2019-12-14T22:08:48Z</dcterms:modified>
</cp:coreProperties>
</file>