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1136" r:id="rId2"/>
    <p:sldId id="1299" r:id="rId3"/>
    <p:sldId id="1297" r:id="rId4"/>
    <p:sldId id="1303" r:id="rId5"/>
    <p:sldId id="1301" r:id="rId6"/>
    <p:sldId id="1300" r:id="rId7"/>
    <p:sldId id="1288" r:id="rId8"/>
    <p:sldId id="1298" r:id="rId9"/>
    <p:sldId id="1302" r:id="rId10"/>
    <p:sldId id="1295" r:id="rId11"/>
    <p:sldId id="1291" r:id="rId12"/>
    <p:sldId id="1305" r:id="rId13"/>
    <p:sldId id="1306" r:id="rId14"/>
    <p:sldId id="1307" r:id="rId15"/>
    <p:sldId id="1309" r:id="rId16"/>
    <p:sldId id="1312" r:id="rId17"/>
    <p:sldId id="1296" r:id="rId18"/>
    <p:sldId id="1311" r:id="rId19"/>
    <p:sldId id="1304" r:id="rId20"/>
    <p:sldId id="1292" r:id="rId21"/>
    <p:sldId id="129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1/12/2019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biblegateway.com/passage/?search=Galatians+3:27&amp;version=NASB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B9FC-7A48-426C-AB5A-EFEF25D8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2122"/>
            <a:ext cx="7886700" cy="5671930"/>
          </a:xfrm>
        </p:spPr>
        <p:txBody>
          <a:bodyPr/>
          <a:lstStyle/>
          <a:p>
            <a:r>
              <a:rPr lang="en-US" dirty="0"/>
              <a:t>“The Truth about Baptism.”</a:t>
            </a:r>
          </a:p>
          <a:p>
            <a:endParaRPr lang="en-US" dirty="0"/>
          </a:p>
          <a:p>
            <a:r>
              <a:rPr lang="en-NZ" dirty="0"/>
              <a:t>John </a:t>
            </a:r>
            <a:r>
              <a:rPr lang="en-NZ" dirty="0" err="1"/>
              <a:t>Staiger</a:t>
            </a:r>
            <a:endParaRPr lang="en-NZ" dirty="0"/>
          </a:p>
          <a:p>
            <a:endParaRPr lang="en-NZ" dirty="0"/>
          </a:p>
          <a:p>
            <a:r>
              <a:rPr lang="en-NZ" dirty="0"/>
              <a:t>Morningside Church of Christ</a:t>
            </a:r>
          </a:p>
          <a:p>
            <a:endParaRPr lang="en-NZ" dirty="0"/>
          </a:p>
          <a:p>
            <a:r>
              <a:rPr lang="en-NZ" dirty="0"/>
              <a:t>Sunday 24 November 2019</a:t>
            </a:r>
          </a:p>
          <a:p>
            <a:endParaRPr lang="en-NZ" dirty="0"/>
          </a:p>
          <a:p>
            <a:r>
              <a:rPr lang="en-NZ" dirty="0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Problems with Sprinkling and Pouring:</a:t>
            </a:r>
          </a:p>
          <a:p>
            <a:pPr lvl="1"/>
            <a:r>
              <a:rPr lang="en-NZ" dirty="0"/>
              <a:t>Neither are Biblical baptism</a:t>
            </a:r>
          </a:p>
          <a:p>
            <a:pPr lvl="1"/>
            <a:r>
              <a:rPr lang="en-NZ" dirty="0"/>
              <a:t>They are found nowhere in the Bible as examples of Baptism</a:t>
            </a:r>
          </a:p>
          <a:p>
            <a:pPr lvl="1"/>
            <a:r>
              <a:rPr lang="en-NZ" dirty="0"/>
              <a:t>They are the traditions of men—made up for convenience.</a:t>
            </a:r>
          </a:p>
          <a:p>
            <a:pPr lvl="1"/>
            <a:r>
              <a:rPr lang="en-NZ" dirty="0"/>
              <a:t>You can’t be saved by them.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873191-837D-48FE-BB07-4647CC0067D5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2. How?—The Mode</a:t>
            </a: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E6A21C3D-515D-4569-AAF7-B6B1109B3F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42446"/>
            <a:ext cx="3886200" cy="29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3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/>
              <a:t>A. Baptism is immersion: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A Burial (Rom.6:4)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John the Baptist—much water there.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That’s how it was done– 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Here is water—Philip could have asked for a bottle of water instead.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The Eunuch understood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“They both went down into the water.”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38DC6B-7553-465B-9CA6-0A5E79F31075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2. How?—The Mode</a:t>
            </a:r>
          </a:p>
        </p:txBody>
      </p:sp>
      <p:pic>
        <p:nvPicPr>
          <p:cNvPr id="9218" name="Picture 2" descr="Image result for buried with christ">
            <a:extLst>
              <a:ext uri="{FF2B5EF4-FFF2-40B4-BE49-F238E27FC236}">
                <a16:creationId xmlns:a16="http://schemas.microsoft.com/office/drawing/2014/main" id="{1256F40E-E51D-414D-880E-A6DC4F06A5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5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/>
              <a:t>A. Baptism is immersion: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A Burial (Rom.6:4)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John the Baptist— ‘much water.’ (Jn.3:23)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That’s how it was done– 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Here is water—Philip could have asked for a bottle of water instead.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The Eunuch understood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“They both went down into the water.”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38DC6B-7553-465B-9CA6-0A5E79F31075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2. How?—The Mode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F63B3-5445-465A-AB94-8996613A55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John 3:23—</a:t>
            </a:r>
          </a:p>
          <a:p>
            <a:r>
              <a:rPr lang="en-NZ" b="1" baseline="30000" dirty="0"/>
              <a:t>23</a:t>
            </a:r>
            <a:r>
              <a:rPr lang="en-NZ" dirty="0"/>
              <a:t>John also was baptizing in </a:t>
            </a:r>
            <a:r>
              <a:rPr lang="en-NZ" dirty="0" err="1"/>
              <a:t>Aenon</a:t>
            </a:r>
            <a:r>
              <a:rPr lang="en-NZ" dirty="0"/>
              <a:t> near Salim, because there was much water there; and </a:t>
            </a:r>
            <a:r>
              <a:rPr lang="en-NZ" i="1" dirty="0"/>
              <a:t>people</a:t>
            </a:r>
            <a:r>
              <a:rPr lang="en-NZ" dirty="0"/>
              <a:t> were coming and were being baptized— </a:t>
            </a:r>
            <a:r>
              <a:rPr lang="en-NZ" sz="1400" dirty="0"/>
              <a:t>(NASB95)</a:t>
            </a:r>
          </a:p>
        </p:txBody>
      </p:sp>
      <p:pic>
        <p:nvPicPr>
          <p:cNvPr id="16386" name="Picture 2" descr="Image result for John the baptist baptizing">
            <a:extLst>
              <a:ext uri="{FF2B5EF4-FFF2-40B4-BE49-F238E27FC236}">
                <a16:creationId xmlns:a16="http://schemas.microsoft.com/office/drawing/2014/main" id="{6C14FBEB-ABDB-4720-A050-C337DE5AA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/>
          <a:stretch/>
        </p:blipFill>
        <p:spPr bwMode="auto">
          <a:xfrm>
            <a:off x="431899" y="3429000"/>
            <a:ext cx="4279701" cy="30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A. Baptism is immersion: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A Burial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John the Baptist—much water there.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That’s how it was done– (Acts 8:25-39)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/>
              <a:t>The Ethiopian Eunuch 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/>
              <a:t>Philip taught him the gospel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He could have asked for a bottle of water instead.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The Eunuch understood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“They both went down into the water.”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38DC6B-7553-465B-9CA6-0A5E79F31075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2. How?—The Mode</a:t>
            </a:r>
          </a:p>
        </p:txBody>
      </p:sp>
      <p:pic>
        <p:nvPicPr>
          <p:cNvPr id="15362" name="Picture 2" descr="Image result for ethiopian eunuch">
            <a:extLst>
              <a:ext uri="{FF2B5EF4-FFF2-40B4-BE49-F238E27FC236}">
                <a16:creationId xmlns:a16="http://schemas.microsoft.com/office/drawing/2014/main" id="{C445F193-E295-4AE6-B9B4-DC132A5727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43127"/>
            <a:ext cx="3886200" cy="29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4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A. Baptism is immersion: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A Burial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John the Baptist—much water there.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That’s how it was done– (Acts 8:25-39)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/>
              <a:t>The Ethiopian Eunuch 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/>
              <a:t>Philip taught him the gospel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/>
              <a:t>He could have asked for a bottle of water instead.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/>
              <a:t>The Eunuch understood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>
                <a:solidFill>
                  <a:schemeClr val="bg1"/>
                </a:solidFill>
              </a:rPr>
              <a:t>“They both went down into the water.”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38DC6B-7553-465B-9CA6-0A5E79F31075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2. How?—The Mode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4BBBB-B3DD-4257-BCFE-B08CA9AF2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8420" y="5054083"/>
            <a:ext cx="3886200" cy="7025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NZ" dirty="0"/>
              <a:t>Sorry, Mr Rembrandt, this is not how it is written!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78F875E-3B52-41F5-A0F6-2729887A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88" y="517870"/>
            <a:ext cx="3337063" cy="441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3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38DC6B-7553-465B-9CA6-0A5E79F31075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2. How?—The Mode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4BBBB-B3DD-4257-BCFE-B08CA9AF2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8420" y="5054082"/>
            <a:ext cx="3886200" cy="1286047"/>
          </a:xfrm>
        </p:spPr>
        <p:txBody>
          <a:bodyPr>
            <a:normAutofit fontScale="70000" lnSpcReduction="20000"/>
          </a:bodyPr>
          <a:lstStyle/>
          <a:p>
            <a:r>
              <a:rPr lang="en-NZ" dirty="0"/>
              <a:t>Acts 8:38—</a:t>
            </a:r>
            <a:r>
              <a:rPr lang="en-NZ" b="1" baseline="30000" dirty="0"/>
              <a:t>38</a:t>
            </a:r>
            <a:r>
              <a:rPr lang="en-NZ" dirty="0"/>
              <a:t>And he ordered the chariot to stop; and they both went down into the water, Philip as well as the eunuch, and he baptized him. (NASB95)</a:t>
            </a:r>
          </a:p>
        </p:txBody>
      </p:sp>
      <p:pic>
        <p:nvPicPr>
          <p:cNvPr id="18434" name="Picture 2" descr="Image result for ethiopian eunuch baptism">
            <a:extLst>
              <a:ext uri="{FF2B5EF4-FFF2-40B4-BE49-F238E27FC236}">
                <a16:creationId xmlns:a16="http://schemas.microsoft.com/office/drawing/2014/main" id="{FDAD36A4-4C9A-4F51-AA4C-B3FF10AC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47" y="2047046"/>
            <a:ext cx="3651503" cy="27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7A8EF9-5A2D-4402-B1BC-7EC313F78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A. Baptism is immersion: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A Burial (Rom.6:4)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John the Baptist—much water there.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That’s how it was done– (Acts 8:25-39)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/>
              <a:t>The Ethiopian Eunuch 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/>
              <a:t>Philip taught him the gospel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/>
              <a:t>He could have asked for a bottle of water instead.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/>
              <a:t>The Eunuch understood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NZ" dirty="0"/>
              <a:t>“They both went down into the water.”</a:t>
            </a:r>
          </a:p>
        </p:txBody>
      </p:sp>
    </p:spTree>
    <p:extLst>
      <p:ext uri="{BB962C8B-B14F-4D97-AF65-F5344CB8AC3E}">
        <p14:creationId xmlns:p14="http://schemas.microsoft.com/office/powerpoint/2010/main" val="278386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865DDD-B2BD-40E2-9C46-093D91EC39F4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3. Why?—The Reason</a:t>
            </a:r>
          </a:p>
        </p:txBody>
      </p:sp>
      <p:pic>
        <p:nvPicPr>
          <p:cNvPr id="24578" name="Picture 2" descr="Image result for Acts 22:16">
            <a:extLst>
              <a:ext uri="{FF2B5EF4-FFF2-40B4-BE49-F238E27FC236}">
                <a16:creationId xmlns:a16="http://schemas.microsoft.com/office/drawing/2014/main" id="{AA62DD93-E15A-488A-89DB-F21ACD0D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3" y="1512575"/>
            <a:ext cx="7670214" cy="51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cts 22:16">
            <a:extLst>
              <a:ext uri="{FF2B5EF4-FFF2-40B4-BE49-F238E27FC236}">
                <a16:creationId xmlns:a16="http://schemas.microsoft.com/office/drawing/2014/main" id="{20B16EB8-E963-46ED-985F-33DD0F2FB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3" t="31006" r="31772" b="62499"/>
          <a:stretch/>
        </p:blipFill>
        <p:spPr bwMode="auto">
          <a:xfrm>
            <a:off x="1073426" y="3372678"/>
            <a:ext cx="2411895" cy="3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9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865DDD-B2BD-40E2-9C46-093D91EC39F4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3. Why?—The Reason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C125AE-641B-4A58-B868-0FE4C8FE0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12575"/>
            <a:ext cx="8024812" cy="133747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N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Galatians 3:27</a:t>
            </a:r>
            <a:r>
              <a:rPr lang="en-NZ" dirty="0">
                <a:solidFill>
                  <a:schemeClr val="tx1"/>
                </a:solidFill>
              </a:rPr>
              <a:t>—</a:t>
            </a:r>
          </a:p>
          <a:p>
            <a:r>
              <a:rPr lang="en-NZ" dirty="0">
                <a:solidFill>
                  <a:schemeClr val="tx1"/>
                </a:solidFill>
              </a:rPr>
              <a:t>For all of you who were </a:t>
            </a:r>
            <a:r>
              <a:rPr lang="en-NZ" b="1" dirty="0">
                <a:solidFill>
                  <a:schemeClr val="tx1"/>
                </a:solidFill>
              </a:rPr>
              <a:t>baptized into Christ</a:t>
            </a:r>
            <a:r>
              <a:rPr lang="en-NZ" dirty="0">
                <a:solidFill>
                  <a:schemeClr val="tx1"/>
                </a:solidFill>
              </a:rPr>
              <a:t> have clothed yourselves with Christ. </a:t>
            </a:r>
            <a:r>
              <a:rPr lang="en-NZ" sz="1400" dirty="0">
                <a:solidFill>
                  <a:schemeClr val="tx1"/>
                </a:solidFill>
              </a:rPr>
              <a:t>(NASB95)</a:t>
            </a:r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20482" name="Picture 2" descr="Related image">
            <a:extLst>
              <a:ext uri="{FF2B5EF4-FFF2-40B4-BE49-F238E27FC236}">
                <a16:creationId xmlns:a16="http://schemas.microsoft.com/office/drawing/2014/main" id="{7E35015D-495F-49C3-8FFE-2237EDB2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3163095"/>
            <a:ext cx="816292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18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865DDD-B2BD-40E2-9C46-093D91EC39F4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3. Why?—The Reason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C125AE-641B-4A58-B868-0FE4C8FE0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45704"/>
            <a:ext cx="8024812" cy="168302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NZ" dirty="0">
                <a:solidFill>
                  <a:schemeClr val="tx1"/>
                </a:solidFill>
              </a:rPr>
              <a:t>Romans 6:3-4—</a:t>
            </a:r>
            <a:r>
              <a:rPr lang="en-NZ" b="1" baseline="30000" dirty="0">
                <a:solidFill>
                  <a:schemeClr val="tx1"/>
                </a:solidFill>
              </a:rPr>
              <a:t>3</a:t>
            </a:r>
            <a:r>
              <a:rPr lang="en-NZ" dirty="0">
                <a:solidFill>
                  <a:schemeClr val="tx1"/>
                </a:solidFill>
              </a:rPr>
              <a:t>Or do you not know that all of us who have been baptized into Christ Jesus have been baptized into His </a:t>
            </a:r>
            <a:r>
              <a:rPr lang="en-NZ" b="1" u="sng" dirty="0">
                <a:solidFill>
                  <a:schemeClr val="tx1"/>
                </a:solidFill>
              </a:rPr>
              <a:t>death</a:t>
            </a:r>
            <a:r>
              <a:rPr lang="en-NZ" dirty="0">
                <a:solidFill>
                  <a:schemeClr val="tx1"/>
                </a:solidFill>
              </a:rPr>
              <a:t>? </a:t>
            </a:r>
            <a:r>
              <a:rPr lang="en-NZ" b="1" baseline="30000" dirty="0">
                <a:solidFill>
                  <a:schemeClr val="tx1"/>
                </a:solidFill>
              </a:rPr>
              <a:t>4</a:t>
            </a:r>
            <a:r>
              <a:rPr lang="en-NZ" dirty="0">
                <a:solidFill>
                  <a:schemeClr val="tx1"/>
                </a:solidFill>
              </a:rPr>
              <a:t>Therefore we have been </a:t>
            </a:r>
            <a:r>
              <a:rPr lang="en-NZ" b="1" u="sng" dirty="0">
                <a:solidFill>
                  <a:schemeClr val="tx1"/>
                </a:solidFill>
              </a:rPr>
              <a:t>buried</a:t>
            </a:r>
            <a:r>
              <a:rPr lang="en-NZ" dirty="0">
                <a:solidFill>
                  <a:schemeClr val="tx1"/>
                </a:solidFill>
              </a:rPr>
              <a:t> with Him through baptism into death, so that as Christ was </a:t>
            </a:r>
            <a:r>
              <a:rPr lang="en-NZ" b="1" u="sng" dirty="0">
                <a:solidFill>
                  <a:schemeClr val="tx1"/>
                </a:solidFill>
              </a:rPr>
              <a:t>raised</a:t>
            </a:r>
            <a:r>
              <a:rPr lang="en-NZ" dirty="0">
                <a:solidFill>
                  <a:schemeClr val="tx1"/>
                </a:solidFill>
              </a:rPr>
              <a:t> from the dead through the glory of the Father, so we too might walk in newness of life. </a:t>
            </a:r>
            <a:r>
              <a:rPr lang="en-NZ" sz="1400" dirty="0">
                <a:solidFill>
                  <a:schemeClr val="tx1"/>
                </a:solidFill>
              </a:rPr>
              <a:t>(NASB95)</a:t>
            </a:r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21506" name="Picture 2" descr="Image result for died with christ">
            <a:extLst>
              <a:ext uri="{FF2B5EF4-FFF2-40B4-BE49-F238E27FC236}">
                <a16:creationId xmlns:a16="http://schemas.microsoft.com/office/drawing/2014/main" id="{C7D8F000-9001-4090-B89C-35E7E034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56" y="3067845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9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NZ" dirty="0"/>
              <a:t>Not a sinless baby</a:t>
            </a:r>
          </a:p>
          <a:p>
            <a:r>
              <a:rPr lang="en-NZ" dirty="0"/>
              <a:t>Not a child who is yet accountable for their actions</a:t>
            </a:r>
          </a:p>
          <a:p>
            <a:r>
              <a:rPr lang="en-NZ" dirty="0"/>
              <a:t>Those who are accountable</a:t>
            </a:r>
          </a:p>
          <a:p>
            <a:r>
              <a:rPr lang="en-NZ" dirty="0"/>
              <a:t>All sinners who understand what sin is and does</a:t>
            </a:r>
          </a:p>
          <a:p>
            <a:r>
              <a:rPr lang="en-NZ" dirty="0"/>
              <a:t>Adult believers</a:t>
            </a:r>
          </a:p>
          <a:p>
            <a:r>
              <a:rPr lang="en-NZ" dirty="0"/>
              <a:t>The penitent</a:t>
            </a:r>
          </a:p>
          <a:p>
            <a:r>
              <a:rPr lang="en-NZ" dirty="0"/>
              <a:t>Those ready to commit their lives to follow Jesus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865DDD-B2BD-40E2-9C46-093D91EC39F4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4. Who?—The Candidate</a:t>
            </a:r>
          </a:p>
        </p:txBody>
      </p:sp>
      <p:pic>
        <p:nvPicPr>
          <p:cNvPr id="23554" name="Picture 2" descr="Image result for jesus came to save the lost">
            <a:extLst>
              <a:ext uri="{FF2B5EF4-FFF2-40B4-BE49-F238E27FC236}">
                <a16:creationId xmlns:a16="http://schemas.microsoft.com/office/drawing/2014/main" id="{21E30026-AC1A-44FA-8329-5A980FF7E1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4"/>
          <a:stretch/>
        </p:blipFill>
        <p:spPr bwMode="auto">
          <a:xfrm>
            <a:off x="4400975" y="2001078"/>
            <a:ext cx="4743025" cy="31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3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AE69-1DC1-4325-A96B-C28D5E1322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The Truth about</a:t>
            </a:r>
            <a:br>
              <a:rPr lang="en-NZ" dirty="0"/>
            </a:br>
            <a:r>
              <a:rPr lang="en-NZ" dirty="0"/>
              <a:t>Baptism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FDA6D-9AD2-4CF0-80FD-6DF9BD20A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9184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dirty="0"/>
              <a:t>A. Baptism Saves :</a:t>
            </a:r>
          </a:p>
          <a:p>
            <a:r>
              <a:rPr lang="en-NZ" dirty="0"/>
              <a:t>1 Peter 3:21</a:t>
            </a:r>
          </a:p>
          <a:p>
            <a:r>
              <a:rPr lang="en-NZ" b="1" baseline="30000" dirty="0"/>
              <a:t>21</a:t>
            </a:r>
            <a:r>
              <a:rPr lang="en-NZ" dirty="0"/>
              <a:t>Corresponding to that, baptism now saves you—not the removal of dirt from the flesh, but an appeal to God for a good conscience—through the resurrection of Jesus Christ, (NASB95)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0679FF-D8CD-4A95-9547-7FCEF1DF900A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200" dirty="0">
                <a:solidFill>
                  <a:schemeClr val="tx1"/>
                </a:solidFill>
              </a:rPr>
              <a:t>     As the Bible puts it!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9EA9EE-132E-4D99-80DA-092D6C81FB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0"/>
          <a:stretch/>
        </p:blipFill>
        <p:spPr bwMode="auto">
          <a:xfrm>
            <a:off x="4629150" y="2915478"/>
            <a:ext cx="3886200" cy="30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14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B. Baptism Saves:</a:t>
            </a:r>
          </a:p>
          <a:p>
            <a:pPr marL="457200" lvl="1" indent="0">
              <a:buNone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D71F-033C-4322-B105-A76A30B6E3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Mark 16:15-16—</a:t>
            </a:r>
          </a:p>
          <a:p>
            <a:r>
              <a:rPr lang="en-NZ" b="1" baseline="30000" dirty="0"/>
              <a:t>15 </a:t>
            </a:r>
            <a:r>
              <a:rPr lang="en-NZ" dirty="0"/>
              <a:t>And He said to them, “Go into all the world and preach the gospel to all creation. </a:t>
            </a:r>
            <a:r>
              <a:rPr lang="en-NZ" b="1" baseline="30000" dirty="0"/>
              <a:t>16 </a:t>
            </a:r>
            <a:r>
              <a:rPr lang="en-NZ" dirty="0"/>
              <a:t>He who has believed and has been baptized shall be saved; but he who has disbelieved shall be condemned. (NASB95)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0679FF-D8CD-4A95-9547-7FCEF1DF900A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200" dirty="0">
                <a:solidFill>
                  <a:schemeClr val="tx1"/>
                </a:solidFill>
              </a:rPr>
              <a:t>     As the Bible puts it!</a:t>
            </a:r>
          </a:p>
        </p:txBody>
      </p:sp>
      <p:pic>
        <p:nvPicPr>
          <p:cNvPr id="22530" name="Picture 2" descr="Image result for Mark 16:15-16">
            <a:extLst>
              <a:ext uri="{FF2B5EF4-FFF2-40B4-BE49-F238E27FC236}">
                <a16:creationId xmlns:a16="http://schemas.microsoft.com/office/drawing/2014/main" id="{7AB19ECD-1CA9-4281-BD52-ACB4B966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9" y="2311676"/>
            <a:ext cx="28098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truth is that Baptism:</a:t>
            </a:r>
          </a:p>
          <a:p>
            <a:pPr lvl="1"/>
            <a:r>
              <a:rPr lang="en-NZ" dirty="0"/>
              <a:t>Is a contentious subject</a:t>
            </a:r>
          </a:p>
          <a:p>
            <a:pPr lvl="1"/>
            <a:r>
              <a:rPr lang="en-NZ" dirty="0"/>
              <a:t>Causes confusion and division</a:t>
            </a:r>
          </a:p>
          <a:p>
            <a:pPr lvl="1"/>
            <a:r>
              <a:rPr lang="en-NZ" dirty="0"/>
              <a:t>Its meaning and method has changed</a:t>
            </a:r>
          </a:p>
          <a:p>
            <a:pPr lvl="1"/>
            <a:r>
              <a:rPr lang="en-NZ" dirty="0"/>
              <a:t>Christians would rather not talk about its deeper meaning.</a:t>
            </a:r>
          </a:p>
          <a:p>
            <a:pPr lvl="1"/>
            <a:endParaRPr lang="en-NZ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0679FF-D8CD-4A95-9547-7FCEF1DF900A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2800" dirty="0">
                <a:solidFill>
                  <a:schemeClr val="tx1"/>
                </a:solidFill>
              </a:rPr>
              <a:t>Adjustments have been made to the Truth</a:t>
            </a:r>
          </a:p>
        </p:txBody>
      </p:sp>
      <p:pic>
        <p:nvPicPr>
          <p:cNvPr id="1026" name="Picture 2" descr="Image result for things have changed">
            <a:extLst>
              <a:ext uri="{FF2B5EF4-FFF2-40B4-BE49-F238E27FC236}">
                <a16:creationId xmlns:a16="http://schemas.microsoft.com/office/drawing/2014/main" id="{89F2FEED-3DFB-460D-86EA-4AF439B152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722939"/>
            <a:ext cx="3886200" cy="25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0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Bible Baptism:</a:t>
            </a:r>
          </a:p>
          <a:p>
            <a:pPr lvl="1"/>
            <a:r>
              <a:rPr lang="en-NZ" dirty="0"/>
              <a:t>The simple act of a penitent believer being put under the water to have his/her sins washed away in the name of the Father, and the Son, and the Holy Spirit.</a:t>
            </a:r>
          </a:p>
          <a:p>
            <a:r>
              <a:rPr lang="en-NZ" dirty="0"/>
              <a:t>Changes have occurred…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D71F-033C-4322-B105-A76A30B6E3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6FA585-C708-4475-815E-44151FC26261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2800" dirty="0">
                <a:solidFill>
                  <a:schemeClr val="tx1"/>
                </a:solidFill>
              </a:rPr>
              <a:t>Adjustments have been made to the Truth</a:t>
            </a:r>
          </a:p>
        </p:txBody>
      </p:sp>
    </p:spTree>
    <p:extLst>
      <p:ext uri="{BB962C8B-B14F-4D97-AF65-F5344CB8AC3E}">
        <p14:creationId xmlns:p14="http://schemas.microsoft.com/office/powerpoint/2010/main" val="218925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lvl="1"/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Today we will look 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What?—Definition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How?—The Mode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Why?—Reason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/>
              <a:t>Who?—Candidates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D71F-033C-4322-B105-A76A30B6E3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C43F1F-5B86-4076-BAFF-20C735AC32B1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2800" dirty="0">
                <a:solidFill>
                  <a:schemeClr val="tx1"/>
                </a:solidFill>
              </a:rPr>
              <a:t>Where we are, and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324374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But First:</a:t>
            </a:r>
          </a:p>
          <a:p>
            <a:pPr lvl="1"/>
            <a:r>
              <a:rPr lang="en-NZ" dirty="0"/>
              <a:t>Usually when you water something down, you add more water.</a:t>
            </a:r>
          </a:p>
          <a:p>
            <a:pPr lvl="1"/>
            <a:r>
              <a:rPr lang="en-NZ" dirty="0"/>
              <a:t>Baptism, ironically is the exception.</a:t>
            </a:r>
          </a:p>
          <a:p>
            <a:pPr lvl="1"/>
            <a:r>
              <a:rPr lang="en-NZ" dirty="0"/>
              <a:t>In the Bible the act of baptism began as full immersion for all.</a:t>
            </a:r>
          </a:p>
          <a:p>
            <a:pPr lvl="1"/>
            <a:r>
              <a:rPr lang="en-NZ" dirty="0"/>
              <a:t>Tragically, that has changed.</a:t>
            </a:r>
          </a:p>
          <a:p>
            <a:r>
              <a:rPr lang="en-NZ" dirty="0"/>
              <a:t>New definitions…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D71F-033C-4322-B105-A76A30B6E3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N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592F62-F0D8-4384-AE49-467B364C6E69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2800" dirty="0">
                <a:solidFill>
                  <a:schemeClr val="tx1"/>
                </a:solidFill>
              </a:rPr>
              <a:t>Where we are, and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220738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The Definition</a:t>
            </a:r>
          </a:p>
          <a:p>
            <a:r>
              <a:rPr lang="en-NZ" dirty="0"/>
              <a:t>The English word ‘baptism’ is a transliteration of the </a:t>
            </a:r>
            <a:r>
              <a:rPr lang="en-NZ" dirty="0" err="1"/>
              <a:t>Koine</a:t>
            </a:r>
            <a:r>
              <a:rPr lang="en-NZ" dirty="0"/>
              <a:t> Greek verb: ‘</a:t>
            </a:r>
            <a:r>
              <a:rPr lang="en-NZ" dirty="0" err="1"/>
              <a:t>Baptizo</a:t>
            </a:r>
            <a:r>
              <a:rPr lang="en-NZ" dirty="0"/>
              <a:t>.’</a:t>
            </a:r>
          </a:p>
          <a:p>
            <a:r>
              <a:rPr lang="en-NZ" i="1" dirty="0" err="1"/>
              <a:t>Baptizo</a:t>
            </a:r>
            <a:r>
              <a:rPr lang="en-NZ" dirty="0"/>
              <a:t> means “to dip, immerse, submerge or plunge.”</a:t>
            </a:r>
          </a:p>
          <a:p>
            <a:r>
              <a:rPr lang="en-NZ" dirty="0"/>
              <a:t>In simple terms—’to immerse—to put into water and draw out again.’</a:t>
            </a:r>
          </a:p>
          <a:p>
            <a:r>
              <a:rPr lang="en-NZ" dirty="0"/>
              <a:t>It was transliterated into English—and still is—to avoid F</a:t>
            </a:r>
            <a:r>
              <a:rPr lang="en-NZ" b="1" dirty="0"/>
              <a:t>ear, Confusion and change.</a:t>
            </a:r>
          </a:p>
          <a:p>
            <a:endParaRPr lang="en-NZ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0679FF-D8CD-4A95-9547-7FCEF1DF900A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1. What?—Definition  </a:t>
            </a:r>
          </a:p>
        </p:txBody>
      </p:sp>
      <p:pic>
        <p:nvPicPr>
          <p:cNvPr id="2050" name="Picture 2" descr="Image result for Baptizo">
            <a:extLst>
              <a:ext uri="{FF2B5EF4-FFF2-40B4-BE49-F238E27FC236}">
                <a16:creationId xmlns:a16="http://schemas.microsoft.com/office/drawing/2014/main" id="{4E34F151-1421-4FA6-A23F-ABB36ED5D6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6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NZ" dirty="0"/>
              <a:t>To avoid:</a:t>
            </a:r>
          </a:p>
          <a:p>
            <a:pPr lvl="1"/>
            <a:r>
              <a:rPr lang="en-NZ" dirty="0"/>
              <a:t>Fear</a:t>
            </a:r>
          </a:p>
          <a:p>
            <a:pPr lvl="1"/>
            <a:r>
              <a:rPr lang="en-NZ" dirty="0"/>
              <a:t>Confusion and</a:t>
            </a:r>
          </a:p>
          <a:p>
            <a:pPr lvl="1"/>
            <a:r>
              <a:rPr lang="en-NZ" dirty="0"/>
              <a:t>Change.</a:t>
            </a:r>
          </a:p>
          <a:p>
            <a:r>
              <a:rPr lang="en-NZ" b="1" dirty="0"/>
              <a:t>Fear</a:t>
            </a:r>
            <a:r>
              <a:rPr lang="en-NZ" dirty="0"/>
              <a:t> that the believer would question the changes made by the church</a:t>
            </a:r>
          </a:p>
          <a:p>
            <a:r>
              <a:rPr lang="en-NZ" dirty="0"/>
              <a:t>That the believers would be </a:t>
            </a:r>
            <a:r>
              <a:rPr lang="en-NZ" b="1" dirty="0"/>
              <a:t>Confused</a:t>
            </a:r>
            <a:r>
              <a:rPr lang="en-NZ" dirty="0"/>
              <a:t> by this dishonesty, and</a:t>
            </a:r>
          </a:p>
          <a:p>
            <a:r>
              <a:rPr lang="en-NZ" dirty="0"/>
              <a:t>That the believers would call for a </a:t>
            </a:r>
            <a:r>
              <a:rPr lang="en-NZ" b="1" dirty="0"/>
              <a:t>Change</a:t>
            </a:r>
            <a:r>
              <a:rPr lang="en-NZ" dirty="0"/>
              <a:t> back to the Biblical mode.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0679FF-D8CD-4A95-9547-7FCEF1DF900A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1. What?—Definition </a:t>
            </a:r>
          </a:p>
        </p:txBody>
      </p:sp>
      <p:pic>
        <p:nvPicPr>
          <p:cNvPr id="6148" name="Picture 4" descr="Image result for buy the truth">
            <a:extLst>
              <a:ext uri="{FF2B5EF4-FFF2-40B4-BE49-F238E27FC236}">
                <a16:creationId xmlns:a16="http://schemas.microsoft.com/office/drawing/2014/main" id="{C9A91AE9-E897-4CD8-BAA3-C988FECA9B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908300"/>
            <a:ext cx="3886200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9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7664-E141-4159-8533-35DF61F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3130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2800" dirty="0"/>
              <a:t>The Truth about Baptism—What?—How?—Why?—Who?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304C-73BC-43A4-971E-3AFE8E43B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The act of Baptism has been made to include two other methods:  </a:t>
            </a:r>
          </a:p>
          <a:p>
            <a:pPr lvl="1"/>
            <a:r>
              <a:rPr lang="en-NZ" dirty="0"/>
              <a:t>Sprinkling and </a:t>
            </a:r>
          </a:p>
          <a:p>
            <a:pPr lvl="1"/>
            <a:r>
              <a:rPr lang="en-NZ" dirty="0"/>
              <a:t>Pouring</a:t>
            </a:r>
          </a:p>
          <a:p>
            <a:pPr lvl="1"/>
            <a:endParaRPr lang="en-NZ" dirty="0"/>
          </a:p>
          <a:p>
            <a:r>
              <a:rPr lang="en-NZ" dirty="0"/>
              <a:t>Problems…</a:t>
            </a:r>
          </a:p>
          <a:p>
            <a:endParaRPr lang="en-NZ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0679FF-D8CD-4A95-9547-7FCEF1DF900A}"/>
              </a:ext>
            </a:extLst>
          </p:cNvPr>
          <p:cNvSpPr txBox="1">
            <a:spLocks/>
          </p:cNvSpPr>
          <p:nvPr/>
        </p:nvSpPr>
        <p:spPr>
          <a:xfrm>
            <a:off x="0" y="765415"/>
            <a:ext cx="9144000" cy="313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3200" dirty="0">
                <a:solidFill>
                  <a:schemeClr val="tx1"/>
                </a:solidFill>
              </a:rPr>
              <a:t>2. How?—The Mode</a:t>
            </a:r>
          </a:p>
        </p:txBody>
      </p:sp>
      <p:pic>
        <p:nvPicPr>
          <p:cNvPr id="7172" name="Picture 4" descr="Image result for baptism">
            <a:extLst>
              <a:ext uri="{FF2B5EF4-FFF2-40B4-BE49-F238E27FC236}">
                <a16:creationId xmlns:a16="http://schemas.microsoft.com/office/drawing/2014/main" id="{BC33CB6A-DC4A-4BE6-B718-F037F6E84C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705246"/>
            <a:ext cx="3886200" cy="25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3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1290</Words>
  <Application>Microsoft Office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The Truth about Baptism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  <vt:lpstr>The Truth about Baptism—What?—How?—Why?—Who?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Morningside Church of Christ</cp:lastModifiedBy>
  <cp:revision>77</cp:revision>
  <dcterms:created xsi:type="dcterms:W3CDTF">2019-11-06T02:36:04Z</dcterms:created>
  <dcterms:modified xsi:type="dcterms:W3CDTF">2019-11-30T21:38:08Z</dcterms:modified>
</cp:coreProperties>
</file>