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36" r:id="rId2"/>
    <p:sldId id="261" r:id="rId3"/>
    <p:sldId id="314" r:id="rId4"/>
    <p:sldId id="315" r:id="rId5"/>
    <p:sldId id="303" r:id="rId6"/>
    <p:sldId id="304" r:id="rId7"/>
    <p:sldId id="305" r:id="rId8"/>
    <p:sldId id="306" r:id="rId9"/>
    <p:sldId id="307" r:id="rId10"/>
    <p:sldId id="308" r:id="rId11"/>
    <p:sldId id="309" r:id="rId12"/>
    <p:sldId id="312" r:id="rId13"/>
    <p:sldId id="311" r:id="rId14"/>
    <p:sldId id="313" r:id="rId15"/>
    <p:sldId id="301" r:id="rId16"/>
    <p:sldId id="316" r:id="rId17"/>
    <p:sldId id="12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1FAB89-6EEA-4CC0-A4F6-6431B2F49D61}" type="datetimeFigureOut">
              <a:rPr lang="en-NZ" smtClean="0"/>
              <a:t>17/11/2019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224319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FAB89-6EEA-4CC0-A4F6-6431B2F49D61}" type="datetimeFigureOut">
              <a:rPr lang="en-NZ" smtClean="0"/>
              <a:t>17/11/2019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389046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FAB89-6EEA-4CC0-A4F6-6431B2F49D61}" type="datetimeFigureOut">
              <a:rPr lang="en-NZ" smtClean="0"/>
              <a:t>17/11/2019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365057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1FAB89-6EEA-4CC0-A4F6-6431B2F49D61}" type="datetimeFigureOut">
              <a:rPr lang="en-NZ" smtClean="0"/>
              <a:t>17/11/2019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156539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1FAB89-6EEA-4CC0-A4F6-6431B2F49D61}" type="datetimeFigureOut">
              <a:rPr lang="en-NZ" smtClean="0"/>
              <a:t>17/11/2019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144653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1FAB89-6EEA-4CC0-A4F6-6431B2F49D61}" type="datetimeFigureOut">
              <a:rPr lang="en-NZ" smtClean="0"/>
              <a:t>17/11/2019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219574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1FAB89-6EEA-4CC0-A4F6-6431B2F49D61}" type="datetimeFigureOut">
              <a:rPr lang="en-NZ" smtClean="0"/>
              <a:t>17/11/2019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356564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1FAB89-6EEA-4CC0-A4F6-6431B2F49D61}" type="datetimeFigureOut">
              <a:rPr lang="en-NZ" smtClean="0"/>
              <a:t>17/11/2019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12339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AB89-6EEA-4CC0-A4F6-6431B2F49D61}" type="datetimeFigureOut">
              <a:rPr lang="en-NZ" smtClean="0"/>
              <a:t>17/11/2019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384495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1FAB89-6EEA-4CC0-A4F6-6431B2F49D61}" type="datetimeFigureOut">
              <a:rPr lang="en-NZ" smtClean="0"/>
              <a:t>17/11/2019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193689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1FAB89-6EEA-4CC0-A4F6-6431B2F49D61}" type="datetimeFigureOut">
              <a:rPr lang="en-NZ" smtClean="0"/>
              <a:t>17/11/2019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1702F12-8BFA-4056-8ACF-DD8E6D84E8F7}" type="slidenum">
              <a:rPr lang="en-NZ" smtClean="0"/>
              <a:t>‹#›</a:t>
            </a:fld>
            <a:endParaRPr lang="en-NZ"/>
          </a:p>
        </p:txBody>
      </p:sp>
    </p:spTree>
    <p:extLst>
      <p:ext uri="{BB962C8B-B14F-4D97-AF65-F5344CB8AC3E}">
        <p14:creationId xmlns:p14="http://schemas.microsoft.com/office/powerpoint/2010/main" val="110649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AB89-6EEA-4CC0-A4F6-6431B2F49D61}" type="datetimeFigureOut">
              <a:rPr lang="en-NZ" smtClean="0"/>
              <a:t>17/11/2019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02F12-8BFA-4056-8ACF-DD8E6D84E8F7}" type="slidenum">
              <a:rPr lang="en-NZ" smtClean="0"/>
              <a:t>‹#›</a:t>
            </a:fld>
            <a:endParaRPr lang="en-NZ"/>
          </a:p>
        </p:txBody>
      </p:sp>
    </p:spTree>
    <p:extLst>
      <p:ext uri="{BB962C8B-B14F-4D97-AF65-F5344CB8AC3E}">
        <p14:creationId xmlns:p14="http://schemas.microsoft.com/office/powerpoint/2010/main" val="1373994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1B9FC-7A48-426C-AB5A-EFEF25D8BBF9}"/>
              </a:ext>
            </a:extLst>
          </p:cNvPr>
          <p:cNvSpPr>
            <a:spLocks noGrp="1"/>
          </p:cNvSpPr>
          <p:nvPr>
            <p:ph idx="1"/>
          </p:nvPr>
        </p:nvSpPr>
        <p:spPr>
          <a:xfrm>
            <a:off x="628650" y="742122"/>
            <a:ext cx="7886700" cy="5671930"/>
          </a:xfrm>
        </p:spPr>
        <p:txBody>
          <a:bodyPr/>
          <a:lstStyle/>
          <a:p>
            <a:r>
              <a:rPr lang="en-US" dirty="0"/>
              <a:t>“The Truth about Truth.”</a:t>
            </a:r>
          </a:p>
          <a:p>
            <a:endParaRPr lang="en-US" dirty="0"/>
          </a:p>
          <a:p>
            <a:r>
              <a:rPr lang="en-NZ" dirty="0"/>
              <a:t>John </a:t>
            </a:r>
            <a:r>
              <a:rPr lang="en-NZ" dirty="0" err="1"/>
              <a:t>Staiger</a:t>
            </a:r>
            <a:endParaRPr lang="en-NZ" dirty="0"/>
          </a:p>
          <a:p>
            <a:endParaRPr lang="en-NZ" dirty="0"/>
          </a:p>
          <a:p>
            <a:r>
              <a:rPr lang="en-NZ" dirty="0"/>
              <a:t>Morningside Church of Christ</a:t>
            </a:r>
          </a:p>
          <a:p>
            <a:endParaRPr lang="en-NZ" dirty="0"/>
          </a:p>
          <a:p>
            <a:r>
              <a:rPr lang="en-NZ" dirty="0"/>
              <a:t>Sunday 17 November 2019</a:t>
            </a:r>
          </a:p>
          <a:p>
            <a:endParaRPr lang="en-NZ" dirty="0"/>
          </a:p>
          <a:p>
            <a:r>
              <a:rPr lang="en-NZ" dirty="0"/>
              <a:t>AM Sermon</a:t>
            </a:r>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2EDF-5876-4A6B-BD05-B100463D0A84}"/>
              </a:ext>
            </a:extLst>
          </p:cNvPr>
          <p:cNvSpPr>
            <a:spLocks noGrp="1"/>
          </p:cNvSpPr>
          <p:nvPr>
            <p:ph type="title"/>
          </p:nvPr>
        </p:nvSpPr>
        <p:spPr/>
        <p:txBody>
          <a:bodyPr/>
          <a:lstStyle/>
          <a:p>
            <a:r>
              <a:rPr lang="en-NZ" dirty="0"/>
              <a:t>Truth—Problems with Perspective</a:t>
            </a:r>
          </a:p>
        </p:txBody>
      </p:sp>
      <p:sp>
        <p:nvSpPr>
          <p:cNvPr id="4" name="Content Placeholder 3">
            <a:extLst>
              <a:ext uri="{FF2B5EF4-FFF2-40B4-BE49-F238E27FC236}">
                <a16:creationId xmlns:a16="http://schemas.microsoft.com/office/drawing/2014/main" id="{DD45C55C-AF0D-4229-A436-64FE4A51EA69}"/>
              </a:ext>
            </a:extLst>
          </p:cNvPr>
          <p:cNvSpPr>
            <a:spLocks noGrp="1"/>
          </p:cNvSpPr>
          <p:nvPr>
            <p:ph sz="half" idx="2"/>
          </p:nvPr>
        </p:nvSpPr>
        <p:spPr/>
        <p:txBody>
          <a:bodyPr/>
          <a:lstStyle/>
          <a:p>
            <a:pPr marL="0" indent="0">
              <a:buNone/>
            </a:pPr>
            <a:r>
              <a:rPr lang="en-NZ" sz="2400" dirty="0"/>
              <a:t>3. Opinions</a:t>
            </a:r>
          </a:p>
          <a:p>
            <a:pPr marL="971550" lvl="1" indent="-514350">
              <a:buAutoNum type="alphaLcParenR"/>
            </a:pPr>
            <a:r>
              <a:rPr lang="en-NZ" dirty="0"/>
              <a:t>We are intitled to them—until they distraught the facts.</a:t>
            </a:r>
          </a:p>
          <a:p>
            <a:pPr marL="971550" lvl="1" indent="-514350">
              <a:buAutoNum type="alphaLcParenR"/>
            </a:pPr>
            <a:r>
              <a:rPr lang="en-NZ" dirty="0"/>
              <a:t>Points of view that become considered fact.</a:t>
            </a:r>
          </a:p>
          <a:p>
            <a:pPr marL="971550" lvl="1" indent="-514350">
              <a:buAutoNum type="alphaLcParenR"/>
            </a:pPr>
            <a:r>
              <a:rPr lang="en-NZ" dirty="0"/>
              <a:t>…or worse still—Lies to deceive.</a:t>
            </a:r>
          </a:p>
        </p:txBody>
      </p:sp>
      <p:pic>
        <p:nvPicPr>
          <p:cNvPr id="1028" name="Picture 4" descr="Image result for truth">
            <a:extLst>
              <a:ext uri="{FF2B5EF4-FFF2-40B4-BE49-F238E27FC236}">
                <a16:creationId xmlns:a16="http://schemas.microsoft.com/office/drawing/2014/main" id="{A92D3046-909B-4453-9E75-D8E2519A800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2470" y="2904014"/>
            <a:ext cx="3718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00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devil is the father of lies">
            <a:extLst>
              <a:ext uri="{FF2B5EF4-FFF2-40B4-BE49-F238E27FC236}">
                <a16:creationId xmlns:a16="http://schemas.microsoft.com/office/drawing/2014/main" id="{F824873D-DA6B-4DCD-B69A-75376DDB2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CE79A6-77B3-4879-8C7F-8E267B32F0FB}"/>
              </a:ext>
            </a:extLst>
          </p:cNvPr>
          <p:cNvSpPr/>
          <p:nvPr/>
        </p:nvSpPr>
        <p:spPr>
          <a:xfrm>
            <a:off x="967409" y="3692821"/>
            <a:ext cx="7182678" cy="2308324"/>
          </a:xfrm>
          <a:prstGeom prst="rect">
            <a:avLst/>
          </a:prstGeom>
        </p:spPr>
        <p:txBody>
          <a:bodyPr wrap="square">
            <a:spAutoFit/>
          </a:bodyPr>
          <a:lstStyle/>
          <a:p>
            <a:r>
              <a:rPr lang="en-NZ" sz="2400" dirty="0">
                <a:solidFill>
                  <a:schemeClr val="bg1"/>
                </a:solidFill>
                <a:latin typeface="Helvetica Neue"/>
              </a:rPr>
              <a:t>John 8:44—</a:t>
            </a:r>
            <a:r>
              <a:rPr lang="en-NZ" sz="2400" b="1" baseline="30000" dirty="0">
                <a:solidFill>
                  <a:schemeClr val="bg1"/>
                </a:solidFill>
                <a:latin typeface="Arial" panose="020B0604020202020204" pitchFamily="34" charset="0"/>
              </a:rPr>
              <a:t>44</a:t>
            </a:r>
            <a:r>
              <a:rPr lang="en-NZ" sz="2400" dirty="0">
                <a:solidFill>
                  <a:schemeClr val="bg1"/>
                </a:solidFill>
                <a:latin typeface="Helvetica Neue"/>
              </a:rPr>
              <a:t>You are of your father the devil, and your will is to do your father's desires. He was a murderer from the beginning, and does not stand in the truth, because there is no truth in him. When he lies, he speaks out of his own character, for he is a liar and the father of lies.</a:t>
            </a:r>
            <a:r>
              <a:rPr lang="en-NZ" dirty="0">
                <a:solidFill>
                  <a:schemeClr val="bg1"/>
                </a:solidFill>
                <a:latin typeface="Helvetica Neue"/>
              </a:rPr>
              <a:t> (ESV)</a:t>
            </a:r>
            <a:endParaRPr lang="en-NZ" b="0" i="0" dirty="0">
              <a:solidFill>
                <a:schemeClr val="bg1"/>
              </a:solidFill>
              <a:effectLst/>
              <a:latin typeface="Helvetica Neue"/>
            </a:endParaRPr>
          </a:p>
        </p:txBody>
      </p:sp>
      <p:sp>
        <p:nvSpPr>
          <p:cNvPr id="7" name="Title 1">
            <a:extLst>
              <a:ext uri="{FF2B5EF4-FFF2-40B4-BE49-F238E27FC236}">
                <a16:creationId xmlns:a16="http://schemas.microsoft.com/office/drawing/2014/main" id="{44D56DA1-4D6A-4E37-A27B-A65F74C2F04D}"/>
              </a:ext>
            </a:extLst>
          </p:cNvPr>
          <p:cNvSpPr txBox="1">
            <a:spLocks/>
          </p:cNvSpPr>
          <p:nvPr/>
        </p:nvSpPr>
        <p:spPr>
          <a:xfrm>
            <a:off x="628650" y="365126"/>
            <a:ext cx="7886700" cy="13311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solidFill>
                  <a:schemeClr val="bg1"/>
                </a:solidFill>
              </a:rPr>
              <a:t>Truth—The Opposition</a:t>
            </a:r>
          </a:p>
        </p:txBody>
      </p:sp>
    </p:spTree>
    <p:extLst>
      <p:ext uri="{BB962C8B-B14F-4D97-AF65-F5344CB8AC3E}">
        <p14:creationId xmlns:p14="http://schemas.microsoft.com/office/powerpoint/2010/main" val="136078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A6EE-D8E7-4CEE-B10C-AE954A774114}"/>
              </a:ext>
            </a:extLst>
          </p:cNvPr>
          <p:cNvSpPr>
            <a:spLocks noGrp="1"/>
          </p:cNvSpPr>
          <p:nvPr>
            <p:ph type="title"/>
          </p:nvPr>
        </p:nvSpPr>
        <p:spPr/>
        <p:txBody>
          <a:bodyPr/>
          <a:lstStyle/>
          <a:p>
            <a:r>
              <a:rPr lang="en-NZ" dirty="0"/>
              <a:t>Truth—The Opposition</a:t>
            </a:r>
          </a:p>
        </p:txBody>
      </p:sp>
      <p:sp>
        <p:nvSpPr>
          <p:cNvPr id="4" name="Content Placeholder 3">
            <a:extLst>
              <a:ext uri="{FF2B5EF4-FFF2-40B4-BE49-F238E27FC236}">
                <a16:creationId xmlns:a16="http://schemas.microsoft.com/office/drawing/2014/main" id="{61BECD74-9570-4DEE-85B1-6EED3412E5BB}"/>
              </a:ext>
            </a:extLst>
          </p:cNvPr>
          <p:cNvSpPr>
            <a:spLocks noGrp="1"/>
          </p:cNvSpPr>
          <p:nvPr>
            <p:ph sz="half" idx="2"/>
          </p:nvPr>
        </p:nvSpPr>
        <p:spPr>
          <a:xfrm>
            <a:off x="4629150" y="1417983"/>
            <a:ext cx="3886200" cy="4758980"/>
          </a:xfrm>
        </p:spPr>
        <p:txBody>
          <a:bodyPr>
            <a:normAutofit fontScale="85000" lnSpcReduction="10000"/>
          </a:bodyPr>
          <a:lstStyle/>
          <a:p>
            <a:pPr marL="0" indent="0">
              <a:buNone/>
            </a:pPr>
            <a:r>
              <a:rPr lang="en-NZ" dirty="0"/>
              <a:t>1. The Liar: </a:t>
            </a:r>
          </a:p>
          <a:p>
            <a:pPr marL="0" indent="0">
              <a:buNone/>
            </a:pPr>
            <a:r>
              <a:rPr lang="en-NZ" sz="2600" dirty="0"/>
              <a:t>a) Name— </a:t>
            </a:r>
          </a:p>
          <a:p>
            <a:pPr lvl="1"/>
            <a:r>
              <a:rPr lang="en-NZ" sz="2600" dirty="0"/>
              <a:t>Devil: "slanderer“</a:t>
            </a:r>
          </a:p>
          <a:p>
            <a:pPr lvl="1"/>
            <a:r>
              <a:rPr lang="en-NZ" sz="2600" dirty="0"/>
              <a:t>Satan: “accuser” or “adversary”</a:t>
            </a:r>
          </a:p>
          <a:p>
            <a:pPr marL="0" indent="0">
              <a:buNone/>
            </a:pPr>
            <a:r>
              <a:rPr lang="en-NZ" sz="2600" dirty="0"/>
              <a:t>b) Title—Father</a:t>
            </a:r>
          </a:p>
          <a:p>
            <a:pPr lvl="1"/>
            <a:r>
              <a:rPr lang="en-NZ" sz="2600" dirty="0"/>
              <a:t>Followers: His children</a:t>
            </a:r>
          </a:p>
          <a:p>
            <a:pPr lvl="1"/>
            <a:r>
              <a:rPr lang="en-NZ" sz="2600" dirty="0"/>
              <a:t>Desire: To be just like him</a:t>
            </a:r>
          </a:p>
          <a:p>
            <a:pPr lvl="1"/>
            <a:r>
              <a:rPr lang="en-NZ" sz="2600" dirty="0"/>
              <a:t>To do as he does</a:t>
            </a:r>
          </a:p>
          <a:p>
            <a:pPr marL="0" indent="0">
              <a:buNone/>
            </a:pPr>
            <a:r>
              <a:rPr lang="en-NZ" sz="2600" dirty="0"/>
              <a:t>c) Nature—Murderer</a:t>
            </a:r>
          </a:p>
          <a:p>
            <a:pPr lvl="1"/>
            <a:r>
              <a:rPr lang="en-NZ" sz="2600" dirty="0"/>
              <a:t>Adam and Eve knew him personally</a:t>
            </a:r>
          </a:p>
          <a:p>
            <a:pPr marL="0" indent="0">
              <a:buNone/>
            </a:pPr>
            <a:r>
              <a:rPr lang="en-NZ" sz="2600" dirty="0"/>
              <a:t>d) Character—Devoid of Truth</a:t>
            </a:r>
          </a:p>
        </p:txBody>
      </p:sp>
      <p:pic>
        <p:nvPicPr>
          <p:cNvPr id="5" name="Picture 2" descr="Image result for devil is the father of lies">
            <a:extLst>
              <a:ext uri="{FF2B5EF4-FFF2-40B4-BE49-F238E27FC236}">
                <a16:creationId xmlns:a16="http://schemas.microsoft.com/office/drawing/2014/main" id="{E1FB33F1-E443-43D9-A1B2-B87EA4056B9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3147" y="2460107"/>
            <a:ext cx="4105736" cy="30793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DE1BD43-1087-47DF-B520-6B74160EEF17}"/>
              </a:ext>
            </a:extLst>
          </p:cNvPr>
          <p:cNvSpPr/>
          <p:nvPr/>
        </p:nvSpPr>
        <p:spPr>
          <a:xfrm>
            <a:off x="967409" y="3944612"/>
            <a:ext cx="3048000" cy="1384995"/>
          </a:xfrm>
          <a:prstGeom prst="rect">
            <a:avLst/>
          </a:prstGeom>
        </p:spPr>
        <p:txBody>
          <a:bodyPr wrap="square">
            <a:spAutoFit/>
          </a:bodyPr>
          <a:lstStyle/>
          <a:p>
            <a:r>
              <a:rPr lang="en-NZ" sz="1200" dirty="0">
                <a:solidFill>
                  <a:schemeClr val="bg1"/>
                </a:solidFill>
                <a:latin typeface="Helvetica Neue"/>
              </a:rPr>
              <a:t>John 8:44—</a:t>
            </a:r>
            <a:r>
              <a:rPr lang="en-NZ" sz="1200" b="1" baseline="30000" dirty="0">
                <a:solidFill>
                  <a:schemeClr val="bg1"/>
                </a:solidFill>
                <a:latin typeface="Arial" panose="020B0604020202020204" pitchFamily="34" charset="0"/>
              </a:rPr>
              <a:t>44</a:t>
            </a:r>
            <a:r>
              <a:rPr lang="en-NZ" sz="1200" dirty="0">
                <a:solidFill>
                  <a:schemeClr val="bg1"/>
                </a:solidFill>
                <a:latin typeface="Helvetica Neue"/>
              </a:rPr>
              <a:t>You are of your father the devil, and your will is to do your father's desires. He was a murderer from the beginning, and does not stand in the truth, because there is no truth in him. When he lies, he speaks out of his own character, for he is a liar and the father of lies. (ESV)</a:t>
            </a:r>
            <a:endParaRPr lang="en-NZ" sz="1200" b="0" i="0" dirty="0">
              <a:solidFill>
                <a:schemeClr val="bg1"/>
              </a:solidFill>
              <a:effectLst/>
              <a:latin typeface="Helvetica Neue"/>
            </a:endParaRPr>
          </a:p>
        </p:txBody>
      </p:sp>
    </p:spTree>
    <p:extLst>
      <p:ext uri="{BB962C8B-B14F-4D97-AF65-F5344CB8AC3E}">
        <p14:creationId xmlns:p14="http://schemas.microsoft.com/office/powerpoint/2010/main" val="301497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0C61-C4A3-4A08-AD22-C92F0A197310}"/>
              </a:ext>
            </a:extLst>
          </p:cNvPr>
          <p:cNvSpPr>
            <a:spLocks noGrp="1"/>
          </p:cNvSpPr>
          <p:nvPr>
            <p:ph type="title"/>
          </p:nvPr>
        </p:nvSpPr>
        <p:spPr/>
        <p:txBody>
          <a:bodyPr/>
          <a:lstStyle/>
          <a:p>
            <a:r>
              <a:rPr lang="en-NZ" dirty="0"/>
              <a:t>Truth—The Cure!</a:t>
            </a:r>
          </a:p>
        </p:txBody>
      </p:sp>
      <p:sp>
        <p:nvSpPr>
          <p:cNvPr id="4" name="Content Placeholder 3">
            <a:extLst>
              <a:ext uri="{FF2B5EF4-FFF2-40B4-BE49-F238E27FC236}">
                <a16:creationId xmlns:a16="http://schemas.microsoft.com/office/drawing/2014/main" id="{B0A78E71-B5E3-4D87-8DE4-A5D31A1C016A}"/>
              </a:ext>
            </a:extLst>
          </p:cNvPr>
          <p:cNvSpPr>
            <a:spLocks noGrp="1"/>
          </p:cNvSpPr>
          <p:nvPr>
            <p:ph sz="half" idx="2"/>
          </p:nvPr>
        </p:nvSpPr>
        <p:spPr>
          <a:xfrm>
            <a:off x="4629150" y="1825625"/>
            <a:ext cx="3886200" cy="4522166"/>
          </a:xfrm>
        </p:spPr>
        <p:txBody>
          <a:bodyPr>
            <a:normAutofit fontScale="92500" lnSpcReduction="10000"/>
          </a:bodyPr>
          <a:lstStyle/>
          <a:p>
            <a:pPr marL="0" indent="0">
              <a:buNone/>
            </a:pPr>
            <a:r>
              <a:rPr lang="en-NZ" dirty="0"/>
              <a:t>1. Holiness</a:t>
            </a:r>
          </a:p>
          <a:p>
            <a:pPr marL="971550" lvl="1" indent="-514350">
              <a:buAutoNum type="alphaLcParenR"/>
            </a:pPr>
            <a:r>
              <a:rPr lang="en-NZ" dirty="0"/>
              <a:t>The Word of God is our guide to a holy life in Christ</a:t>
            </a:r>
          </a:p>
          <a:p>
            <a:pPr marL="971550" lvl="1" indent="-514350">
              <a:buAutoNum type="alphaLcParenR"/>
            </a:pPr>
            <a:r>
              <a:rPr lang="en-NZ" dirty="0"/>
              <a:t>Anything else is to be considered a work of the devil</a:t>
            </a:r>
          </a:p>
          <a:p>
            <a:pPr marL="971550" lvl="1" indent="-514350">
              <a:buAutoNum type="alphaLcParenR"/>
            </a:pPr>
            <a:r>
              <a:rPr lang="en-NZ" dirty="0"/>
              <a:t>Jesus claims to be </a:t>
            </a:r>
          </a:p>
          <a:p>
            <a:pPr lvl="2"/>
            <a:r>
              <a:rPr lang="en-NZ" dirty="0"/>
              <a:t>“The Way”</a:t>
            </a:r>
          </a:p>
          <a:p>
            <a:pPr lvl="2"/>
            <a:r>
              <a:rPr lang="en-NZ" dirty="0"/>
              <a:t>“The Truth”</a:t>
            </a:r>
          </a:p>
          <a:p>
            <a:pPr lvl="2"/>
            <a:r>
              <a:rPr lang="en-NZ" dirty="0"/>
              <a:t>“The Life (Jn.14:6)</a:t>
            </a:r>
          </a:p>
          <a:p>
            <a:pPr marL="971550" lvl="1" indent="-514350">
              <a:buFont typeface="+mj-lt"/>
              <a:buAutoNum type="alphaLcParenR"/>
            </a:pPr>
            <a:r>
              <a:rPr lang="en-NZ" dirty="0"/>
              <a:t>This excludes ‘truth’ as defined by everyone else!</a:t>
            </a:r>
          </a:p>
          <a:p>
            <a:pPr marL="0" indent="0">
              <a:buNone/>
            </a:pPr>
            <a:endParaRPr lang="en-NZ" dirty="0"/>
          </a:p>
        </p:txBody>
      </p:sp>
      <p:pic>
        <p:nvPicPr>
          <p:cNvPr id="5" name="Picture 2" descr="Image result for god truth">
            <a:extLst>
              <a:ext uri="{FF2B5EF4-FFF2-40B4-BE49-F238E27FC236}">
                <a16:creationId xmlns:a16="http://schemas.microsoft.com/office/drawing/2014/main" id="{1232222A-0764-4CFF-AD30-E6A7A10A40B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2527"/>
          <a:stretch/>
        </p:blipFill>
        <p:spPr bwMode="auto">
          <a:xfrm>
            <a:off x="628650" y="1610312"/>
            <a:ext cx="3886200" cy="23918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7EE96329-A858-415A-B786-BD194C844AC3}"/>
              </a:ext>
            </a:extLst>
          </p:cNvPr>
          <p:cNvSpPr txBox="1">
            <a:spLocks/>
          </p:cNvSpPr>
          <p:nvPr/>
        </p:nvSpPr>
        <p:spPr>
          <a:xfrm>
            <a:off x="628650" y="4447865"/>
            <a:ext cx="3886200" cy="17290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John 17:17—</a:t>
            </a:r>
          </a:p>
          <a:p>
            <a:r>
              <a:rPr lang="en-NZ" b="1" baseline="30000" dirty="0"/>
              <a:t>17</a:t>
            </a:r>
            <a:r>
              <a:rPr lang="en-NZ" dirty="0"/>
              <a:t>Sanctify them in the truth; Your word is truth. </a:t>
            </a:r>
            <a:r>
              <a:rPr lang="en-NZ" sz="1400" dirty="0"/>
              <a:t>(NASB95)</a:t>
            </a:r>
          </a:p>
        </p:txBody>
      </p:sp>
      <p:pic>
        <p:nvPicPr>
          <p:cNvPr id="7" name="Picture 2" descr="Image result for Sanctify themÂ in the truth">
            <a:extLst>
              <a:ext uri="{FF2B5EF4-FFF2-40B4-BE49-F238E27FC236}">
                <a16:creationId xmlns:a16="http://schemas.microsoft.com/office/drawing/2014/main" id="{4A57FCE4-95A6-4B35-8F6C-05CF1B38C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001295"/>
            <a:ext cx="3886200" cy="271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8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D5B8-20E6-4158-B1FF-882CAA271E8C}"/>
              </a:ext>
            </a:extLst>
          </p:cNvPr>
          <p:cNvSpPr>
            <a:spLocks noGrp="1"/>
          </p:cNvSpPr>
          <p:nvPr>
            <p:ph type="title"/>
          </p:nvPr>
        </p:nvSpPr>
        <p:spPr/>
        <p:txBody>
          <a:bodyPr/>
          <a:lstStyle/>
          <a:p>
            <a:r>
              <a:rPr lang="en-NZ" dirty="0"/>
              <a:t>Truth—Shall set you Free (Jn.8:32)</a:t>
            </a:r>
          </a:p>
        </p:txBody>
      </p:sp>
      <p:sp>
        <p:nvSpPr>
          <p:cNvPr id="4" name="Content Placeholder 3">
            <a:extLst>
              <a:ext uri="{FF2B5EF4-FFF2-40B4-BE49-F238E27FC236}">
                <a16:creationId xmlns:a16="http://schemas.microsoft.com/office/drawing/2014/main" id="{7AE4473B-9C63-4EF8-9570-0FDB62D63041}"/>
              </a:ext>
            </a:extLst>
          </p:cNvPr>
          <p:cNvSpPr>
            <a:spLocks noGrp="1"/>
          </p:cNvSpPr>
          <p:nvPr>
            <p:ph sz="half" idx="2"/>
          </p:nvPr>
        </p:nvSpPr>
        <p:spPr/>
        <p:txBody>
          <a:bodyPr>
            <a:noAutofit/>
          </a:bodyPr>
          <a:lstStyle/>
          <a:p>
            <a:pPr marL="0" indent="0">
              <a:buNone/>
            </a:pPr>
            <a:r>
              <a:rPr lang="en-NZ" sz="2400" dirty="0"/>
              <a:t>1. Jesus’ listeners didn’t believe that they were slaves of sin, either—</a:t>
            </a:r>
          </a:p>
          <a:p>
            <a:pPr marL="0" indent="0">
              <a:buNone/>
            </a:pPr>
            <a:r>
              <a:rPr lang="en-NZ" sz="2400" dirty="0"/>
              <a:t>a) “We are Abraham’s descendants and have never yet been enslaved to anyone; how is it that You say, ‘You will become free’?”</a:t>
            </a:r>
            <a:r>
              <a:rPr lang="en-NZ" sz="2000" dirty="0">
                <a:solidFill>
                  <a:srgbClr val="000000"/>
                </a:solidFill>
                <a:latin typeface="Helvetica Neue"/>
              </a:rPr>
              <a:t> </a:t>
            </a:r>
            <a:r>
              <a:rPr lang="en-NZ" sz="1000" dirty="0">
                <a:solidFill>
                  <a:srgbClr val="000000"/>
                </a:solidFill>
                <a:latin typeface="Helvetica Neue"/>
              </a:rPr>
              <a:t>(NASB95)</a:t>
            </a:r>
          </a:p>
        </p:txBody>
      </p:sp>
      <p:pic>
        <p:nvPicPr>
          <p:cNvPr id="5" name="Picture 2" descr="Image">
            <a:extLst>
              <a:ext uri="{FF2B5EF4-FFF2-40B4-BE49-F238E27FC236}">
                <a16:creationId xmlns:a16="http://schemas.microsoft.com/office/drawing/2014/main" id="{406300D2-AB3B-40A4-8CD6-5A2986C3EE1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1825625"/>
            <a:ext cx="3886200" cy="21879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571F301-4A74-4D63-BF7D-164B81E6CE19}"/>
              </a:ext>
            </a:extLst>
          </p:cNvPr>
          <p:cNvSpPr/>
          <p:nvPr/>
        </p:nvSpPr>
        <p:spPr>
          <a:xfrm>
            <a:off x="628650" y="4001294"/>
            <a:ext cx="38862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NZ" sz="2400" dirty="0">
                <a:solidFill>
                  <a:schemeClr val="bg1"/>
                </a:solidFill>
              </a:rPr>
              <a:t>Romans 6:16—</a:t>
            </a:r>
            <a:r>
              <a:rPr lang="en-NZ" sz="2000" dirty="0">
                <a:solidFill>
                  <a:schemeClr val="bg1"/>
                </a:solidFill>
              </a:rPr>
              <a:t>Do you not know that when you present yourselves to someone </a:t>
            </a:r>
            <a:r>
              <a:rPr lang="en-NZ" sz="2000" i="1" dirty="0">
                <a:solidFill>
                  <a:schemeClr val="bg1"/>
                </a:solidFill>
              </a:rPr>
              <a:t>as </a:t>
            </a:r>
            <a:r>
              <a:rPr lang="en-NZ" sz="2000" dirty="0">
                <a:solidFill>
                  <a:schemeClr val="bg1"/>
                </a:solidFill>
              </a:rPr>
              <a:t>slaves for obedience, you are slaves of the one whom you obey, either of sin resulting in death, or of obedience resulting in righteousness?</a:t>
            </a:r>
            <a:r>
              <a:rPr lang="en-NZ" sz="2000" dirty="0">
                <a:solidFill>
                  <a:schemeClr val="bg1"/>
                </a:solidFill>
                <a:latin typeface="Helvetica Neue"/>
              </a:rPr>
              <a:t> </a:t>
            </a:r>
            <a:r>
              <a:rPr lang="en-NZ" sz="1000" dirty="0">
                <a:solidFill>
                  <a:schemeClr val="bg1"/>
                </a:solidFill>
                <a:latin typeface="Helvetica Neue"/>
              </a:rPr>
              <a:t>(NASB95)</a:t>
            </a:r>
          </a:p>
        </p:txBody>
      </p:sp>
    </p:spTree>
    <p:extLst>
      <p:ext uri="{BB962C8B-B14F-4D97-AF65-F5344CB8AC3E}">
        <p14:creationId xmlns:p14="http://schemas.microsoft.com/office/powerpoint/2010/main" val="384588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C8D34BF-79C9-4454-B14F-BAFD7AFA48AA}"/>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gn="ctr"/>
            <a:r>
              <a:rPr lang="en-US" sz="1900" b="1" dirty="0">
                <a:solidFill>
                  <a:srgbClr val="FFFFFF"/>
                </a:solidFill>
              </a:rPr>
              <a:t>John 8:32</a:t>
            </a:r>
            <a:br>
              <a:rPr lang="en-US" sz="1900" b="1" dirty="0">
                <a:solidFill>
                  <a:srgbClr val="FFFFFF"/>
                </a:solidFill>
              </a:rPr>
            </a:br>
            <a:r>
              <a:rPr lang="en-US" sz="1900" b="1" baseline="30000" dirty="0">
                <a:solidFill>
                  <a:srgbClr val="FFFFFF"/>
                </a:solidFill>
              </a:rPr>
              <a:t>32</a:t>
            </a:r>
            <a:r>
              <a:rPr lang="en-US" sz="1900" b="1" dirty="0">
                <a:solidFill>
                  <a:srgbClr val="FFFFFF"/>
                </a:solidFill>
              </a:rPr>
              <a:t>and you will know the truth, </a:t>
            </a:r>
            <a:br>
              <a:rPr lang="en-US" sz="1900" b="1" dirty="0">
                <a:solidFill>
                  <a:srgbClr val="FFFFFF"/>
                </a:solidFill>
              </a:rPr>
            </a:br>
            <a:r>
              <a:rPr lang="en-US" sz="1900" b="1" dirty="0">
                <a:solidFill>
                  <a:srgbClr val="FFFFFF"/>
                </a:solidFill>
              </a:rPr>
              <a:t>		and the truth will set you free.” (ESV)</a:t>
            </a:r>
          </a:p>
        </p:txBody>
      </p:sp>
      <p:cxnSp>
        <p:nvCxnSpPr>
          <p:cNvPr id="138" name="Straight Connector 13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7413" name="Picture 2" descr="Image">
            <a:extLst>
              <a:ext uri="{FF2B5EF4-FFF2-40B4-BE49-F238E27FC236}">
                <a16:creationId xmlns:a16="http://schemas.microsoft.com/office/drawing/2014/main" id="{95EE7447-2E0B-4EE7-BD5B-EEF3E38FD6F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48675" y="3274779"/>
            <a:ext cx="4091938" cy="2301715"/>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Connector 13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8434" name="Picture 2" descr="Image result for John 8:32">
            <a:extLst>
              <a:ext uri="{FF2B5EF4-FFF2-40B4-BE49-F238E27FC236}">
                <a16:creationId xmlns:a16="http://schemas.microsoft.com/office/drawing/2014/main" id="{0EC5B7E7-84BE-4AA8-8726-9390B7A0AC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8009"/>
          <a:stretch/>
        </p:blipFill>
        <p:spPr bwMode="auto">
          <a:xfrm>
            <a:off x="4833804" y="2778794"/>
            <a:ext cx="4091938" cy="32936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52AA882-BA02-41BD-AB14-8594EBEA7B3A}"/>
              </a:ext>
            </a:extLst>
          </p:cNvPr>
          <p:cNvSpPr/>
          <p:nvPr/>
        </p:nvSpPr>
        <p:spPr>
          <a:xfrm>
            <a:off x="409763" y="6357310"/>
            <a:ext cx="8707481" cy="369332"/>
          </a:xfrm>
          <a:prstGeom prst="rect">
            <a:avLst/>
          </a:prstGeom>
        </p:spPr>
        <p:txBody>
          <a:bodyPr wrap="square">
            <a:spAutoFit/>
          </a:bodyPr>
          <a:lstStyle/>
          <a:p>
            <a:r>
              <a:rPr lang="en-NZ" b="1" dirty="0"/>
              <a:t>John 16:13—</a:t>
            </a:r>
            <a:r>
              <a:rPr lang="en-NZ" b="1" baseline="30000" dirty="0"/>
              <a:t>13</a:t>
            </a:r>
            <a:r>
              <a:rPr lang="en-NZ" b="1" dirty="0"/>
              <a:t>When the </a:t>
            </a:r>
            <a:r>
              <a:rPr lang="en-NZ" b="1" u="sng" dirty="0"/>
              <a:t>Spirit of truth</a:t>
            </a:r>
            <a:r>
              <a:rPr lang="en-NZ" b="1" dirty="0"/>
              <a:t> comes, he will guide you into all the truth,…</a:t>
            </a:r>
            <a:r>
              <a:rPr lang="en-NZ" sz="1200" dirty="0"/>
              <a:t>(ESV)</a:t>
            </a:r>
          </a:p>
        </p:txBody>
      </p:sp>
    </p:spTree>
    <p:extLst>
      <p:ext uri="{BB962C8B-B14F-4D97-AF65-F5344CB8AC3E}">
        <p14:creationId xmlns:p14="http://schemas.microsoft.com/office/powerpoint/2010/main" val="304232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416573-FF55-42F3-B833-596062AC40BB}"/>
              </a:ext>
            </a:extLst>
          </p:cNvPr>
          <p:cNvSpPr>
            <a:spLocks noGrp="1"/>
          </p:cNvSpPr>
          <p:nvPr>
            <p:ph type="title"/>
          </p:nvPr>
        </p:nvSpPr>
        <p:spPr>
          <a:xfrm>
            <a:off x="493204" y="681037"/>
            <a:ext cx="7886700" cy="840822"/>
          </a:xfrm>
        </p:spPr>
        <p:txBody>
          <a:bodyPr>
            <a:normAutofit/>
          </a:bodyPr>
          <a:lstStyle/>
          <a:p>
            <a:r>
              <a:rPr lang="en-NZ" dirty="0"/>
              <a:t>Truth—Shall set you Free (Jn.8:32)</a:t>
            </a:r>
            <a:endParaRPr lang="en-NZ" b="1" dirty="0">
              <a:solidFill>
                <a:srgbClr val="FF0000"/>
              </a:solidFill>
            </a:endParaRPr>
          </a:p>
        </p:txBody>
      </p:sp>
      <p:sp>
        <p:nvSpPr>
          <p:cNvPr id="3" name="Content Placeholder 2">
            <a:extLst>
              <a:ext uri="{FF2B5EF4-FFF2-40B4-BE49-F238E27FC236}">
                <a16:creationId xmlns:a16="http://schemas.microsoft.com/office/drawing/2014/main" id="{C2B80747-2CB4-47E8-A037-D2D33627467D}"/>
              </a:ext>
            </a:extLst>
          </p:cNvPr>
          <p:cNvSpPr>
            <a:spLocks noGrp="1"/>
          </p:cNvSpPr>
          <p:nvPr>
            <p:ph sz="half" idx="2"/>
          </p:nvPr>
        </p:nvSpPr>
        <p:spPr>
          <a:xfrm>
            <a:off x="357759" y="1825625"/>
            <a:ext cx="8157591" cy="1845227"/>
          </a:xfrm>
        </p:spPr>
        <p:txBody>
          <a:bodyPr>
            <a:normAutofit/>
          </a:bodyPr>
          <a:lstStyle/>
          <a:p>
            <a:r>
              <a:rPr lang="en-NZ" dirty="0"/>
              <a:t>John 1:14</a:t>
            </a:r>
          </a:p>
          <a:p>
            <a:r>
              <a:rPr lang="en-NZ" b="1" baseline="30000" dirty="0"/>
              <a:t>14</a:t>
            </a:r>
            <a:r>
              <a:rPr lang="en-NZ" dirty="0"/>
              <a:t>And the Word became flesh and dwelt among us, and we have seen his glory, glory as of the only Son from the Father, full of grace and truth. (ESV)</a:t>
            </a:r>
          </a:p>
          <a:p>
            <a:endParaRPr lang="en-NZ" dirty="0"/>
          </a:p>
        </p:txBody>
      </p:sp>
      <p:pic>
        <p:nvPicPr>
          <p:cNvPr id="20482" name="Picture 2" descr="Image result for filled with grace and truth">
            <a:extLst>
              <a:ext uri="{FF2B5EF4-FFF2-40B4-BE49-F238E27FC236}">
                <a16:creationId xmlns:a16="http://schemas.microsoft.com/office/drawing/2014/main" id="{2F63F9D2-C6BE-442D-A594-1494970BA4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990" b="16014"/>
          <a:stretch/>
        </p:blipFill>
        <p:spPr bwMode="auto">
          <a:xfrm>
            <a:off x="1259448" y="3991676"/>
            <a:ext cx="6625103" cy="204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8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3B6B88FD-EB2F-42B3-A273-6943349656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002" b="2"/>
          <a:stretch/>
        </p:blipFill>
        <p:spPr>
          <a:xfrm>
            <a:off x="20" y="10"/>
            <a:ext cx="9143980" cy="6857990"/>
          </a:xfrm>
          <a:prstGeom prst="rect">
            <a:avLst/>
          </a:prstGeom>
        </p:spPr>
      </p:pic>
      <p:sp>
        <p:nvSpPr>
          <p:cNvPr id="5" name="Rectangle 4">
            <a:extLst>
              <a:ext uri="{FF2B5EF4-FFF2-40B4-BE49-F238E27FC236}">
                <a16:creationId xmlns:a16="http://schemas.microsoft.com/office/drawing/2014/main" id="{6EF42B76-BF87-4A03-8B91-023901F222C5}"/>
              </a:ext>
            </a:extLst>
          </p:cNvPr>
          <p:cNvSpPr/>
          <p:nvPr/>
        </p:nvSpPr>
        <p:spPr>
          <a:xfrm>
            <a:off x="5022574" y="225431"/>
            <a:ext cx="4121426" cy="3323987"/>
          </a:xfrm>
          <a:prstGeom prst="rect">
            <a:avLst/>
          </a:prstGeom>
        </p:spPr>
        <p:txBody>
          <a:bodyPr wrap="square">
            <a:spAutoFit/>
          </a:bodyPr>
          <a:lstStyle/>
          <a:p>
            <a:r>
              <a:rPr lang="en-NZ" sz="3200" dirty="0">
                <a:solidFill>
                  <a:srgbClr val="000000"/>
                </a:solidFill>
                <a:latin typeface="Helvetica Neue"/>
              </a:rPr>
              <a:t>Acts 22:16—</a:t>
            </a:r>
            <a:r>
              <a:rPr lang="en-NZ" sz="3200" b="1" baseline="30000" dirty="0">
                <a:solidFill>
                  <a:srgbClr val="000000"/>
                </a:solidFill>
                <a:latin typeface="Arial" panose="020B0604020202020204" pitchFamily="34" charset="0"/>
              </a:rPr>
              <a:t>16 </a:t>
            </a:r>
            <a:r>
              <a:rPr lang="en-NZ" sz="3200" dirty="0">
                <a:solidFill>
                  <a:srgbClr val="000000"/>
                </a:solidFill>
                <a:latin typeface="Helvetica Neue"/>
              </a:rPr>
              <a:t>Now why do you delay? Get up and be baptized, and wash away </a:t>
            </a:r>
            <a:r>
              <a:rPr lang="en-NZ" sz="3200">
                <a:solidFill>
                  <a:srgbClr val="000000"/>
                </a:solidFill>
                <a:latin typeface="Helvetica Neue"/>
              </a:rPr>
              <a:t>your sins, calling </a:t>
            </a:r>
            <a:r>
              <a:rPr lang="en-NZ" sz="3200" dirty="0">
                <a:solidFill>
                  <a:srgbClr val="000000"/>
                </a:solidFill>
                <a:latin typeface="Helvetica Neue"/>
              </a:rPr>
              <a:t>on His name.’ </a:t>
            </a:r>
            <a:r>
              <a:rPr lang="en-NZ" dirty="0">
                <a:solidFill>
                  <a:srgbClr val="000000"/>
                </a:solidFill>
                <a:latin typeface="Helvetica Neue"/>
              </a:rPr>
              <a:t>(NASB)</a:t>
            </a:r>
            <a:endParaRPr lang="en-NZ" b="0" i="0" dirty="0">
              <a:solidFill>
                <a:srgbClr val="000000"/>
              </a:solidFill>
              <a:effectLst/>
              <a:latin typeface="Helvetica Neue"/>
            </a:endParaRPr>
          </a:p>
        </p:txBody>
      </p:sp>
    </p:spTree>
    <p:extLst>
      <p:ext uri="{BB962C8B-B14F-4D97-AF65-F5344CB8AC3E}">
        <p14:creationId xmlns:p14="http://schemas.microsoft.com/office/powerpoint/2010/main" val="235069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7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415F2BE-1240-4EA6-BEDC-426FBE6B219B}"/>
              </a:ext>
            </a:extLst>
          </p:cNvPr>
          <p:cNvSpPr>
            <a:spLocks noGrp="1"/>
          </p:cNvSpPr>
          <p:nvPr>
            <p:ph sz="half" idx="2"/>
          </p:nvPr>
        </p:nvSpPr>
        <p:spPr>
          <a:xfrm>
            <a:off x="808383" y="1825625"/>
            <a:ext cx="7706967" cy="1884984"/>
          </a:xfrm>
        </p:spPr>
        <p:txBody>
          <a:bodyPr>
            <a:normAutofit/>
          </a:bodyPr>
          <a:lstStyle/>
          <a:p>
            <a:pPr marL="0" indent="0" algn="ctr">
              <a:buNone/>
            </a:pPr>
            <a:r>
              <a:rPr lang="en-NZ" sz="5400" dirty="0"/>
              <a:t>The Truth</a:t>
            </a:r>
          </a:p>
          <a:p>
            <a:pPr marL="0" indent="0" algn="ctr">
              <a:buNone/>
            </a:pPr>
            <a:r>
              <a:rPr lang="en-NZ" sz="5400" dirty="0"/>
              <a:t>About Truth</a:t>
            </a:r>
          </a:p>
        </p:txBody>
      </p:sp>
    </p:spTree>
    <p:extLst>
      <p:ext uri="{BB962C8B-B14F-4D97-AF65-F5344CB8AC3E}">
        <p14:creationId xmlns:p14="http://schemas.microsoft.com/office/powerpoint/2010/main" val="1593243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98E-5F50-436D-A027-B894C7E402DD}"/>
              </a:ext>
            </a:extLst>
          </p:cNvPr>
          <p:cNvSpPr>
            <a:spLocks noGrp="1"/>
          </p:cNvSpPr>
          <p:nvPr>
            <p:ph type="title"/>
          </p:nvPr>
        </p:nvSpPr>
        <p:spPr>
          <a:xfrm>
            <a:off x="628650" y="365126"/>
            <a:ext cx="7886700" cy="1325563"/>
          </a:xfrm>
        </p:spPr>
        <p:txBody>
          <a:bodyPr/>
          <a:lstStyle/>
          <a:p>
            <a:r>
              <a:rPr lang="en-US" b="1"/>
              <a:t>What is Truth?</a:t>
            </a:r>
            <a:endParaRPr lang="en-NZ" dirty="0"/>
          </a:p>
        </p:txBody>
      </p:sp>
      <p:sp>
        <p:nvSpPr>
          <p:cNvPr id="4" name="Content Placeholder 3">
            <a:extLst>
              <a:ext uri="{FF2B5EF4-FFF2-40B4-BE49-F238E27FC236}">
                <a16:creationId xmlns:a16="http://schemas.microsoft.com/office/drawing/2014/main" id="{E28377E3-B9F5-42F0-B9F1-87916DFC76B2}"/>
              </a:ext>
            </a:extLst>
          </p:cNvPr>
          <p:cNvSpPr>
            <a:spLocks noGrp="1"/>
          </p:cNvSpPr>
          <p:nvPr>
            <p:ph sz="half" idx="2"/>
          </p:nvPr>
        </p:nvSpPr>
        <p:spPr>
          <a:xfrm>
            <a:off x="4629150" y="1825625"/>
            <a:ext cx="3886200" cy="4351338"/>
          </a:xfrm>
        </p:spPr>
        <p:txBody>
          <a:bodyPr>
            <a:normAutofit/>
          </a:bodyPr>
          <a:lstStyle/>
          <a:p>
            <a:pPr marL="514350" indent="-514350">
              <a:buFont typeface="+mj-lt"/>
              <a:buAutoNum type="arabicPeriod"/>
            </a:pPr>
            <a:r>
              <a:rPr lang="en-US" dirty="0"/>
              <a:t>In Basic terms—</a:t>
            </a:r>
          </a:p>
          <a:p>
            <a:pPr marL="971550" lvl="1" indent="-514350">
              <a:buFont typeface="+mj-lt"/>
              <a:buAutoNum type="alphaLcParenR"/>
            </a:pPr>
            <a:r>
              <a:rPr lang="en-US" dirty="0"/>
              <a:t>It is defined as that which conforms with fact or reality.</a:t>
            </a:r>
          </a:p>
          <a:p>
            <a:pPr marL="971550" lvl="1" indent="-514350">
              <a:buFont typeface="+mj-lt"/>
              <a:buAutoNum type="alphaLcParenR"/>
            </a:pPr>
            <a:r>
              <a:rPr lang="en-US" dirty="0"/>
              <a:t>It is genuineness, veracity, or actuality. </a:t>
            </a:r>
          </a:p>
          <a:p>
            <a:pPr marL="971550" lvl="1" indent="-514350">
              <a:buFont typeface="+mj-lt"/>
              <a:buAutoNum type="alphaLcParenR"/>
            </a:pPr>
            <a:r>
              <a:rPr lang="en-US" dirty="0"/>
              <a:t>In a word, truth is reality. </a:t>
            </a:r>
          </a:p>
          <a:p>
            <a:pPr marL="971550" lvl="1" indent="-514350">
              <a:buFont typeface="+mj-lt"/>
              <a:buAutoNum type="alphaLcParenR"/>
            </a:pPr>
            <a:r>
              <a:rPr lang="en-US" dirty="0"/>
              <a:t>It is how things actually are. </a:t>
            </a:r>
          </a:p>
        </p:txBody>
      </p:sp>
      <p:pic>
        <p:nvPicPr>
          <p:cNvPr id="9" name="Picture 2" descr="Image result for reality">
            <a:extLst>
              <a:ext uri="{FF2B5EF4-FFF2-40B4-BE49-F238E27FC236}">
                <a16:creationId xmlns:a16="http://schemas.microsoft.com/office/drawing/2014/main" id="{3B6E3470-450F-44DC-BDAC-F552A46D252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8459" b="-2"/>
          <a:stretch/>
        </p:blipFill>
        <p:spPr bwMode="auto">
          <a:xfrm>
            <a:off x="628650" y="1825625"/>
            <a:ext cx="3405357" cy="368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9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698E-5F50-436D-A027-B894C7E402DD}"/>
              </a:ext>
            </a:extLst>
          </p:cNvPr>
          <p:cNvSpPr>
            <a:spLocks noGrp="1"/>
          </p:cNvSpPr>
          <p:nvPr>
            <p:ph type="title"/>
          </p:nvPr>
        </p:nvSpPr>
        <p:spPr/>
        <p:txBody>
          <a:bodyPr/>
          <a:lstStyle/>
          <a:p>
            <a:r>
              <a:rPr lang="en-US" b="1"/>
              <a:t>What is Truth?</a:t>
            </a:r>
            <a:endParaRPr lang="en-NZ"/>
          </a:p>
        </p:txBody>
      </p:sp>
      <p:sp>
        <p:nvSpPr>
          <p:cNvPr id="4" name="Content Placeholder 3">
            <a:extLst>
              <a:ext uri="{FF2B5EF4-FFF2-40B4-BE49-F238E27FC236}">
                <a16:creationId xmlns:a16="http://schemas.microsoft.com/office/drawing/2014/main" id="{E28377E3-B9F5-42F0-B9F1-87916DFC76B2}"/>
              </a:ext>
            </a:extLst>
          </p:cNvPr>
          <p:cNvSpPr>
            <a:spLocks noGrp="1"/>
          </p:cNvSpPr>
          <p:nvPr>
            <p:ph sz="half" idx="2"/>
          </p:nvPr>
        </p:nvSpPr>
        <p:spPr/>
        <p:txBody>
          <a:bodyPr>
            <a:normAutofit fontScale="92500" lnSpcReduction="20000"/>
          </a:bodyPr>
          <a:lstStyle/>
          <a:p>
            <a:pPr marL="514350" indent="-514350">
              <a:buFont typeface="+mj-lt"/>
              <a:buAutoNum type="arabicPeriod" startAt="2"/>
            </a:pPr>
            <a:r>
              <a:rPr lang="en-US" dirty="0"/>
              <a:t>Theologically, truth is that which is consistent with the mind, will, character, glory, and being of God. </a:t>
            </a:r>
          </a:p>
          <a:p>
            <a:pPr marL="914400" lvl="1" indent="-457200">
              <a:buFont typeface="+mj-lt"/>
              <a:buAutoNum type="alphaLcParenR"/>
            </a:pPr>
            <a:r>
              <a:rPr lang="en-US" dirty="0"/>
              <a:t>Truth is the self-disclosure of God Himself. </a:t>
            </a:r>
          </a:p>
          <a:p>
            <a:pPr marL="914400" lvl="1" indent="-457200">
              <a:buFont typeface="+mj-lt"/>
              <a:buAutoNum type="alphaLcParenR"/>
            </a:pPr>
            <a:r>
              <a:rPr lang="en-US" dirty="0"/>
              <a:t>It is what it is because God declares it so and made it so. </a:t>
            </a:r>
          </a:p>
          <a:p>
            <a:pPr marL="914400" lvl="1" indent="-457200">
              <a:buFont typeface="+mj-lt"/>
              <a:buAutoNum type="alphaLcParenR"/>
            </a:pPr>
            <a:r>
              <a:rPr lang="en-US" dirty="0"/>
              <a:t>All truth must be defined in terms of God, whose very nature is truth.</a:t>
            </a:r>
          </a:p>
        </p:txBody>
      </p:sp>
      <p:pic>
        <p:nvPicPr>
          <p:cNvPr id="5" name="Picture 2" descr="Image result for truth">
            <a:extLst>
              <a:ext uri="{FF2B5EF4-FFF2-40B4-BE49-F238E27FC236}">
                <a16:creationId xmlns:a16="http://schemas.microsoft.com/office/drawing/2014/main" id="{18B99997-B95E-432E-8ED7-86650F3C75A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806" r="5162" b="-3"/>
          <a:stretch/>
        </p:blipFill>
        <p:spPr bwMode="auto">
          <a:xfrm>
            <a:off x="628650" y="2495530"/>
            <a:ext cx="3886200" cy="301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2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DC1-BF0E-447E-AE66-E136E3876FF6}"/>
              </a:ext>
            </a:extLst>
          </p:cNvPr>
          <p:cNvSpPr>
            <a:spLocks noGrp="1"/>
          </p:cNvSpPr>
          <p:nvPr>
            <p:ph type="title"/>
          </p:nvPr>
        </p:nvSpPr>
        <p:spPr/>
        <p:txBody>
          <a:bodyPr>
            <a:normAutofit/>
          </a:bodyPr>
          <a:lstStyle/>
          <a:p>
            <a:r>
              <a:rPr lang="en-NZ" dirty="0"/>
              <a:t>Truth—As ‘You’ see it!</a:t>
            </a:r>
          </a:p>
        </p:txBody>
      </p:sp>
      <p:sp>
        <p:nvSpPr>
          <p:cNvPr id="4" name="Content Placeholder 3">
            <a:extLst>
              <a:ext uri="{FF2B5EF4-FFF2-40B4-BE49-F238E27FC236}">
                <a16:creationId xmlns:a16="http://schemas.microsoft.com/office/drawing/2014/main" id="{5D6573AC-3BD4-440C-8F7C-EE1D73D294A0}"/>
              </a:ext>
            </a:extLst>
          </p:cNvPr>
          <p:cNvSpPr>
            <a:spLocks noGrp="1"/>
          </p:cNvSpPr>
          <p:nvPr>
            <p:ph sz="half" idx="2"/>
          </p:nvPr>
        </p:nvSpPr>
        <p:spPr/>
        <p:txBody>
          <a:bodyPr>
            <a:normAutofit/>
          </a:bodyPr>
          <a:lstStyle/>
          <a:p>
            <a:pPr marL="0" indent="0">
              <a:buNone/>
            </a:pPr>
            <a:r>
              <a:rPr lang="en-NZ" dirty="0"/>
              <a:t>Your concept of truth—</a:t>
            </a:r>
          </a:p>
          <a:p>
            <a:pPr marL="457200" lvl="1" indent="0">
              <a:buNone/>
            </a:pPr>
            <a:r>
              <a:rPr lang="en-NZ" dirty="0"/>
              <a:t>1. Exposes your ‘World-view’.</a:t>
            </a:r>
          </a:p>
          <a:p>
            <a:pPr marL="457200" lvl="1" indent="0">
              <a:buNone/>
            </a:pPr>
            <a:r>
              <a:rPr lang="en-NZ" dirty="0"/>
              <a:t>a) Outcome of chance</a:t>
            </a:r>
          </a:p>
          <a:p>
            <a:pPr lvl="1"/>
            <a:r>
              <a:rPr lang="en-NZ" dirty="0"/>
              <a:t>Big-bang</a:t>
            </a:r>
          </a:p>
          <a:p>
            <a:pPr lvl="1"/>
            <a:r>
              <a:rPr lang="en-NZ" dirty="0"/>
              <a:t>Evolution</a:t>
            </a:r>
          </a:p>
          <a:p>
            <a:pPr lvl="1"/>
            <a:r>
              <a:rPr lang="en-NZ" dirty="0"/>
              <a:t>Aliens</a:t>
            </a:r>
          </a:p>
          <a:p>
            <a:pPr marL="457200" lvl="1" indent="0">
              <a:buNone/>
            </a:pPr>
            <a:r>
              <a:rPr lang="en-NZ" dirty="0"/>
              <a:t>b) Product of design</a:t>
            </a:r>
          </a:p>
          <a:p>
            <a:pPr lvl="1"/>
            <a:r>
              <a:rPr lang="en-NZ" dirty="0"/>
              <a:t>Created in the image of God.</a:t>
            </a:r>
          </a:p>
          <a:p>
            <a:pPr lvl="1"/>
            <a:r>
              <a:rPr lang="en-NZ" dirty="0"/>
              <a:t>Adam and Eve</a:t>
            </a:r>
          </a:p>
        </p:txBody>
      </p:sp>
      <p:pic>
        <p:nvPicPr>
          <p:cNvPr id="1026" name="Picture 2" descr="Related image">
            <a:extLst>
              <a:ext uri="{FF2B5EF4-FFF2-40B4-BE49-F238E27FC236}">
                <a16:creationId xmlns:a16="http://schemas.microsoft.com/office/drawing/2014/main" id="{DC091367-2B17-4075-9E31-4B79282942D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9957" y="2411896"/>
            <a:ext cx="3831540" cy="236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9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DC1-BF0E-447E-AE66-E136E3876FF6}"/>
              </a:ext>
            </a:extLst>
          </p:cNvPr>
          <p:cNvSpPr>
            <a:spLocks noGrp="1"/>
          </p:cNvSpPr>
          <p:nvPr>
            <p:ph type="title"/>
          </p:nvPr>
        </p:nvSpPr>
        <p:spPr/>
        <p:txBody>
          <a:bodyPr/>
          <a:lstStyle/>
          <a:p>
            <a:r>
              <a:rPr lang="en-NZ" dirty="0"/>
              <a:t>Truth—As ‘You’ see it!</a:t>
            </a:r>
          </a:p>
        </p:txBody>
      </p:sp>
      <p:sp>
        <p:nvSpPr>
          <p:cNvPr id="4" name="Content Placeholder 3">
            <a:extLst>
              <a:ext uri="{FF2B5EF4-FFF2-40B4-BE49-F238E27FC236}">
                <a16:creationId xmlns:a16="http://schemas.microsoft.com/office/drawing/2014/main" id="{5D6573AC-3BD4-440C-8F7C-EE1D73D294A0}"/>
              </a:ext>
            </a:extLst>
          </p:cNvPr>
          <p:cNvSpPr>
            <a:spLocks noGrp="1"/>
          </p:cNvSpPr>
          <p:nvPr>
            <p:ph sz="half" idx="2"/>
          </p:nvPr>
        </p:nvSpPr>
        <p:spPr/>
        <p:txBody>
          <a:bodyPr/>
          <a:lstStyle/>
          <a:p>
            <a:pPr marL="0" indent="0">
              <a:buNone/>
            </a:pPr>
            <a:r>
              <a:rPr lang="en-NZ" dirty="0"/>
              <a:t>Your concept of truth—</a:t>
            </a:r>
          </a:p>
          <a:p>
            <a:pPr marL="457200" lvl="1" indent="0">
              <a:buNone/>
            </a:pPr>
            <a:r>
              <a:rPr lang="en-NZ" dirty="0"/>
              <a:t>2. Your moral absolutes</a:t>
            </a:r>
          </a:p>
          <a:p>
            <a:pPr marL="914400" lvl="1" indent="-457200">
              <a:buAutoNum type="alphaLcParenR"/>
            </a:pPr>
            <a:r>
              <a:rPr lang="en-NZ" dirty="0"/>
              <a:t>Man determines right from wrong.</a:t>
            </a:r>
          </a:p>
          <a:p>
            <a:pPr lvl="2"/>
            <a:r>
              <a:rPr lang="en-NZ" dirty="0"/>
              <a:t>Via Education / Logic</a:t>
            </a:r>
          </a:p>
          <a:p>
            <a:pPr lvl="2"/>
            <a:r>
              <a:rPr lang="en-NZ" dirty="0"/>
              <a:t>Or Life-Experience</a:t>
            </a:r>
          </a:p>
          <a:p>
            <a:pPr marL="914400" lvl="1" indent="-457200">
              <a:buFont typeface="+mj-lt"/>
              <a:buAutoNum type="alphaLcParenR"/>
            </a:pPr>
            <a:r>
              <a:rPr lang="en-NZ" dirty="0"/>
              <a:t>God determines right from wrong.</a:t>
            </a:r>
          </a:p>
          <a:p>
            <a:pPr lvl="2"/>
            <a:r>
              <a:rPr lang="en-NZ" dirty="0"/>
              <a:t>Biblical perspective.</a:t>
            </a:r>
          </a:p>
          <a:p>
            <a:pPr lvl="2"/>
            <a:r>
              <a:rPr lang="en-NZ" dirty="0"/>
              <a:t>What God says is right.</a:t>
            </a:r>
          </a:p>
        </p:txBody>
      </p:sp>
      <p:pic>
        <p:nvPicPr>
          <p:cNvPr id="3074" name="Picture 2" descr="Image result for moral absolutes">
            <a:extLst>
              <a:ext uri="{FF2B5EF4-FFF2-40B4-BE49-F238E27FC236}">
                <a16:creationId xmlns:a16="http://schemas.microsoft.com/office/drawing/2014/main" id="{700648F1-C314-42CB-8804-EA8D12BD489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76300" y="2396331"/>
            <a:ext cx="33909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4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DC1-BF0E-447E-AE66-E136E3876FF6}"/>
              </a:ext>
            </a:extLst>
          </p:cNvPr>
          <p:cNvSpPr>
            <a:spLocks noGrp="1"/>
          </p:cNvSpPr>
          <p:nvPr>
            <p:ph type="title"/>
          </p:nvPr>
        </p:nvSpPr>
        <p:spPr/>
        <p:txBody>
          <a:bodyPr/>
          <a:lstStyle/>
          <a:p>
            <a:r>
              <a:rPr lang="en-NZ" dirty="0"/>
              <a:t>Truth—As ‘You’ see it!</a:t>
            </a:r>
          </a:p>
        </p:txBody>
      </p:sp>
      <p:sp>
        <p:nvSpPr>
          <p:cNvPr id="4" name="Content Placeholder 3">
            <a:extLst>
              <a:ext uri="{FF2B5EF4-FFF2-40B4-BE49-F238E27FC236}">
                <a16:creationId xmlns:a16="http://schemas.microsoft.com/office/drawing/2014/main" id="{5D6573AC-3BD4-440C-8F7C-EE1D73D294A0}"/>
              </a:ext>
            </a:extLst>
          </p:cNvPr>
          <p:cNvSpPr>
            <a:spLocks noGrp="1"/>
          </p:cNvSpPr>
          <p:nvPr>
            <p:ph sz="half" idx="2"/>
          </p:nvPr>
        </p:nvSpPr>
        <p:spPr/>
        <p:txBody>
          <a:bodyPr>
            <a:normAutofit fontScale="92500" lnSpcReduction="10000"/>
          </a:bodyPr>
          <a:lstStyle/>
          <a:p>
            <a:pPr marL="0" indent="0">
              <a:buNone/>
            </a:pPr>
            <a:r>
              <a:rPr lang="en-NZ" dirty="0"/>
              <a:t>Your concept of truth—</a:t>
            </a:r>
          </a:p>
          <a:p>
            <a:pPr marL="457200" lvl="1" indent="0">
              <a:buNone/>
            </a:pPr>
            <a:r>
              <a:rPr lang="en-NZ" dirty="0"/>
              <a:t>3. How is your value compass is calibrated?</a:t>
            </a:r>
          </a:p>
          <a:p>
            <a:pPr marL="914400" lvl="1" indent="-457200">
              <a:buFont typeface="+mj-lt"/>
              <a:buAutoNum type="alphaLcParenR"/>
            </a:pPr>
            <a:r>
              <a:rPr lang="en-NZ" dirty="0"/>
              <a:t>Who determines life and death issues?</a:t>
            </a:r>
          </a:p>
          <a:p>
            <a:pPr marL="914400" lvl="1" indent="-457200">
              <a:buFont typeface="+mj-lt"/>
              <a:buAutoNum type="alphaLcParenR"/>
            </a:pPr>
            <a:r>
              <a:rPr lang="en-NZ" dirty="0"/>
              <a:t>What is Fulfilment</a:t>
            </a:r>
          </a:p>
          <a:p>
            <a:pPr lvl="2"/>
            <a:r>
              <a:rPr lang="en-NZ" dirty="0"/>
              <a:t>Success</a:t>
            </a:r>
          </a:p>
          <a:p>
            <a:pPr lvl="2"/>
            <a:r>
              <a:rPr lang="en-NZ" dirty="0"/>
              <a:t>Peace of mind</a:t>
            </a:r>
          </a:p>
          <a:p>
            <a:pPr marL="914400" lvl="1" indent="-457200">
              <a:buFont typeface="+mj-lt"/>
              <a:buAutoNum type="alphaLcParenR"/>
            </a:pPr>
            <a:r>
              <a:rPr lang="en-NZ" dirty="0"/>
              <a:t>How should I live?</a:t>
            </a:r>
          </a:p>
          <a:p>
            <a:pPr lvl="2"/>
            <a:r>
              <a:rPr lang="en-NZ" dirty="0"/>
              <a:t>Health</a:t>
            </a:r>
          </a:p>
          <a:p>
            <a:pPr lvl="2"/>
            <a:r>
              <a:rPr lang="en-NZ" dirty="0"/>
              <a:t>Community</a:t>
            </a:r>
          </a:p>
          <a:p>
            <a:pPr marL="914400" lvl="1" indent="-457200">
              <a:buFont typeface="+mj-lt"/>
              <a:buAutoNum type="alphaLcParenR"/>
            </a:pPr>
            <a:r>
              <a:rPr lang="en-NZ" dirty="0"/>
              <a:t>What do I believe?</a:t>
            </a:r>
          </a:p>
          <a:p>
            <a:pPr lvl="2"/>
            <a:r>
              <a:rPr lang="en-NZ" dirty="0"/>
              <a:t>Faith or Fate</a:t>
            </a:r>
          </a:p>
        </p:txBody>
      </p:sp>
      <p:pic>
        <p:nvPicPr>
          <p:cNvPr id="2050" name="Picture 2" descr="Image result for value compass">
            <a:extLst>
              <a:ext uri="{FF2B5EF4-FFF2-40B4-BE49-F238E27FC236}">
                <a16:creationId xmlns:a16="http://schemas.microsoft.com/office/drawing/2014/main" id="{FDE81070-4E92-4E1E-A17C-10181171659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06441"/>
            <a:ext cx="3886200" cy="258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09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E718-5624-4183-A0EB-5095228B812B}"/>
              </a:ext>
            </a:extLst>
          </p:cNvPr>
          <p:cNvSpPr>
            <a:spLocks noGrp="1"/>
          </p:cNvSpPr>
          <p:nvPr>
            <p:ph type="title"/>
          </p:nvPr>
        </p:nvSpPr>
        <p:spPr/>
        <p:txBody>
          <a:bodyPr/>
          <a:lstStyle/>
          <a:p>
            <a:r>
              <a:rPr lang="en-NZ" dirty="0"/>
              <a:t>Truth—Problems with Perspective</a:t>
            </a:r>
          </a:p>
        </p:txBody>
      </p:sp>
      <p:sp>
        <p:nvSpPr>
          <p:cNvPr id="4" name="Content Placeholder 3">
            <a:extLst>
              <a:ext uri="{FF2B5EF4-FFF2-40B4-BE49-F238E27FC236}">
                <a16:creationId xmlns:a16="http://schemas.microsoft.com/office/drawing/2014/main" id="{A3A3BEA1-BDA5-4095-95C5-3480BF211770}"/>
              </a:ext>
            </a:extLst>
          </p:cNvPr>
          <p:cNvSpPr>
            <a:spLocks noGrp="1"/>
          </p:cNvSpPr>
          <p:nvPr>
            <p:ph sz="half" idx="2"/>
          </p:nvPr>
        </p:nvSpPr>
        <p:spPr/>
        <p:txBody>
          <a:bodyPr>
            <a:normAutofit/>
          </a:bodyPr>
          <a:lstStyle/>
          <a:p>
            <a:pPr marL="0" indent="0">
              <a:buNone/>
            </a:pPr>
            <a:r>
              <a:rPr lang="en-NZ" sz="2400" dirty="0"/>
              <a:t>1. What we ‘feel’ isn’t always the whole truth.</a:t>
            </a:r>
          </a:p>
          <a:p>
            <a:pPr marL="914400" lvl="1" indent="-457200">
              <a:buAutoNum type="alphaLcParenR"/>
            </a:pPr>
            <a:r>
              <a:rPr lang="en-NZ" dirty="0"/>
              <a:t>Past experiences are limited</a:t>
            </a:r>
          </a:p>
          <a:p>
            <a:pPr marL="914400" lvl="1" indent="-457200">
              <a:buAutoNum type="alphaLcParenR"/>
            </a:pPr>
            <a:r>
              <a:rPr lang="en-NZ" dirty="0"/>
              <a:t>Things past don’t always equate to present reality.</a:t>
            </a:r>
          </a:p>
          <a:p>
            <a:pPr marL="914400" lvl="1" indent="-457200">
              <a:buAutoNum type="alphaLcParenR"/>
            </a:pPr>
            <a:r>
              <a:rPr lang="en-NZ" dirty="0"/>
              <a:t>Things change</a:t>
            </a:r>
          </a:p>
          <a:p>
            <a:pPr marL="914400" lvl="1" indent="-457200">
              <a:buAutoNum type="alphaLcParenR"/>
            </a:pPr>
            <a:r>
              <a:rPr lang="en-NZ" dirty="0"/>
              <a:t>We may have been half right or just wrong!</a:t>
            </a:r>
          </a:p>
        </p:txBody>
      </p:sp>
      <p:pic>
        <p:nvPicPr>
          <p:cNvPr id="2052" name="Picture 4" descr="blind men">
            <a:extLst>
              <a:ext uri="{FF2B5EF4-FFF2-40B4-BE49-F238E27FC236}">
                <a16:creationId xmlns:a16="http://schemas.microsoft.com/office/drawing/2014/main" id="{E3DA9BCA-43CE-41EC-B73B-5D28D0A3D7C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19137"/>
            <a:ext cx="3886200" cy="256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0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E718-5624-4183-A0EB-5095228B812B}"/>
              </a:ext>
            </a:extLst>
          </p:cNvPr>
          <p:cNvSpPr>
            <a:spLocks noGrp="1"/>
          </p:cNvSpPr>
          <p:nvPr>
            <p:ph type="title"/>
          </p:nvPr>
        </p:nvSpPr>
        <p:spPr/>
        <p:txBody>
          <a:bodyPr/>
          <a:lstStyle/>
          <a:p>
            <a:r>
              <a:rPr lang="en-NZ" dirty="0"/>
              <a:t>Truth—Problems with Perspective</a:t>
            </a:r>
          </a:p>
        </p:txBody>
      </p:sp>
      <p:sp>
        <p:nvSpPr>
          <p:cNvPr id="4" name="Content Placeholder 3">
            <a:extLst>
              <a:ext uri="{FF2B5EF4-FFF2-40B4-BE49-F238E27FC236}">
                <a16:creationId xmlns:a16="http://schemas.microsoft.com/office/drawing/2014/main" id="{A3A3BEA1-BDA5-4095-95C5-3480BF211770}"/>
              </a:ext>
            </a:extLst>
          </p:cNvPr>
          <p:cNvSpPr>
            <a:spLocks noGrp="1"/>
          </p:cNvSpPr>
          <p:nvPr>
            <p:ph sz="half" idx="2"/>
          </p:nvPr>
        </p:nvSpPr>
        <p:spPr/>
        <p:txBody>
          <a:bodyPr>
            <a:normAutofit/>
          </a:bodyPr>
          <a:lstStyle/>
          <a:p>
            <a:pPr marL="0" indent="0">
              <a:buNone/>
            </a:pPr>
            <a:r>
              <a:rPr lang="en-NZ" sz="2400" dirty="0"/>
              <a:t>2. What we ‘see’ isn’t always the whole truth.</a:t>
            </a:r>
          </a:p>
          <a:p>
            <a:pPr marL="914400" lvl="1" indent="-457200">
              <a:buAutoNum type="alphaLcParenR"/>
            </a:pPr>
            <a:r>
              <a:rPr lang="en-NZ" dirty="0"/>
              <a:t>New ‘light’ can help or confuse</a:t>
            </a:r>
          </a:p>
          <a:p>
            <a:pPr marL="914400" lvl="1" indent="-457200">
              <a:buAutoNum type="alphaLcParenR"/>
            </a:pPr>
            <a:r>
              <a:rPr lang="en-NZ" dirty="0"/>
              <a:t>But perception must be taken seriously.</a:t>
            </a:r>
          </a:p>
          <a:p>
            <a:pPr marL="914400" lvl="1" indent="-457200">
              <a:buAutoNum type="alphaLcParenR"/>
            </a:pPr>
            <a:r>
              <a:rPr lang="en-NZ" dirty="0"/>
              <a:t>‘Connecting the dots’ is the core of learning.</a:t>
            </a:r>
          </a:p>
        </p:txBody>
      </p:sp>
      <p:pic>
        <p:nvPicPr>
          <p:cNvPr id="6" name="Picture 2" descr="Image result for truth">
            <a:extLst>
              <a:ext uri="{FF2B5EF4-FFF2-40B4-BE49-F238E27FC236}">
                <a16:creationId xmlns:a16="http://schemas.microsoft.com/office/drawing/2014/main" id="{3F8E8312-4ED3-47B3-9728-228CC9D3030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543969"/>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63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912</Words>
  <Application>Microsoft Office PowerPoint</Application>
  <PresentationFormat>On-screen Show (4:3)</PresentationFormat>
  <Paragraphs>105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 Neue</vt:lpstr>
      <vt:lpstr>Office Theme</vt:lpstr>
      <vt:lpstr>PowerPoint Presentation</vt:lpstr>
      <vt:lpstr>PowerPoint Presentation</vt:lpstr>
      <vt:lpstr>What is Truth?</vt:lpstr>
      <vt:lpstr>What is Truth?</vt:lpstr>
      <vt:lpstr>Truth—As ‘You’ see it!</vt:lpstr>
      <vt:lpstr>Truth—As ‘You’ see it!</vt:lpstr>
      <vt:lpstr>Truth—As ‘You’ see it!</vt:lpstr>
      <vt:lpstr>Truth—Problems with Perspective</vt:lpstr>
      <vt:lpstr>Truth—Problems with Perspective</vt:lpstr>
      <vt:lpstr>Truth—Problems with Perspective</vt:lpstr>
      <vt:lpstr>PowerPoint Presentation</vt:lpstr>
      <vt:lpstr>Truth—The Opposition</vt:lpstr>
      <vt:lpstr>Truth—The Cure!</vt:lpstr>
      <vt:lpstr>Truth—Shall set you Free (Jn.8:32)</vt:lpstr>
      <vt:lpstr>John 8:32 32and you will know the truth,    and the truth will set you free.” (ESV)</vt:lpstr>
      <vt:lpstr>Truth—Shall set you Free (Jn.8:32)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with the Old</dc:title>
  <dc:creator>John Staiger</dc:creator>
  <cp:lastModifiedBy>John</cp:lastModifiedBy>
  <cp:revision>36</cp:revision>
  <dcterms:created xsi:type="dcterms:W3CDTF">2018-03-25T02:26:29Z</dcterms:created>
  <dcterms:modified xsi:type="dcterms:W3CDTF">2019-11-16T20:16:33Z</dcterms:modified>
</cp:coreProperties>
</file>