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9" r:id="rId7"/>
    <p:sldId id="270" r:id="rId8"/>
    <p:sldId id="271" r:id="rId9"/>
    <p:sldId id="272" r:id="rId10"/>
    <p:sldId id="273" r:id="rId11"/>
    <p:sldId id="262" r:id="rId12"/>
    <p:sldId id="263" r:id="rId13"/>
    <p:sldId id="268" r:id="rId14"/>
    <p:sldId id="264" r:id="rId15"/>
    <p:sldId id="265" r:id="rId16"/>
    <p:sldId id="261" r:id="rId17"/>
    <p:sldId id="267" r:id="rId18"/>
    <p:sldId id="274" r:id="rId19"/>
    <p:sldId id="275" r:id="rId20"/>
    <p:sldId id="276" r:id="rId21"/>
    <p:sldId id="277" r:id="rId22"/>
    <p:sldId id="278" r:id="rId23"/>
    <p:sldId id="279" r:id="rId24"/>
    <p:sldId id="266"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154D8-527B-478D-9D1A-CDECBD97D25E}" type="datetimeFigureOut">
              <a:rPr lang="en-NZ" smtClean="0"/>
              <a:t>29/03/2020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429105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154D8-527B-478D-9D1A-CDECBD97D25E}" type="datetimeFigureOut">
              <a:rPr lang="en-NZ" smtClean="0"/>
              <a:t>29/03/2020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320077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154D8-527B-478D-9D1A-CDECBD97D25E}" type="datetimeFigureOut">
              <a:rPr lang="en-NZ" smtClean="0"/>
              <a:t>29/03/2020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212832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154D8-527B-478D-9D1A-CDECBD97D25E}" type="datetimeFigureOut">
              <a:rPr lang="en-NZ" smtClean="0"/>
              <a:t>29/03/2020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68499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154D8-527B-478D-9D1A-CDECBD97D25E}" type="datetimeFigureOut">
              <a:rPr lang="en-NZ" smtClean="0"/>
              <a:t>29/03/2020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369802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154D8-527B-478D-9D1A-CDECBD97D25E}" type="datetimeFigureOut">
              <a:rPr lang="en-NZ" smtClean="0"/>
              <a:t>29/03/2020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307771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154D8-527B-478D-9D1A-CDECBD97D25E}" type="datetimeFigureOut">
              <a:rPr lang="en-NZ" smtClean="0"/>
              <a:t>29/03/2020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262703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154D8-527B-478D-9D1A-CDECBD97D25E}" type="datetimeFigureOut">
              <a:rPr lang="en-NZ" smtClean="0"/>
              <a:t>29/03/2020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200632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154D8-527B-478D-9D1A-CDECBD97D25E}" type="datetimeFigureOut">
              <a:rPr lang="en-NZ" smtClean="0"/>
              <a:t>29/03/2020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22302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154D8-527B-478D-9D1A-CDECBD97D25E}" type="datetimeFigureOut">
              <a:rPr lang="en-NZ" smtClean="0"/>
              <a:t>29/03/2020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237628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154D8-527B-478D-9D1A-CDECBD97D25E}" type="datetimeFigureOut">
              <a:rPr lang="en-NZ" smtClean="0"/>
              <a:t>29/03/2020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48375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154D8-527B-478D-9D1A-CDECBD97D25E}" type="datetimeFigureOut">
              <a:rPr lang="en-NZ" smtClean="0"/>
              <a:t>29/03/2020</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BE552-C9CB-4484-8EFE-5E9A5C095589}" type="slidenum">
              <a:rPr lang="en-NZ" smtClean="0"/>
              <a:t>‹#›</a:t>
            </a:fld>
            <a:endParaRPr lang="en-NZ"/>
          </a:p>
        </p:txBody>
      </p:sp>
    </p:spTree>
    <p:extLst>
      <p:ext uri="{BB962C8B-B14F-4D97-AF65-F5344CB8AC3E}">
        <p14:creationId xmlns:p14="http://schemas.microsoft.com/office/powerpoint/2010/main" val="84953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628650" y="742122"/>
            <a:ext cx="7886700" cy="56719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“Brotherly Kindness, Too</a:t>
            </a:r>
            <a:r>
              <a:rPr lang="en-NZ" dirty="0"/>
              <a:t>.”</a:t>
            </a:r>
            <a:endParaRPr lang="en-US" dirty="0"/>
          </a:p>
          <a:p>
            <a:endParaRPr lang="en-US" dirty="0"/>
          </a:p>
          <a:p>
            <a:r>
              <a:rPr lang="en-NZ" dirty="0"/>
              <a:t>John Staiger</a:t>
            </a:r>
          </a:p>
          <a:p>
            <a:endParaRPr lang="en-NZ" dirty="0"/>
          </a:p>
          <a:p>
            <a:r>
              <a:rPr lang="en-NZ" dirty="0"/>
              <a:t>For Morningside Church of Christ </a:t>
            </a:r>
          </a:p>
          <a:p>
            <a:endParaRPr lang="en-NZ" dirty="0"/>
          </a:p>
          <a:p>
            <a:r>
              <a:rPr lang="en-NZ" dirty="0"/>
              <a:t>Sunday 29 March 2020</a:t>
            </a:r>
          </a:p>
          <a:p>
            <a:endParaRPr lang="en-NZ" dirty="0"/>
          </a:p>
          <a:p>
            <a:r>
              <a:rPr lang="en-NZ" dirty="0"/>
              <a:t>PM Sermon</a:t>
            </a:r>
          </a:p>
          <a:p>
            <a:endParaRPr lang="en-NZ" dirty="0"/>
          </a:p>
          <a:p>
            <a:r>
              <a:rPr lang="en-NZ" dirty="0"/>
              <a:t>Broadcast live at 6pm on Facebook from 16 McClintock Road, Massey, Auckland.</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ving Fun in the City of Brotherly Love – SilverDisobedience">
            <a:extLst>
              <a:ext uri="{FF2B5EF4-FFF2-40B4-BE49-F238E27FC236}">
                <a16:creationId xmlns:a16="http://schemas.microsoft.com/office/drawing/2014/main" id="{41966FA7-1FE7-4231-957E-A28E52331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78" r="11896"/>
          <a:stretch/>
        </p:blipFill>
        <p:spPr bwMode="auto">
          <a:xfrm>
            <a:off x="4678017" y="2400900"/>
            <a:ext cx="4008782" cy="4277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Hebrews 13:1</a:t>
            </a:r>
          </a:p>
          <a:p>
            <a:pPr>
              <a:buNone/>
            </a:pPr>
            <a:r>
              <a:rPr lang="en-NZ" dirty="0"/>
              <a:t>“Let love of the brethren continue.” </a:t>
            </a:r>
            <a:r>
              <a:rPr lang="en-NZ" sz="14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Never Sleeps...</a:t>
            </a:r>
          </a:p>
        </p:txBody>
      </p:sp>
      <p:sp>
        <p:nvSpPr>
          <p:cNvPr id="8" name="Rectangle 7">
            <a:extLst>
              <a:ext uri="{FF2B5EF4-FFF2-40B4-BE49-F238E27FC236}">
                <a16:creationId xmlns:a16="http://schemas.microsoft.com/office/drawing/2014/main" id="{DC0442CB-CAC5-4451-A5B9-766A70AE6DBC}"/>
              </a:ext>
            </a:extLst>
          </p:cNvPr>
          <p:cNvSpPr/>
          <p:nvPr/>
        </p:nvSpPr>
        <p:spPr>
          <a:xfrm>
            <a:off x="457199" y="2742048"/>
            <a:ext cx="4008781" cy="3785652"/>
          </a:xfrm>
          <a:prstGeom prst="rect">
            <a:avLst/>
          </a:prstGeom>
        </p:spPr>
        <p:txBody>
          <a:bodyPr wrap="square">
            <a:spAutoFit/>
          </a:bodyPr>
          <a:lstStyle/>
          <a:p>
            <a:r>
              <a:rPr lang="en-NZ" sz="2400" dirty="0"/>
              <a:t>Brotherly love must be kept alive and active—</a:t>
            </a:r>
          </a:p>
          <a:p>
            <a:pPr marL="342900" indent="-342900">
              <a:buFont typeface="Wingdings" panose="05000000000000000000" pitchFamily="2" charset="2"/>
              <a:buChar char="Ø"/>
            </a:pPr>
            <a:r>
              <a:rPr lang="en-NZ" sz="2400" dirty="0"/>
              <a:t>Fuelled to continue:</a:t>
            </a:r>
          </a:p>
          <a:p>
            <a:pPr marL="800100" lvl="1" indent="-342900">
              <a:buFont typeface="Wingdings" panose="05000000000000000000" pitchFamily="2" charset="2"/>
              <a:buChar char="ü"/>
            </a:pPr>
            <a:r>
              <a:rPr lang="en-NZ" sz="2400" dirty="0"/>
              <a:t>Takes time spent</a:t>
            </a:r>
          </a:p>
          <a:p>
            <a:pPr marL="800100" lvl="1" indent="-342900">
              <a:buFont typeface="Wingdings" panose="05000000000000000000" pitchFamily="2" charset="2"/>
              <a:buChar char="ü"/>
            </a:pPr>
            <a:r>
              <a:rPr lang="en-NZ" sz="2400" dirty="0"/>
              <a:t>Takes needs met</a:t>
            </a:r>
          </a:p>
          <a:p>
            <a:pPr marL="800100" lvl="1" indent="-342900">
              <a:buFont typeface="Wingdings" panose="05000000000000000000" pitchFamily="2" charset="2"/>
              <a:buChar char="ü"/>
            </a:pPr>
            <a:r>
              <a:rPr lang="en-NZ" sz="2400" dirty="0"/>
              <a:t>Takes patience invested</a:t>
            </a:r>
          </a:p>
          <a:p>
            <a:pPr marL="800100" lvl="1" indent="-342900">
              <a:buFont typeface="Wingdings" panose="05000000000000000000" pitchFamily="2" charset="2"/>
              <a:buChar char="ü"/>
            </a:pPr>
            <a:r>
              <a:rPr lang="en-NZ" sz="2400" dirty="0"/>
              <a:t>Takes a desire IN YOU that everyone </a:t>
            </a:r>
            <a:r>
              <a:rPr lang="en-NZ" sz="2400" b="1" i="1" dirty="0"/>
              <a:t>do well in the Lord—</a:t>
            </a:r>
            <a:r>
              <a:rPr lang="en-NZ" sz="2400" dirty="0"/>
              <a:t>This is a given!</a:t>
            </a:r>
          </a:p>
        </p:txBody>
      </p:sp>
    </p:spTree>
    <p:extLst>
      <p:ext uri="{BB962C8B-B14F-4D97-AF65-F5344CB8AC3E}">
        <p14:creationId xmlns:p14="http://schemas.microsoft.com/office/powerpoint/2010/main" val="129284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742048"/>
            <a:ext cx="3531704" cy="3785652"/>
          </a:xfrm>
          <a:prstGeom prst="rect">
            <a:avLst/>
          </a:prstGeom>
        </p:spPr>
        <p:txBody>
          <a:bodyPr wrap="square">
            <a:spAutoFit/>
          </a:bodyPr>
          <a:lstStyle/>
          <a:p>
            <a:r>
              <a:rPr lang="en-NZ" sz="2400" dirty="0"/>
              <a:t>It’s easy to be dismissive—</a:t>
            </a:r>
          </a:p>
          <a:p>
            <a:pPr marL="285750" indent="-285750">
              <a:buFont typeface="Arial" panose="020B0604020202020204" pitchFamily="34" charset="0"/>
              <a:buChar char="•"/>
            </a:pPr>
            <a:r>
              <a:rPr lang="en-NZ" sz="2400" dirty="0">
                <a:solidFill>
                  <a:schemeClr val="bg1"/>
                </a:solidFill>
              </a:rPr>
              <a:t>A shrug of the shoulders</a:t>
            </a:r>
          </a:p>
          <a:p>
            <a:pPr marL="285750" indent="-285750">
              <a:buFont typeface="Arial" panose="020B0604020202020204" pitchFamily="34" charset="0"/>
              <a:buChar char="•"/>
            </a:pPr>
            <a:r>
              <a:rPr lang="en-NZ" sz="2400" dirty="0">
                <a:solidFill>
                  <a:schemeClr val="bg1"/>
                </a:solidFill>
              </a:rPr>
              <a:t>This is the stuff of people who want to be liked by everyone.</a:t>
            </a:r>
          </a:p>
          <a:p>
            <a:pPr marL="285750" indent="-285750">
              <a:buFont typeface="Arial" panose="020B0604020202020204" pitchFamily="34" charset="0"/>
              <a:buChar char="•"/>
            </a:pPr>
            <a:r>
              <a:rPr lang="en-NZ" sz="2400" dirty="0">
                <a:solidFill>
                  <a:schemeClr val="bg1"/>
                </a:solidFill>
              </a:rPr>
              <a:t>How much love did Jesus show his enemies by destroying their businesses at the temple?</a:t>
            </a:r>
          </a:p>
        </p:txBody>
      </p:sp>
      <p:pic>
        <p:nvPicPr>
          <p:cNvPr id="2050" name="Picture 2" descr="Troubled Relationships - Dismissive Avoidant Attachment">
            <a:extLst>
              <a:ext uri="{FF2B5EF4-FFF2-40B4-BE49-F238E27FC236}">
                <a16:creationId xmlns:a16="http://schemas.microsoft.com/office/drawing/2014/main" id="{22F11BAD-201A-426A-85DF-15D8BAA9C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4" y="2400900"/>
            <a:ext cx="4752975"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3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742048"/>
            <a:ext cx="3531704" cy="2308324"/>
          </a:xfrm>
          <a:prstGeom prst="rect">
            <a:avLst/>
          </a:prstGeom>
        </p:spPr>
        <p:txBody>
          <a:bodyPr wrap="square">
            <a:spAutoFit/>
          </a:bodyPr>
          <a:lstStyle/>
          <a:p>
            <a:r>
              <a:rPr lang="en-NZ" sz="2400" dirty="0"/>
              <a:t>It’s easy to be dismissive—</a:t>
            </a:r>
          </a:p>
          <a:p>
            <a:pPr marL="342900" indent="-342900">
              <a:buFont typeface="Wingdings" panose="05000000000000000000" pitchFamily="2" charset="2"/>
              <a:buChar char="Ø"/>
            </a:pPr>
            <a:r>
              <a:rPr lang="en-NZ" sz="2400" dirty="0"/>
              <a:t>A shrug of the shoulders or waving you off. </a:t>
            </a:r>
          </a:p>
          <a:p>
            <a:pPr marL="342900" indent="-342900">
              <a:buFont typeface="Wingdings" panose="05000000000000000000" pitchFamily="2" charset="2"/>
              <a:buChar char="Ø"/>
            </a:pPr>
            <a:endParaRPr lang="en-NZ" sz="2400" dirty="0"/>
          </a:p>
          <a:p>
            <a:pPr marL="342900" indent="-342900">
              <a:buFont typeface="Wingdings" panose="05000000000000000000" pitchFamily="2" charset="2"/>
              <a:buChar char="Ø"/>
            </a:pPr>
            <a:r>
              <a:rPr lang="en-NZ" sz="2400" dirty="0"/>
              <a:t>They say…</a:t>
            </a:r>
          </a:p>
        </p:txBody>
      </p:sp>
      <p:pic>
        <p:nvPicPr>
          <p:cNvPr id="6146" name="Picture 2" descr="Walk away in a dismissive fashion without any further interactions ...">
            <a:extLst>
              <a:ext uri="{FF2B5EF4-FFF2-40B4-BE49-F238E27FC236}">
                <a16:creationId xmlns:a16="http://schemas.microsoft.com/office/drawing/2014/main" id="{82F1B229-3A9E-4EE0-91C2-78BD2ED07F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190"/>
          <a:stretch/>
        </p:blipFill>
        <p:spPr bwMode="auto">
          <a:xfrm>
            <a:off x="3960743" y="2742048"/>
            <a:ext cx="4726056" cy="377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3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742048"/>
            <a:ext cx="3531704" cy="3785652"/>
          </a:xfrm>
          <a:prstGeom prst="rect">
            <a:avLst/>
          </a:prstGeom>
        </p:spPr>
        <p:txBody>
          <a:bodyPr wrap="square">
            <a:spAutoFit/>
          </a:bodyPr>
          <a:lstStyle/>
          <a:p>
            <a:r>
              <a:rPr lang="en-NZ" sz="2400" dirty="0"/>
              <a:t>It’s easy to be dismissive—</a:t>
            </a:r>
          </a:p>
          <a:p>
            <a:pPr marL="342900" indent="-342900">
              <a:buFont typeface="Wingdings" panose="05000000000000000000" pitchFamily="2" charset="2"/>
              <a:buChar char="Ø"/>
            </a:pPr>
            <a:r>
              <a:rPr lang="en-NZ" sz="2400" dirty="0"/>
              <a:t>They say:</a:t>
            </a:r>
          </a:p>
          <a:p>
            <a:r>
              <a:rPr lang="en-NZ" sz="2400" dirty="0"/>
              <a:t>	First meet my:</a:t>
            </a:r>
          </a:p>
          <a:p>
            <a:pPr marL="1257300" lvl="2" indent="-342900">
              <a:buFont typeface="Wingdings" panose="05000000000000000000" pitchFamily="2" charset="2"/>
              <a:buChar char="ü"/>
            </a:pPr>
            <a:r>
              <a:rPr lang="en-NZ" sz="2400" dirty="0"/>
              <a:t>Neighbours</a:t>
            </a:r>
          </a:p>
          <a:p>
            <a:pPr marL="1257300" lvl="2" indent="-342900">
              <a:buFont typeface="Wingdings" panose="05000000000000000000" pitchFamily="2" charset="2"/>
              <a:buChar char="ü"/>
            </a:pPr>
            <a:r>
              <a:rPr lang="en-NZ" sz="2400" dirty="0"/>
              <a:t>Workmates</a:t>
            </a:r>
          </a:p>
          <a:p>
            <a:pPr marL="1257300" lvl="2" indent="-342900">
              <a:buFont typeface="Wingdings" panose="05000000000000000000" pitchFamily="2" charset="2"/>
              <a:buChar char="ü"/>
            </a:pPr>
            <a:r>
              <a:rPr lang="en-NZ" sz="2400" dirty="0"/>
              <a:t>Flatmates</a:t>
            </a:r>
          </a:p>
          <a:p>
            <a:pPr marL="1257300" lvl="2" indent="-342900">
              <a:buFont typeface="Wingdings" panose="05000000000000000000" pitchFamily="2" charset="2"/>
              <a:buChar char="ü"/>
            </a:pPr>
            <a:r>
              <a:rPr lang="en-NZ" sz="2400" dirty="0"/>
              <a:t>Relatives</a:t>
            </a:r>
          </a:p>
          <a:p>
            <a:pPr marL="1257300" lvl="2" indent="-342900">
              <a:buFont typeface="Wingdings" panose="05000000000000000000" pitchFamily="2" charset="2"/>
              <a:buChar char="ü"/>
            </a:pPr>
            <a:endParaRPr lang="en-NZ" sz="2400" dirty="0"/>
          </a:p>
          <a:p>
            <a:pPr marL="342900" indent="-342900">
              <a:buFont typeface="Wingdings" panose="05000000000000000000" pitchFamily="2" charset="2"/>
              <a:buChar char="Ø"/>
            </a:pPr>
            <a:r>
              <a:rPr lang="en-NZ" sz="2400" dirty="0"/>
              <a:t>They say…</a:t>
            </a:r>
          </a:p>
          <a:p>
            <a:pPr marL="1200150" lvl="2" indent="-285750">
              <a:buFont typeface="Arial" panose="020B0604020202020204" pitchFamily="34" charset="0"/>
              <a:buChar char="•"/>
            </a:pPr>
            <a:endParaRPr lang="en-NZ" sz="2400" dirty="0"/>
          </a:p>
        </p:txBody>
      </p:sp>
      <p:pic>
        <p:nvPicPr>
          <p:cNvPr id="10242" name="Picture 2" descr="Street Burnout | This guy sure loves burning rubber. He was … | Flickr">
            <a:extLst>
              <a:ext uri="{FF2B5EF4-FFF2-40B4-BE49-F238E27FC236}">
                <a16:creationId xmlns:a16="http://schemas.microsoft.com/office/drawing/2014/main" id="{2D08B1E7-33B9-4BF7-BCDB-1F5EF675CF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101"/>
          <a:stretch/>
        </p:blipFill>
        <p:spPr bwMode="auto">
          <a:xfrm>
            <a:off x="3886152" y="2400900"/>
            <a:ext cx="4800648" cy="429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13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742048"/>
            <a:ext cx="3531704" cy="3785652"/>
          </a:xfrm>
          <a:prstGeom prst="rect">
            <a:avLst/>
          </a:prstGeom>
        </p:spPr>
        <p:txBody>
          <a:bodyPr wrap="square">
            <a:spAutoFit/>
          </a:bodyPr>
          <a:lstStyle/>
          <a:p>
            <a:r>
              <a:rPr lang="en-NZ" sz="2400" dirty="0"/>
              <a:t>It’s easy to be dismissive—</a:t>
            </a:r>
          </a:p>
          <a:p>
            <a:pPr marL="342900" indent="-342900">
              <a:buFont typeface="Wingdings" panose="05000000000000000000" pitchFamily="2" charset="2"/>
              <a:buChar char="Ø"/>
            </a:pPr>
            <a:r>
              <a:rPr lang="en-NZ" sz="2400" dirty="0"/>
              <a:t>This is the stuff of people who want to be liked by everyone.</a:t>
            </a:r>
          </a:p>
          <a:p>
            <a:pPr marL="800100" lvl="1" indent="-342900">
              <a:buFont typeface="Wingdings" panose="05000000000000000000" pitchFamily="2" charset="2"/>
              <a:buChar char="ü"/>
            </a:pPr>
            <a:r>
              <a:rPr lang="en-NZ" sz="2400" dirty="0"/>
              <a:t>They’re needy</a:t>
            </a:r>
          </a:p>
          <a:p>
            <a:pPr marL="800100" lvl="1" indent="-342900">
              <a:buFont typeface="Wingdings" panose="05000000000000000000" pitchFamily="2" charset="2"/>
              <a:buChar char="ü"/>
            </a:pPr>
            <a:r>
              <a:rPr lang="en-NZ" sz="2400" dirty="0"/>
              <a:t>Willing to put up with anything</a:t>
            </a:r>
          </a:p>
          <a:p>
            <a:pPr marL="800100" lvl="1" indent="-342900">
              <a:buFont typeface="Wingdings" panose="05000000000000000000" pitchFamily="2" charset="2"/>
              <a:buChar char="ü"/>
            </a:pPr>
            <a:r>
              <a:rPr lang="en-NZ" sz="2400" dirty="0"/>
              <a:t>No self-respect</a:t>
            </a:r>
          </a:p>
          <a:p>
            <a:pPr marL="342900" indent="-342900">
              <a:buFont typeface="Wingdings" panose="05000000000000000000" pitchFamily="2" charset="2"/>
              <a:buChar char="Ø"/>
            </a:pPr>
            <a:endParaRPr lang="en-NZ" sz="2400" dirty="0"/>
          </a:p>
          <a:p>
            <a:pPr marL="342900" indent="-342900">
              <a:buFont typeface="Wingdings" panose="05000000000000000000" pitchFamily="2" charset="2"/>
              <a:buChar char="Ø"/>
            </a:pPr>
            <a:r>
              <a:rPr lang="en-NZ" sz="2400" dirty="0"/>
              <a:t>They say…</a:t>
            </a:r>
          </a:p>
        </p:txBody>
      </p:sp>
      <p:pic>
        <p:nvPicPr>
          <p:cNvPr id="5122" name="Picture 2" descr="I WILL FIND YOU AND I WILL MAKE YOU BE MY FRIEND God I Miss ...">
            <a:extLst>
              <a:ext uri="{FF2B5EF4-FFF2-40B4-BE49-F238E27FC236}">
                <a16:creationId xmlns:a16="http://schemas.microsoft.com/office/drawing/2014/main" id="{A3BBD8A7-12E7-4978-8E5C-44624A1AC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700"/>
          <a:stretch/>
        </p:blipFill>
        <p:spPr bwMode="auto">
          <a:xfrm>
            <a:off x="4397236" y="2451289"/>
            <a:ext cx="4289563" cy="426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25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42368"/>
            <a:ext cx="3823252" cy="4154984"/>
          </a:xfrm>
          <a:prstGeom prst="rect">
            <a:avLst/>
          </a:prstGeom>
        </p:spPr>
        <p:txBody>
          <a:bodyPr wrap="square">
            <a:spAutoFit/>
          </a:bodyPr>
          <a:lstStyle/>
          <a:p>
            <a:r>
              <a:rPr lang="en-NZ" sz="2400" dirty="0"/>
              <a:t>It’s easy to be dismissive—</a:t>
            </a:r>
          </a:p>
          <a:p>
            <a:pPr marL="342900" indent="-342900">
              <a:buFont typeface="Wingdings" panose="05000000000000000000" pitchFamily="2" charset="2"/>
              <a:buChar char="Ø"/>
            </a:pPr>
            <a:r>
              <a:rPr lang="en-NZ" sz="2400" dirty="0"/>
              <a:t>How much love did Jesus show those guys by destroying their businesses at the temple?</a:t>
            </a:r>
          </a:p>
          <a:p>
            <a:pPr marL="800100" lvl="1" indent="-342900">
              <a:buFont typeface="Wingdings" panose="05000000000000000000" pitchFamily="2" charset="2"/>
              <a:buChar char="ü"/>
            </a:pPr>
            <a:r>
              <a:rPr lang="en-NZ" sz="2400" dirty="0"/>
              <a:t>Trying to make a dollar</a:t>
            </a:r>
          </a:p>
          <a:p>
            <a:pPr marL="800100" lvl="1" indent="-342900">
              <a:buFont typeface="Wingdings" panose="05000000000000000000" pitchFamily="2" charset="2"/>
              <a:buChar char="ü"/>
            </a:pPr>
            <a:r>
              <a:rPr lang="en-NZ" sz="2400" dirty="0"/>
              <a:t>Who doesn’t profit from religion?</a:t>
            </a:r>
          </a:p>
          <a:p>
            <a:pPr marL="800100" lvl="1" indent="-342900">
              <a:buFont typeface="Wingdings" panose="05000000000000000000" pitchFamily="2" charset="2"/>
              <a:buChar char="ü"/>
            </a:pPr>
            <a:r>
              <a:rPr lang="en-NZ" sz="2400" dirty="0"/>
              <a:t>MYOB</a:t>
            </a:r>
          </a:p>
          <a:p>
            <a:pPr marL="800100" lvl="1" indent="-342900">
              <a:buFont typeface="Wingdings" panose="05000000000000000000" pitchFamily="2" charset="2"/>
              <a:buChar char="ü"/>
            </a:pPr>
            <a:endParaRPr lang="en-NZ" sz="2400" dirty="0"/>
          </a:p>
          <a:p>
            <a:pPr marL="342900" indent="-342900">
              <a:buFont typeface="Wingdings" panose="05000000000000000000" pitchFamily="2" charset="2"/>
              <a:buChar char="Ø"/>
            </a:pPr>
            <a:r>
              <a:rPr lang="en-NZ" sz="2400" dirty="0"/>
              <a:t>They say…</a:t>
            </a:r>
          </a:p>
        </p:txBody>
      </p:sp>
      <p:pic>
        <p:nvPicPr>
          <p:cNvPr id="7170" name="Picture 2" descr="FreeBibleimages :: Jesus cleanses the Temple of moneychangers and ...">
            <a:extLst>
              <a:ext uri="{FF2B5EF4-FFF2-40B4-BE49-F238E27FC236}">
                <a16:creationId xmlns:a16="http://schemas.microsoft.com/office/drawing/2014/main" id="{E529EFDF-DF7F-4DDD-BF3F-206D1AD37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581" y="2400900"/>
            <a:ext cx="4423217" cy="331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42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pic>
        <p:nvPicPr>
          <p:cNvPr id="6" name="Content Placeholder 4" descr="b3.jpg">
            <a:extLst>
              <a:ext uri="{FF2B5EF4-FFF2-40B4-BE49-F238E27FC236}">
                <a16:creationId xmlns:a16="http://schemas.microsoft.com/office/drawing/2014/main" id="{30A47AC8-C489-4B01-98BC-EC7003C298D8}"/>
              </a:ext>
            </a:extLst>
          </p:cNvPr>
          <p:cNvPicPr>
            <a:picLocks noChangeAspect="1"/>
          </p:cNvPicPr>
          <p:nvPr/>
        </p:nvPicPr>
        <p:blipFill rotWithShape="1">
          <a:blip r:embed="rId2" cstate="print"/>
          <a:srcRect r="21279"/>
          <a:stretch/>
        </p:blipFill>
        <p:spPr>
          <a:xfrm>
            <a:off x="4151984" y="2400900"/>
            <a:ext cx="4534815" cy="4320480"/>
          </a:xfrm>
          <a:prstGeom prst="rect">
            <a:avLst/>
          </a:prstGeom>
        </p:spPr>
      </p:pic>
      <p:sp>
        <p:nvSpPr>
          <p:cNvPr id="2" name="Rectangle 1">
            <a:extLst>
              <a:ext uri="{FF2B5EF4-FFF2-40B4-BE49-F238E27FC236}">
                <a16:creationId xmlns:a16="http://schemas.microsoft.com/office/drawing/2014/main" id="{4DD9FCFA-EBA6-4F7C-8829-3E4204ACA8BA}"/>
              </a:ext>
            </a:extLst>
          </p:cNvPr>
          <p:cNvSpPr/>
          <p:nvPr/>
        </p:nvSpPr>
        <p:spPr>
          <a:xfrm>
            <a:off x="457199" y="2400900"/>
            <a:ext cx="3863009" cy="4524315"/>
          </a:xfrm>
          <a:prstGeom prst="rect">
            <a:avLst/>
          </a:prstGeom>
        </p:spPr>
        <p:txBody>
          <a:bodyPr wrap="square">
            <a:spAutoFit/>
          </a:bodyPr>
          <a:lstStyle/>
          <a:p>
            <a:r>
              <a:rPr lang="en-NZ" sz="2400" dirty="0"/>
              <a:t>Easily dismissed as—</a:t>
            </a:r>
          </a:p>
          <a:p>
            <a:pPr marL="342900" indent="-342900">
              <a:buFont typeface="Wingdings" panose="05000000000000000000" pitchFamily="2" charset="2"/>
              <a:buChar char="Ø"/>
            </a:pPr>
            <a:r>
              <a:rPr lang="en-NZ" sz="2400" dirty="0"/>
              <a:t>The work of Millennials on short-term mission trips.</a:t>
            </a:r>
          </a:p>
          <a:p>
            <a:pPr marL="800100" lvl="1" indent="-342900">
              <a:buFont typeface="Wingdings" panose="05000000000000000000" pitchFamily="2" charset="2"/>
              <a:buChar char="ü"/>
            </a:pPr>
            <a:r>
              <a:rPr lang="en-NZ" sz="2400" dirty="0"/>
              <a:t>You want to see the photos?</a:t>
            </a:r>
          </a:p>
          <a:p>
            <a:pPr marL="800100" lvl="1" indent="-342900">
              <a:buFont typeface="Wingdings" panose="05000000000000000000" pitchFamily="2" charset="2"/>
              <a:buChar char="ü"/>
            </a:pPr>
            <a:r>
              <a:rPr lang="en-NZ" sz="2400" dirty="0"/>
              <a:t>Doesn’t Jesus talk about helping foreigners, somewhere?</a:t>
            </a:r>
          </a:p>
          <a:p>
            <a:pPr marL="800100" lvl="1" indent="-342900">
              <a:buFont typeface="Wingdings" panose="05000000000000000000" pitchFamily="2" charset="2"/>
              <a:buChar char="ü"/>
            </a:pPr>
            <a:endParaRPr lang="en-NZ" sz="2400" dirty="0"/>
          </a:p>
          <a:p>
            <a:pPr marL="342900" indent="-342900">
              <a:buFont typeface="Wingdings" panose="05000000000000000000" pitchFamily="2" charset="2"/>
              <a:buChar char="Ø"/>
            </a:pPr>
            <a:r>
              <a:rPr lang="en-NZ" sz="2400" dirty="0"/>
              <a:t>More than meets the eye…</a:t>
            </a:r>
          </a:p>
        </p:txBody>
      </p:sp>
    </p:spTree>
    <p:extLst>
      <p:ext uri="{BB962C8B-B14F-4D97-AF65-F5344CB8AC3E}">
        <p14:creationId xmlns:p14="http://schemas.microsoft.com/office/powerpoint/2010/main" val="1914387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00900"/>
            <a:ext cx="3531704" cy="4524315"/>
          </a:xfrm>
          <a:prstGeom prst="rect">
            <a:avLst/>
          </a:prstGeom>
        </p:spPr>
        <p:txBody>
          <a:bodyPr wrap="square">
            <a:spAutoFit/>
          </a:bodyPr>
          <a:lstStyle/>
          <a:p>
            <a:r>
              <a:rPr lang="en-NZ" sz="2400" dirty="0"/>
              <a:t>Don’t kid yourself—</a:t>
            </a:r>
          </a:p>
          <a:p>
            <a:pPr marL="342900" indent="-342900">
              <a:buFont typeface="Wingdings" panose="05000000000000000000" pitchFamily="2" charset="2"/>
              <a:buChar char="Ø"/>
            </a:pPr>
            <a:r>
              <a:rPr lang="en-NZ" sz="2400" dirty="0">
                <a:solidFill>
                  <a:schemeClr val="bg1"/>
                </a:solidFill>
              </a:rPr>
              <a:t>There are people in your life who are devoted to you and give you preference despite: </a:t>
            </a:r>
          </a:p>
          <a:p>
            <a:pPr marL="800100" lvl="1" indent="-342900">
              <a:buFont typeface="Wingdings" panose="05000000000000000000" pitchFamily="2" charset="2"/>
              <a:buChar char="ü"/>
            </a:pPr>
            <a:r>
              <a:rPr lang="en-NZ" sz="2400" dirty="0">
                <a:solidFill>
                  <a:schemeClr val="bg1"/>
                </a:solidFill>
              </a:rPr>
              <a:t>Your sins</a:t>
            </a:r>
          </a:p>
          <a:p>
            <a:pPr marL="800100" lvl="1" indent="-342900">
              <a:buFont typeface="Wingdings" panose="05000000000000000000" pitchFamily="2" charset="2"/>
              <a:buChar char="ü"/>
            </a:pPr>
            <a:r>
              <a:rPr lang="en-NZ" sz="2400" dirty="0">
                <a:solidFill>
                  <a:schemeClr val="bg1"/>
                </a:solidFill>
              </a:rPr>
              <a:t>Your habits</a:t>
            </a:r>
          </a:p>
          <a:p>
            <a:pPr marL="800100" lvl="1" indent="-342900">
              <a:buFont typeface="Wingdings" panose="05000000000000000000" pitchFamily="2" charset="2"/>
              <a:buChar char="ü"/>
            </a:pPr>
            <a:r>
              <a:rPr lang="en-NZ" sz="2400" dirty="0">
                <a:solidFill>
                  <a:schemeClr val="bg1"/>
                </a:solidFill>
              </a:rPr>
              <a:t>Your prejudices</a:t>
            </a:r>
          </a:p>
          <a:p>
            <a:pPr marL="800100" lvl="1" indent="-342900">
              <a:buFont typeface="Wingdings" panose="05000000000000000000" pitchFamily="2" charset="2"/>
              <a:buChar char="ü"/>
            </a:pPr>
            <a:r>
              <a:rPr lang="en-NZ" sz="2400" dirty="0">
                <a:solidFill>
                  <a:schemeClr val="bg1"/>
                </a:solidFill>
              </a:rPr>
              <a:t>Your funny ways…</a:t>
            </a:r>
          </a:p>
          <a:p>
            <a:pPr marL="342900" indent="-342900">
              <a:buFont typeface="Wingdings" panose="05000000000000000000" pitchFamily="2" charset="2"/>
              <a:buChar char="Ø"/>
            </a:pPr>
            <a:endParaRPr lang="en-NZ" sz="2400" dirty="0">
              <a:solidFill>
                <a:schemeClr val="bg1"/>
              </a:solidFill>
            </a:endParaRPr>
          </a:p>
          <a:p>
            <a:pPr marL="342900" indent="-342900">
              <a:buFont typeface="Wingdings" panose="05000000000000000000" pitchFamily="2" charset="2"/>
              <a:buChar char="Ø"/>
            </a:pPr>
            <a:r>
              <a:rPr lang="en-NZ" sz="2400" dirty="0">
                <a:solidFill>
                  <a:schemeClr val="bg1"/>
                </a:solidFill>
              </a:rPr>
              <a:t>And what beneath the surface</a:t>
            </a:r>
          </a:p>
        </p:txBody>
      </p:sp>
      <p:pic>
        <p:nvPicPr>
          <p:cNvPr id="8194" name="Picture 2" descr="Man with Halo | Mike MacDonald">
            <a:extLst>
              <a:ext uri="{FF2B5EF4-FFF2-40B4-BE49-F238E27FC236}">
                <a16:creationId xmlns:a16="http://schemas.microsoft.com/office/drawing/2014/main" id="{76D67DDE-4B05-43DE-AB5B-44B504D81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225" y="2400900"/>
            <a:ext cx="4260573" cy="426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24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00900"/>
            <a:ext cx="3531704" cy="4524315"/>
          </a:xfrm>
          <a:prstGeom prst="rect">
            <a:avLst/>
          </a:prstGeom>
        </p:spPr>
        <p:txBody>
          <a:bodyPr wrap="square">
            <a:spAutoFit/>
          </a:bodyPr>
          <a:lstStyle/>
          <a:p>
            <a:r>
              <a:rPr lang="en-NZ" sz="2400" dirty="0"/>
              <a:t>Don’t kid yourself—</a:t>
            </a:r>
          </a:p>
          <a:p>
            <a:pPr marL="342900" indent="-342900">
              <a:buFont typeface="Wingdings" panose="05000000000000000000" pitchFamily="2" charset="2"/>
              <a:buChar char="Ø"/>
            </a:pPr>
            <a:r>
              <a:rPr lang="en-NZ" sz="2400" dirty="0"/>
              <a:t>There are people in your life who are devoted to you and give you preference despite: </a:t>
            </a:r>
          </a:p>
          <a:p>
            <a:pPr marL="800100" lvl="1" indent="-342900">
              <a:buFont typeface="Wingdings" panose="05000000000000000000" pitchFamily="2" charset="2"/>
              <a:buChar char="ü"/>
            </a:pPr>
            <a:r>
              <a:rPr lang="en-NZ" sz="2400" dirty="0">
                <a:solidFill>
                  <a:schemeClr val="bg1"/>
                </a:solidFill>
              </a:rPr>
              <a:t>Your sins</a:t>
            </a:r>
          </a:p>
          <a:p>
            <a:pPr marL="800100" lvl="1" indent="-342900">
              <a:buFont typeface="Wingdings" panose="05000000000000000000" pitchFamily="2" charset="2"/>
              <a:buChar char="ü"/>
            </a:pPr>
            <a:r>
              <a:rPr lang="en-NZ" sz="2400" dirty="0">
                <a:solidFill>
                  <a:schemeClr val="bg1"/>
                </a:solidFill>
              </a:rPr>
              <a:t>Your habits</a:t>
            </a:r>
          </a:p>
          <a:p>
            <a:pPr marL="800100" lvl="1" indent="-342900">
              <a:buFont typeface="Wingdings" panose="05000000000000000000" pitchFamily="2" charset="2"/>
              <a:buChar char="ü"/>
            </a:pPr>
            <a:r>
              <a:rPr lang="en-NZ" sz="2400" dirty="0">
                <a:solidFill>
                  <a:schemeClr val="bg1"/>
                </a:solidFill>
              </a:rPr>
              <a:t>Your prejudices</a:t>
            </a:r>
          </a:p>
          <a:p>
            <a:pPr marL="800100" lvl="1" indent="-342900">
              <a:buFont typeface="Wingdings" panose="05000000000000000000" pitchFamily="2" charset="2"/>
              <a:buChar char="ü"/>
            </a:pPr>
            <a:r>
              <a:rPr lang="en-NZ" sz="2400" dirty="0">
                <a:solidFill>
                  <a:schemeClr val="bg1"/>
                </a:solidFill>
              </a:rPr>
              <a:t>Your funny ways…</a:t>
            </a:r>
          </a:p>
          <a:p>
            <a:pPr marL="342900" indent="-342900">
              <a:buFont typeface="Wingdings" panose="05000000000000000000" pitchFamily="2" charset="2"/>
              <a:buChar char="Ø"/>
            </a:pPr>
            <a:endParaRPr lang="en-NZ" sz="2400" dirty="0">
              <a:solidFill>
                <a:schemeClr val="bg1"/>
              </a:solidFill>
            </a:endParaRPr>
          </a:p>
          <a:p>
            <a:pPr marL="342900" indent="-342900">
              <a:buFont typeface="Wingdings" panose="05000000000000000000" pitchFamily="2" charset="2"/>
              <a:buChar char="Ø"/>
            </a:pPr>
            <a:r>
              <a:rPr lang="en-NZ" sz="2400" dirty="0">
                <a:solidFill>
                  <a:schemeClr val="bg1"/>
                </a:solidFill>
              </a:rPr>
              <a:t>And what beneath the surface</a:t>
            </a:r>
          </a:p>
        </p:txBody>
      </p:sp>
      <p:pic>
        <p:nvPicPr>
          <p:cNvPr id="8194" name="Picture 2" descr="Man with Halo | Mike MacDonald">
            <a:extLst>
              <a:ext uri="{FF2B5EF4-FFF2-40B4-BE49-F238E27FC236}">
                <a16:creationId xmlns:a16="http://schemas.microsoft.com/office/drawing/2014/main" id="{76D67DDE-4B05-43DE-AB5B-44B504D81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225" y="2400900"/>
            <a:ext cx="4260573" cy="426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91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00900"/>
            <a:ext cx="3531704" cy="4524315"/>
          </a:xfrm>
          <a:prstGeom prst="rect">
            <a:avLst/>
          </a:prstGeom>
        </p:spPr>
        <p:txBody>
          <a:bodyPr wrap="square">
            <a:spAutoFit/>
          </a:bodyPr>
          <a:lstStyle/>
          <a:p>
            <a:r>
              <a:rPr lang="en-NZ" sz="2400" dirty="0"/>
              <a:t>Don’t kid yourself—</a:t>
            </a:r>
          </a:p>
          <a:p>
            <a:pPr marL="342900" indent="-342900">
              <a:buFont typeface="Wingdings" panose="05000000000000000000" pitchFamily="2" charset="2"/>
              <a:buChar char="Ø"/>
            </a:pPr>
            <a:r>
              <a:rPr lang="en-NZ" sz="2400" dirty="0"/>
              <a:t>There are people in your life who are devoted to you and give you preference despite: </a:t>
            </a:r>
          </a:p>
          <a:p>
            <a:pPr marL="800100" lvl="1" indent="-342900">
              <a:buFont typeface="Wingdings" panose="05000000000000000000" pitchFamily="2" charset="2"/>
              <a:buChar char="ü"/>
            </a:pPr>
            <a:r>
              <a:rPr lang="en-NZ" sz="2400" dirty="0"/>
              <a:t>Your sins</a:t>
            </a:r>
          </a:p>
          <a:p>
            <a:pPr marL="800100" lvl="1" indent="-342900">
              <a:buFont typeface="Wingdings" panose="05000000000000000000" pitchFamily="2" charset="2"/>
              <a:buChar char="ü"/>
            </a:pPr>
            <a:r>
              <a:rPr lang="en-NZ" sz="2400" dirty="0">
                <a:solidFill>
                  <a:schemeClr val="bg1"/>
                </a:solidFill>
              </a:rPr>
              <a:t>Your habits</a:t>
            </a:r>
          </a:p>
          <a:p>
            <a:pPr marL="800100" lvl="1" indent="-342900">
              <a:buFont typeface="Wingdings" panose="05000000000000000000" pitchFamily="2" charset="2"/>
              <a:buChar char="ü"/>
            </a:pPr>
            <a:r>
              <a:rPr lang="en-NZ" sz="2400" dirty="0">
                <a:solidFill>
                  <a:schemeClr val="bg1"/>
                </a:solidFill>
              </a:rPr>
              <a:t>Your prejudices</a:t>
            </a:r>
          </a:p>
          <a:p>
            <a:pPr marL="800100" lvl="1" indent="-342900">
              <a:buFont typeface="Wingdings" panose="05000000000000000000" pitchFamily="2" charset="2"/>
              <a:buChar char="ü"/>
            </a:pPr>
            <a:r>
              <a:rPr lang="en-NZ" sz="2400" dirty="0">
                <a:solidFill>
                  <a:schemeClr val="bg1"/>
                </a:solidFill>
              </a:rPr>
              <a:t>Your funny ways…</a:t>
            </a:r>
          </a:p>
          <a:p>
            <a:pPr marL="342900" indent="-342900">
              <a:buFont typeface="Wingdings" panose="05000000000000000000" pitchFamily="2" charset="2"/>
              <a:buChar char="Ø"/>
            </a:pPr>
            <a:endParaRPr lang="en-NZ" sz="2400" dirty="0">
              <a:solidFill>
                <a:schemeClr val="bg1"/>
              </a:solidFill>
            </a:endParaRPr>
          </a:p>
          <a:p>
            <a:pPr marL="342900" indent="-342900">
              <a:buFont typeface="Wingdings" panose="05000000000000000000" pitchFamily="2" charset="2"/>
              <a:buChar char="Ø"/>
            </a:pPr>
            <a:r>
              <a:rPr lang="en-NZ" sz="2400" dirty="0">
                <a:solidFill>
                  <a:schemeClr val="bg1"/>
                </a:solidFill>
              </a:rPr>
              <a:t>And what beneath the surface</a:t>
            </a:r>
          </a:p>
        </p:txBody>
      </p:sp>
      <p:pic>
        <p:nvPicPr>
          <p:cNvPr id="8194" name="Picture 2" descr="Man with Halo | Mike MacDonald">
            <a:extLst>
              <a:ext uri="{FF2B5EF4-FFF2-40B4-BE49-F238E27FC236}">
                <a16:creationId xmlns:a16="http://schemas.microsoft.com/office/drawing/2014/main" id="{76D67DDE-4B05-43DE-AB5B-44B504D81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225" y="2400900"/>
            <a:ext cx="4260573" cy="426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3CD7-F666-4697-AB84-A0CCF086A695}"/>
              </a:ext>
            </a:extLst>
          </p:cNvPr>
          <p:cNvSpPr>
            <a:spLocks noGrp="1"/>
          </p:cNvSpPr>
          <p:nvPr>
            <p:ph type="ctrTitle"/>
          </p:nvPr>
        </p:nvSpPr>
        <p:spPr/>
        <p:txBody>
          <a:bodyPr/>
          <a:lstStyle/>
          <a:p>
            <a:r>
              <a:rPr lang="en-US" dirty="0"/>
              <a:t>Brotherly Kindness, Too</a:t>
            </a:r>
            <a:endParaRPr lang="en-NZ" dirty="0"/>
          </a:p>
        </p:txBody>
      </p:sp>
      <p:sp>
        <p:nvSpPr>
          <p:cNvPr id="3" name="Subtitle 2">
            <a:extLst>
              <a:ext uri="{FF2B5EF4-FFF2-40B4-BE49-F238E27FC236}">
                <a16:creationId xmlns:a16="http://schemas.microsoft.com/office/drawing/2014/main" id="{2E43C4C8-AC5D-4038-8ADA-4056199B3ABE}"/>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1971516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00900"/>
            <a:ext cx="3531704" cy="4524315"/>
          </a:xfrm>
          <a:prstGeom prst="rect">
            <a:avLst/>
          </a:prstGeom>
        </p:spPr>
        <p:txBody>
          <a:bodyPr wrap="square">
            <a:spAutoFit/>
          </a:bodyPr>
          <a:lstStyle/>
          <a:p>
            <a:r>
              <a:rPr lang="en-NZ" sz="2400" dirty="0"/>
              <a:t>Don’t kid yourself—</a:t>
            </a:r>
          </a:p>
          <a:p>
            <a:pPr marL="342900" indent="-342900">
              <a:buFont typeface="Wingdings" panose="05000000000000000000" pitchFamily="2" charset="2"/>
              <a:buChar char="Ø"/>
            </a:pPr>
            <a:r>
              <a:rPr lang="en-NZ" sz="2400" dirty="0"/>
              <a:t>There are people in your life who are devoted to you and give you preference despite: </a:t>
            </a:r>
          </a:p>
          <a:p>
            <a:pPr marL="800100" lvl="1" indent="-342900">
              <a:buFont typeface="Wingdings" panose="05000000000000000000" pitchFamily="2" charset="2"/>
              <a:buChar char="ü"/>
            </a:pPr>
            <a:r>
              <a:rPr lang="en-NZ" sz="2400" dirty="0"/>
              <a:t>Your sins</a:t>
            </a:r>
          </a:p>
          <a:p>
            <a:pPr marL="800100" lvl="1" indent="-342900">
              <a:buFont typeface="Wingdings" panose="05000000000000000000" pitchFamily="2" charset="2"/>
              <a:buChar char="ü"/>
            </a:pPr>
            <a:r>
              <a:rPr lang="en-NZ" sz="2400" dirty="0"/>
              <a:t>Your habits</a:t>
            </a:r>
          </a:p>
          <a:p>
            <a:pPr marL="800100" lvl="1" indent="-342900">
              <a:buFont typeface="Wingdings" panose="05000000000000000000" pitchFamily="2" charset="2"/>
              <a:buChar char="ü"/>
            </a:pPr>
            <a:r>
              <a:rPr lang="en-NZ" sz="2400" dirty="0">
                <a:solidFill>
                  <a:schemeClr val="bg1"/>
                </a:solidFill>
              </a:rPr>
              <a:t>Your prejudices</a:t>
            </a:r>
          </a:p>
          <a:p>
            <a:pPr marL="800100" lvl="1" indent="-342900">
              <a:buFont typeface="Wingdings" panose="05000000000000000000" pitchFamily="2" charset="2"/>
              <a:buChar char="ü"/>
            </a:pPr>
            <a:r>
              <a:rPr lang="en-NZ" sz="2400" dirty="0">
                <a:solidFill>
                  <a:schemeClr val="bg1"/>
                </a:solidFill>
              </a:rPr>
              <a:t>Your funny ways…</a:t>
            </a:r>
          </a:p>
          <a:p>
            <a:pPr marL="342900" indent="-342900">
              <a:buFont typeface="Wingdings" panose="05000000000000000000" pitchFamily="2" charset="2"/>
              <a:buChar char="Ø"/>
            </a:pPr>
            <a:endParaRPr lang="en-NZ" sz="2400" dirty="0">
              <a:solidFill>
                <a:schemeClr val="bg1"/>
              </a:solidFill>
            </a:endParaRPr>
          </a:p>
          <a:p>
            <a:pPr marL="342900" indent="-342900">
              <a:buFont typeface="Wingdings" panose="05000000000000000000" pitchFamily="2" charset="2"/>
              <a:buChar char="Ø"/>
            </a:pPr>
            <a:r>
              <a:rPr lang="en-NZ" sz="2400" dirty="0">
                <a:solidFill>
                  <a:schemeClr val="bg1"/>
                </a:solidFill>
              </a:rPr>
              <a:t>And what beneath the surface</a:t>
            </a:r>
          </a:p>
        </p:txBody>
      </p:sp>
      <p:pic>
        <p:nvPicPr>
          <p:cNvPr id="8194" name="Picture 2" descr="Man with Halo | Mike MacDonald">
            <a:extLst>
              <a:ext uri="{FF2B5EF4-FFF2-40B4-BE49-F238E27FC236}">
                <a16:creationId xmlns:a16="http://schemas.microsoft.com/office/drawing/2014/main" id="{76D67DDE-4B05-43DE-AB5B-44B504D81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225" y="2400900"/>
            <a:ext cx="4260573" cy="426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16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00900"/>
            <a:ext cx="3531704" cy="4524315"/>
          </a:xfrm>
          <a:prstGeom prst="rect">
            <a:avLst/>
          </a:prstGeom>
        </p:spPr>
        <p:txBody>
          <a:bodyPr wrap="square">
            <a:spAutoFit/>
          </a:bodyPr>
          <a:lstStyle/>
          <a:p>
            <a:r>
              <a:rPr lang="en-NZ" sz="2400" dirty="0"/>
              <a:t>Don’t kid yourself—</a:t>
            </a:r>
          </a:p>
          <a:p>
            <a:pPr marL="342900" indent="-342900">
              <a:buFont typeface="Wingdings" panose="05000000000000000000" pitchFamily="2" charset="2"/>
              <a:buChar char="Ø"/>
            </a:pPr>
            <a:r>
              <a:rPr lang="en-NZ" sz="2400" dirty="0"/>
              <a:t>There are people in your life who are devoted to you and give you preference despite: </a:t>
            </a:r>
          </a:p>
          <a:p>
            <a:pPr marL="800100" lvl="1" indent="-342900">
              <a:buFont typeface="Wingdings" panose="05000000000000000000" pitchFamily="2" charset="2"/>
              <a:buChar char="ü"/>
            </a:pPr>
            <a:r>
              <a:rPr lang="en-NZ" sz="2400" dirty="0"/>
              <a:t>Your sins</a:t>
            </a:r>
          </a:p>
          <a:p>
            <a:pPr marL="800100" lvl="1" indent="-342900">
              <a:buFont typeface="Wingdings" panose="05000000000000000000" pitchFamily="2" charset="2"/>
              <a:buChar char="ü"/>
            </a:pPr>
            <a:r>
              <a:rPr lang="en-NZ" sz="2400" dirty="0"/>
              <a:t>Your habits</a:t>
            </a:r>
          </a:p>
          <a:p>
            <a:pPr marL="800100" lvl="1" indent="-342900">
              <a:buFont typeface="Wingdings" panose="05000000000000000000" pitchFamily="2" charset="2"/>
              <a:buChar char="ü"/>
            </a:pPr>
            <a:r>
              <a:rPr lang="en-NZ" sz="2400" dirty="0"/>
              <a:t>Your prejudices</a:t>
            </a:r>
          </a:p>
          <a:p>
            <a:pPr marL="800100" lvl="1" indent="-342900">
              <a:buFont typeface="Wingdings" panose="05000000000000000000" pitchFamily="2" charset="2"/>
              <a:buChar char="ü"/>
            </a:pPr>
            <a:r>
              <a:rPr lang="en-NZ" sz="2400" dirty="0">
                <a:solidFill>
                  <a:schemeClr val="bg1"/>
                </a:solidFill>
              </a:rPr>
              <a:t>Your funny ways…</a:t>
            </a:r>
          </a:p>
          <a:p>
            <a:pPr marL="342900" indent="-342900">
              <a:buFont typeface="Wingdings" panose="05000000000000000000" pitchFamily="2" charset="2"/>
              <a:buChar char="Ø"/>
            </a:pPr>
            <a:endParaRPr lang="en-NZ" sz="2400" dirty="0">
              <a:solidFill>
                <a:schemeClr val="bg1"/>
              </a:solidFill>
            </a:endParaRPr>
          </a:p>
          <a:p>
            <a:pPr marL="342900" indent="-342900">
              <a:buFont typeface="Wingdings" panose="05000000000000000000" pitchFamily="2" charset="2"/>
              <a:buChar char="Ø"/>
            </a:pPr>
            <a:r>
              <a:rPr lang="en-NZ" sz="2400" dirty="0">
                <a:solidFill>
                  <a:schemeClr val="bg1"/>
                </a:solidFill>
              </a:rPr>
              <a:t>And what beneath the surface</a:t>
            </a:r>
          </a:p>
        </p:txBody>
      </p:sp>
      <p:pic>
        <p:nvPicPr>
          <p:cNvPr id="8194" name="Picture 2" descr="Man with Halo | Mike MacDonald">
            <a:extLst>
              <a:ext uri="{FF2B5EF4-FFF2-40B4-BE49-F238E27FC236}">
                <a16:creationId xmlns:a16="http://schemas.microsoft.com/office/drawing/2014/main" id="{76D67DDE-4B05-43DE-AB5B-44B504D81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225" y="2400900"/>
            <a:ext cx="4260573" cy="426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229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00900"/>
            <a:ext cx="3531704" cy="4524315"/>
          </a:xfrm>
          <a:prstGeom prst="rect">
            <a:avLst/>
          </a:prstGeom>
        </p:spPr>
        <p:txBody>
          <a:bodyPr wrap="square">
            <a:spAutoFit/>
          </a:bodyPr>
          <a:lstStyle/>
          <a:p>
            <a:r>
              <a:rPr lang="en-NZ" sz="2400" dirty="0"/>
              <a:t>Don’t kid yourself—</a:t>
            </a:r>
          </a:p>
          <a:p>
            <a:pPr marL="342900" indent="-342900">
              <a:buFont typeface="Wingdings" panose="05000000000000000000" pitchFamily="2" charset="2"/>
              <a:buChar char="Ø"/>
            </a:pPr>
            <a:r>
              <a:rPr lang="en-NZ" sz="2400" dirty="0"/>
              <a:t>There are people in your life who are devoted to you and give you preference despite: </a:t>
            </a:r>
          </a:p>
          <a:p>
            <a:pPr marL="800100" lvl="1" indent="-342900">
              <a:buFont typeface="Wingdings" panose="05000000000000000000" pitchFamily="2" charset="2"/>
              <a:buChar char="ü"/>
            </a:pPr>
            <a:r>
              <a:rPr lang="en-NZ" sz="2400" dirty="0"/>
              <a:t>Your sins</a:t>
            </a:r>
          </a:p>
          <a:p>
            <a:pPr marL="800100" lvl="1" indent="-342900">
              <a:buFont typeface="Wingdings" panose="05000000000000000000" pitchFamily="2" charset="2"/>
              <a:buChar char="ü"/>
            </a:pPr>
            <a:r>
              <a:rPr lang="en-NZ" sz="2400" dirty="0"/>
              <a:t>Your habits</a:t>
            </a:r>
          </a:p>
          <a:p>
            <a:pPr marL="800100" lvl="1" indent="-342900">
              <a:buFont typeface="Wingdings" panose="05000000000000000000" pitchFamily="2" charset="2"/>
              <a:buChar char="ü"/>
            </a:pPr>
            <a:r>
              <a:rPr lang="en-NZ" sz="2400" dirty="0"/>
              <a:t>Your prejudices</a:t>
            </a:r>
          </a:p>
          <a:p>
            <a:pPr marL="800100" lvl="1" indent="-342900">
              <a:buFont typeface="Wingdings" panose="05000000000000000000" pitchFamily="2" charset="2"/>
              <a:buChar char="ü"/>
            </a:pPr>
            <a:r>
              <a:rPr lang="en-NZ" sz="2400" dirty="0"/>
              <a:t>Your funny ways…</a:t>
            </a:r>
          </a:p>
          <a:p>
            <a:pPr marL="342900" indent="-342900">
              <a:buFont typeface="Wingdings" panose="05000000000000000000" pitchFamily="2" charset="2"/>
              <a:buChar char="Ø"/>
            </a:pPr>
            <a:endParaRPr lang="en-NZ" sz="2400" dirty="0"/>
          </a:p>
          <a:p>
            <a:pPr marL="342900" indent="-342900">
              <a:buFont typeface="Wingdings" panose="05000000000000000000" pitchFamily="2" charset="2"/>
              <a:buChar char="Ø"/>
            </a:pPr>
            <a:r>
              <a:rPr lang="en-NZ" sz="2400" dirty="0">
                <a:solidFill>
                  <a:schemeClr val="bg1"/>
                </a:solidFill>
              </a:rPr>
              <a:t>And what beneath the surface</a:t>
            </a:r>
          </a:p>
        </p:txBody>
      </p:sp>
      <p:pic>
        <p:nvPicPr>
          <p:cNvPr id="8194" name="Picture 2" descr="Man with Halo | Mike MacDonald">
            <a:extLst>
              <a:ext uri="{FF2B5EF4-FFF2-40B4-BE49-F238E27FC236}">
                <a16:creationId xmlns:a16="http://schemas.microsoft.com/office/drawing/2014/main" id="{76D67DDE-4B05-43DE-AB5B-44B504D81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225" y="2400900"/>
            <a:ext cx="4260573" cy="426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673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Romans 12:10—</a:t>
            </a:r>
            <a:r>
              <a:rPr lang="en-NZ" baseline="30000" dirty="0"/>
              <a:t>10</a:t>
            </a:r>
            <a:r>
              <a:rPr lang="en-NZ" i="1" dirty="0"/>
              <a:t>Be</a:t>
            </a:r>
            <a:r>
              <a:rPr lang="en-NZ" dirty="0"/>
              <a:t> devoted to one another in brotherly love; give preference to one another in honour; </a:t>
            </a:r>
            <a:r>
              <a:rPr lang="en-NZ" sz="16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goes with you everywhere.</a:t>
            </a:r>
          </a:p>
        </p:txBody>
      </p:sp>
      <p:sp>
        <p:nvSpPr>
          <p:cNvPr id="2" name="Rectangle 1">
            <a:extLst>
              <a:ext uri="{FF2B5EF4-FFF2-40B4-BE49-F238E27FC236}">
                <a16:creationId xmlns:a16="http://schemas.microsoft.com/office/drawing/2014/main" id="{4DD9FCFA-EBA6-4F7C-8829-3E4204ACA8BA}"/>
              </a:ext>
            </a:extLst>
          </p:cNvPr>
          <p:cNvSpPr/>
          <p:nvPr/>
        </p:nvSpPr>
        <p:spPr>
          <a:xfrm>
            <a:off x="457199" y="2400900"/>
            <a:ext cx="3969025" cy="4524315"/>
          </a:xfrm>
          <a:prstGeom prst="rect">
            <a:avLst/>
          </a:prstGeom>
        </p:spPr>
        <p:txBody>
          <a:bodyPr wrap="square">
            <a:spAutoFit/>
          </a:bodyPr>
          <a:lstStyle/>
          <a:p>
            <a:r>
              <a:rPr lang="en-NZ" sz="2400" dirty="0"/>
              <a:t>Don’t kid yourself—</a:t>
            </a:r>
          </a:p>
          <a:p>
            <a:pPr marL="342900" indent="-342900">
              <a:buFont typeface="Wingdings" panose="05000000000000000000" pitchFamily="2" charset="2"/>
              <a:buChar char="Ø"/>
            </a:pPr>
            <a:r>
              <a:rPr lang="en-NZ" sz="2400" dirty="0"/>
              <a:t>There are people in your life who are devoted to you and give you preference despite: </a:t>
            </a:r>
          </a:p>
          <a:p>
            <a:pPr marL="800100" lvl="1" indent="-342900">
              <a:buFont typeface="Wingdings" panose="05000000000000000000" pitchFamily="2" charset="2"/>
              <a:buChar char="ü"/>
            </a:pPr>
            <a:r>
              <a:rPr lang="en-NZ" sz="2400" dirty="0"/>
              <a:t>Your sins</a:t>
            </a:r>
          </a:p>
          <a:p>
            <a:pPr marL="800100" lvl="1" indent="-342900">
              <a:buFont typeface="Wingdings" panose="05000000000000000000" pitchFamily="2" charset="2"/>
              <a:buChar char="ü"/>
            </a:pPr>
            <a:r>
              <a:rPr lang="en-NZ" sz="2400" dirty="0"/>
              <a:t>Your habits</a:t>
            </a:r>
          </a:p>
          <a:p>
            <a:pPr marL="800100" lvl="1" indent="-342900">
              <a:buFont typeface="Wingdings" panose="05000000000000000000" pitchFamily="2" charset="2"/>
              <a:buChar char="ü"/>
            </a:pPr>
            <a:r>
              <a:rPr lang="en-NZ" sz="2400" dirty="0"/>
              <a:t>Your prejudices</a:t>
            </a:r>
          </a:p>
          <a:p>
            <a:pPr marL="800100" lvl="1" indent="-342900">
              <a:buFont typeface="Wingdings" panose="05000000000000000000" pitchFamily="2" charset="2"/>
              <a:buChar char="ü"/>
            </a:pPr>
            <a:r>
              <a:rPr lang="en-NZ" sz="2400" dirty="0"/>
              <a:t>Your funny ways…</a:t>
            </a:r>
          </a:p>
          <a:p>
            <a:pPr marL="342900" indent="-342900">
              <a:buFont typeface="Wingdings" panose="05000000000000000000" pitchFamily="2" charset="2"/>
              <a:buChar char="Ø"/>
            </a:pPr>
            <a:endParaRPr lang="en-NZ" sz="2400" dirty="0"/>
          </a:p>
          <a:p>
            <a:pPr marL="342900" indent="-342900">
              <a:buFont typeface="Wingdings" panose="05000000000000000000" pitchFamily="2" charset="2"/>
              <a:buChar char="Ø"/>
            </a:pPr>
            <a:r>
              <a:rPr lang="en-NZ" sz="2400" dirty="0"/>
              <a:t>And that which is beneath the surface (1Pet.1:22)</a:t>
            </a:r>
          </a:p>
        </p:txBody>
      </p:sp>
      <p:pic>
        <p:nvPicPr>
          <p:cNvPr id="8194" name="Picture 2" descr="Man with Halo | Mike MacDonald">
            <a:extLst>
              <a:ext uri="{FF2B5EF4-FFF2-40B4-BE49-F238E27FC236}">
                <a16:creationId xmlns:a16="http://schemas.microsoft.com/office/drawing/2014/main" id="{76D67DDE-4B05-43DE-AB5B-44B504D81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225" y="2400900"/>
            <a:ext cx="4260573" cy="426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68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52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sz="2600" dirty="0"/>
              <a:t>1 Peter 1:22—</a:t>
            </a:r>
            <a:r>
              <a:rPr lang="en-NZ" sz="2600" baseline="30000" dirty="0"/>
              <a:t>22 </a:t>
            </a:r>
            <a:r>
              <a:rPr lang="en-NZ" sz="2600" dirty="0"/>
              <a:t>Now that you have purified yourselves by obeying the truth so that you have sincere love for each other, love one another deeply, from the heart.</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Philadelpheia—Taking off the Mask.</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00900"/>
            <a:ext cx="3531704" cy="4154984"/>
          </a:xfrm>
          <a:prstGeom prst="rect">
            <a:avLst/>
          </a:prstGeom>
        </p:spPr>
        <p:txBody>
          <a:bodyPr wrap="square">
            <a:spAutoFit/>
          </a:bodyPr>
          <a:lstStyle/>
          <a:p>
            <a:r>
              <a:rPr lang="en-NZ" sz="2400" dirty="0"/>
              <a:t>Let God’s Word cleanse us from all pretence?—</a:t>
            </a:r>
          </a:p>
          <a:p>
            <a:pPr marL="342900" indent="-342900">
              <a:buFont typeface="Wingdings" panose="05000000000000000000" pitchFamily="2" charset="2"/>
              <a:buChar char="Ø"/>
            </a:pPr>
            <a:r>
              <a:rPr lang="en-NZ" sz="2400" dirty="0">
                <a:solidFill>
                  <a:schemeClr val="bg1"/>
                </a:solidFill>
              </a:rPr>
              <a:t>Obedience purifies</a:t>
            </a:r>
          </a:p>
          <a:p>
            <a:pPr marL="800100" lvl="1" indent="-342900">
              <a:buFont typeface="Wingdings" panose="05000000000000000000" pitchFamily="2" charset="2"/>
              <a:buChar char="ü"/>
            </a:pPr>
            <a:r>
              <a:rPr lang="en-NZ" sz="2400" dirty="0">
                <a:solidFill>
                  <a:schemeClr val="bg1"/>
                </a:solidFill>
              </a:rPr>
              <a:t>What is left is worth sharing</a:t>
            </a:r>
          </a:p>
          <a:p>
            <a:pPr marL="800100" lvl="1" indent="-342900">
              <a:buFont typeface="Wingdings" panose="05000000000000000000" pitchFamily="2" charset="2"/>
              <a:buChar char="ü"/>
            </a:pPr>
            <a:r>
              <a:rPr lang="en-NZ" sz="2400" dirty="0">
                <a:solidFill>
                  <a:schemeClr val="bg1"/>
                </a:solidFill>
              </a:rPr>
              <a:t>What is left is ‘Sincere’ Brotherly love</a:t>
            </a:r>
          </a:p>
          <a:p>
            <a:pPr marL="800100" lvl="1" indent="-342900">
              <a:buFont typeface="Wingdings" panose="05000000000000000000" pitchFamily="2" charset="2"/>
              <a:buChar char="ü"/>
            </a:pPr>
            <a:r>
              <a:rPr lang="en-NZ" sz="2400" dirty="0">
                <a:solidFill>
                  <a:schemeClr val="bg1"/>
                </a:solidFill>
              </a:rPr>
              <a:t>What is left is a deep appreciation of God’s love for us. </a:t>
            </a:r>
          </a:p>
        </p:txBody>
      </p:sp>
      <p:pic>
        <p:nvPicPr>
          <p:cNvPr id="8" name="Content Placeholder 4" descr="b2.jpg">
            <a:extLst>
              <a:ext uri="{FF2B5EF4-FFF2-40B4-BE49-F238E27FC236}">
                <a16:creationId xmlns:a16="http://schemas.microsoft.com/office/drawing/2014/main" id="{36837182-638A-4601-BCB1-C61D76FCC7D2}"/>
              </a:ext>
            </a:extLst>
          </p:cNvPr>
          <p:cNvPicPr>
            <a:picLocks noChangeAspect="1"/>
          </p:cNvPicPr>
          <p:nvPr/>
        </p:nvPicPr>
        <p:blipFill>
          <a:blip r:embed="rId2" cstate="print"/>
          <a:stretch>
            <a:fillRect/>
          </a:stretch>
        </p:blipFill>
        <p:spPr>
          <a:xfrm>
            <a:off x="4187687" y="2400900"/>
            <a:ext cx="4499112" cy="4238294"/>
          </a:xfrm>
          <a:prstGeom prst="rect">
            <a:avLst/>
          </a:prstGeom>
        </p:spPr>
      </p:pic>
    </p:spTree>
    <p:extLst>
      <p:ext uri="{BB962C8B-B14F-4D97-AF65-F5344CB8AC3E}">
        <p14:creationId xmlns:p14="http://schemas.microsoft.com/office/powerpoint/2010/main" val="1271129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52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sz="2600" dirty="0"/>
              <a:t>1 Peter 1:22—</a:t>
            </a:r>
            <a:r>
              <a:rPr lang="en-NZ" sz="2600" baseline="30000" dirty="0"/>
              <a:t>22 </a:t>
            </a:r>
            <a:r>
              <a:rPr lang="en-NZ" sz="2600" dirty="0"/>
              <a:t>Now that you have purified yourselves by obeying the truth so that you have sincere love for each other, love one another deeply, from the heart.</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Philadelpheia—Taking off the Mask.</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00900"/>
            <a:ext cx="3531704" cy="4154984"/>
          </a:xfrm>
          <a:prstGeom prst="rect">
            <a:avLst/>
          </a:prstGeom>
        </p:spPr>
        <p:txBody>
          <a:bodyPr wrap="square">
            <a:spAutoFit/>
          </a:bodyPr>
          <a:lstStyle/>
          <a:p>
            <a:r>
              <a:rPr lang="en-NZ" sz="2400" dirty="0"/>
              <a:t>Let God’s Word cleanse us from all pretence?—</a:t>
            </a:r>
          </a:p>
          <a:p>
            <a:pPr marL="342900" indent="-342900">
              <a:buFont typeface="Wingdings" panose="05000000000000000000" pitchFamily="2" charset="2"/>
              <a:buChar char="Ø"/>
            </a:pPr>
            <a:r>
              <a:rPr lang="en-NZ" sz="2400" dirty="0"/>
              <a:t>Obedience purifies</a:t>
            </a:r>
          </a:p>
          <a:p>
            <a:pPr marL="800100" lvl="1" indent="-342900">
              <a:buFont typeface="Wingdings" panose="05000000000000000000" pitchFamily="2" charset="2"/>
              <a:buChar char="ü"/>
            </a:pPr>
            <a:r>
              <a:rPr lang="en-NZ" sz="2400" dirty="0">
                <a:solidFill>
                  <a:schemeClr val="bg1"/>
                </a:solidFill>
              </a:rPr>
              <a:t>What is left is worth sharing</a:t>
            </a:r>
          </a:p>
          <a:p>
            <a:pPr marL="800100" lvl="1" indent="-342900">
              <a:buFont typeface="Wingdings" panose="05000000000000000000" pitchFamily="2" charset="2"/>
              <a:buChar char="ü"/>
            </a:pPr>
            <a:r>
              <a:rPr lang="en-NZ" sz="2400" dirty="0">
                <a:solidFill>
                  <a:schemeClr val="bg1"/>
                </a:solidFill>
              </a:rPr>
              <a:t>What is left is ‘Sincere’ Brotherly love</a:t>
            </a:r>
          </a:p>
          <a:p>
            <a:pPr marL="800100" lvl="1" indent="-342900">
              <a:buFont typeface="Wingdings" panose="05000000000000000000" pitchFamily="2" charset="2"/>
              <a:buChar char="ü"/>
            </a:pPr>
            <a:r>
              <a:rPr lang="en-NZ" sz="2400" dirty="0">
                <a:solidFill>
                  <a:schemeClr val="bg1"/>
                </a:solidFill>
              </a:rPr>
              <a:t>What is left is a deep appreciation of God’s love for us. </a:t>
            </a:r>
          </a:p>
        </p:txBody>
      </p:sp>
      <p:pic>
        <p:nvPicPr>
          <p:cNvPr id="8" name="Content Placeholder 4" descr="b2.jpg">
            <a:extLst>
              <a:ext uri="{FF2B5EF4-FFF2-40B4-BE49-F238E27FC236}">
                <a16:creationId xmlns:a16="http://schemas.microsoft.com/office/drawing/2014/main" id="{36837182-638A-4601-BCB1-C61D76FCC7D2}"/>
              </a:ext>
            </a:extLst>
          </p:cNvPr>
          <p:cNvPicPr>
            <a:picLocks noChangeAspect="1"/>
          </p:cNvPicPr>
          <p:nvPr/>
        </p:nvPicPr>
        <p:blipFill>
          <a:blip r:embed="rId2" cstate="print"/>
          <a:stretch>
            <a:fillRect/>
          </a:stretch>
        </p:blipFill>
        <p:spPr>
          <a:xfrm>
            <a:off x="4187687" y="2400900"/>
            <a:ext cx="4499112" cy="4238294"/>
          </a:xfrm>
          <a:prstGeom prst="rect">
            <a:avLst/>
          </a:prstGeom>
        </p:spPr>
      </p:pic>
    </p:spTree>
    <p:extLst>
      <p:ext uri="{BB962C8B-B14F-4D97-AF65-F5344CB8AC3E}">
        <p14:creationId xmlns:p14="http://schemas.microsoft.com/office/powerpoint/2010/main" val="3470620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52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sz="2600" dirty="0"/>
              <a:t>1 Peter 1:22—</a:t>
            </a:r>
            <a:r>
              <a:rPr lang="en-NZ" sz="2600" baseline="30000" dirty="0"/>
              <a:t>22 </a:t>
            </a:r>
            <a:r>
              <a:rPr lang="en-NZ" sz="2600" dirty="0"/>
              <a:t>Now that you have purified yourselves by obeying the truth so that you have sincere love for each other, love one another deeply, from the heart.</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Philadelpheia—Taking off the Mask.</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00900"/>
            <a:ext cx="3531704" cy="4154984"/>
          </a:xfrm>
          <a:prstGeom prst="rect">
            <a:avLst/>
          </a:prstGeom>
        </p:spPr>
        <p:txBody>
          <a:bodyPr wrap="square">
            <a:spAutoFit/>
          </a:bodyPr>
          <a:lstStyle/>
          <a:p>
            <a:r>
              <a:rPr lang="en-NZ" sz="2400" dirty="0"/>
              <a:t>Let God’s Word cleanse us from all pretence?—</a:t>
            </a:r>
          </a:p>
          <a:p>
            <a:pPr marL="342900" indent="-342900">
              <a:buFont typeface="Wingdings" panose="05000000000000000000" pitchFamily="2" charset="2"/>
              <a:buChar char="Ø"/>
            </a:pPr>
            <a:r>
              <a:rPr lang="en-NZ" sz="2400" dirty="0"/>
              <a:t>Obedience purifies</a:t>
            </a:r>
          </a:p>
          <a:p>
            <a:pPr marL="800100" lvl="1" indent="-342900">
              <a:buFont typeface="Wingdings" panose="05000000000000000000" pitchFamily="2" charset="2"/>
              <a:buChar char="ü"/>
            </a:pPr>
            <a:r>
              <a:rPr lang="en-NZ" sz="2400" dirty="0"/>
              <a:t>What is left is worth sharing</a:t>
            </a:r>
          </a:p>
          <a:p>
            <a:pPr marL="800100" lvl="1" indent="-342900">
              <a:buFont typeface="Wingdings" panose="05000000000000000000" pitchFamily="2" charset="2"/>
              <a:buChar char="ü"/>
            </a:pPr>
            <a:r>
              <a:rPr lang="en-NZ" sz="2400" dirty="0">
                <a:solidFill>
                  <a:schemeClr val="bg1"/>
                </a:solidFill>
              </a:rPr>
              <a:t>What is left is ‘Sincere’ Brotherly love</a:t>
            </a:r>
          </a:p>
          <a:p>
            <a:pPr marL="800100" lvl="1" indent="-342900">
              <a:buFont typeface="Wingdings" panose="05000000000000000000" pitchFamily="2" charset="2"/>
              <a:buChar char="ü"/>
            </a:pPr>
            <a:r>
              <a:rPr lang="en-NZ" sz="2400" dirty="0">
                <a:solidFill>
                  <a:schemeClr val="bg1"/>
                </a:solidFill>
              </a:rPr>
              <a:t>What is left is a deep appreciation of God’s love for us. </a:t>
            </a:r>
          </a:p>
        </p:txBody>
      </p:sp>
      <p:pic>
        <p:nvPicPr>
          <p:cNvPr id="8" name="Content Placeholder 4" descr="b2.jpg">
            <a:extLst>
              <a:ext uri="{FF2B5EF4-FFF2-40B4-BE49-F238E27FC236}">
                <a16:creationId xmlns:a16="http://schemas.microsoft.com/office/drawing/2014/main" id="{36837182-638A-4601-BCB1-C61D76FCC7D2}"/>
              </a:ext>
            </a:extLst>
          </p:cNvPr>
          <p:cNvPicPr>
            <a:picLocks noChangeAspect="1"/>
          </p:cNvPicPr>
          <p:nvPr/>
        </p:nvPicPr>
        <p:blipFill>
          <a:blip r:embed="rId2" cstate="print"/>
          <a:stretch>
            <a:fillRect/>
          </a:stretch>
        </p:blipFill>
        <p:spPr>
          <a:xfrm>
            <a:off x="4187687" y="2400900"/>
            <a:ext cx="4499112" cy="4238294"/>
          </a:xfrm>
          <a:prstGeom prst="rect">
            <a:avLst/>
          </a:prstGeom>
        </p:spPr>
      </p:pic>
    </p:spTree>
    <p:extLst>
      <p:ext uri="{BB962C8B-B14F-4D97-AF65-F5344CB8AC3E}">
        <p14:creationId xmlns:p14="http://schemas.microsoft.com/office/powerpoint/2010/main" val="3102754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52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sz="2600" dirty="0"/>
              <a:t>1 Peter 1:22—</a:t>
            </a:r>
            <a:r>
              <a:rPr lang="en-NZ" sz="2600" baseline="30000" dirty="0"/>
              <a:t>22 </a:t>
            </a:r>
            <a:r>
              <a:rPr lang="en-NZ" sz="2600" dirty="0"/>
              <a:t>Now that you have purified yourselves by obeying the truth so that you have sincere love for each other, love one another deeply, from the heart.</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Philadelpheia—Taking off the Mask.</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00900"/>
            <a:ext cx="3531704" cy="4154984"/>
          </a:xfrm>
          <a:prstGeom prst="rect">
            <a:avLst/>
          </a:prstGeom>
        </p:spPr>
        <p:txBody>
          <a:bodyPr wrap="square">
            <a:spAutoFit/>
          </a:bodyPr>
          <a:lstStyle/>
          <a:p>
            <a:r>
              <a:rPr lang="en-NZ" sz="2400" dirty="0"/>
              <a:t>Let God’s Word cleanse us from all pretence?—</a:t>
            </a:r>
          </a:p>
          <a:p>
            <a:pPr marL="342900" indent="-342900">
              <a:buFont typeface="Wingdings" panose="05000000000000000000" pitchFamily="2" charset="2"/>
              <a:buChar char="Ø"/>
            </a:pPr>
            <a:r>
              <a:rPr lang="en-NZ" sz="2400" dirty="0"/>
              <a:t>Obedience purifies</a:t>
            </a:r>
          </a:p>
          <a:p>
            <a:pPr marL="800100" lvl="1" indent="-342900">
              <a:buFont typeface="Wingdings" panose="05000000000000000000" pitchFamily="2" charset="2"/>
              <a:buChar char="ü"/>
            </a:pPr>
            <a:r>
              <a:rPr lang="en-NZ" sz="2400" dirty="0"/>
              <a:t>What is left is worth sharing</a:t>
            </a:r>
          </a:p>
          <a:p>
            <a:pPr marL="800100" lvl="1" indent="-342900">
              <a:buFont typeface="Wingdings" panose="05000000000000000000" pitchFamily="2" charset="2"/>
              <a:buChar char="ü"/>
            </a:pPr>
            <a:r>
              <a:rPr lang="en-NZ" sz="2400" dirty="0"/>
              <a:t>What is left is ‘Sincere’ Brotherly love</a:t>
            </a:r>
          </a:p>
          <a:p>
            <a:pPr marL="800100" lvl="1" indent="-342900">
              <a:buFont typeface="Wingdings" panose="05000000000000000000" pitchFamily="2" charset="2"/>
              <a:buChar char="ü"/>
            </a:pPr>
            <a:r>
              <a:rPr lang="en-NZ" sz="2400" dirty="0">
                <a:solidFill>
                  <a:schemeClr val="bg1"/>
                </a:solidFill>
              </a:rPr>
              <a:t>What is left is a deep appreciation of God’s love for us. </a:t>
            </a:r>
          </a:p>
        </p:txBody>
      </p:sp>
      <p:pic>
        <p:nvPicPr>
          <p:cNvPr id="8" name="Content Placeholder 4" descr="b2.jpg">
            <a:extLst>
              <a:ext uri="{FF2B5EF4-FFF2-40B4-BE49-F238E27FC236}">
                <a16:creationId xmlns:a16="http://schemas.microsoft.com/office/drawing/2014/main" id="{36837182-638A-4601-BCB1-C61D76FCC7D2}"/>
              </a:ext>
            </a:extLst>
          </p:cNvPr>
          <p:cNvPicPr>
            <a:picLocks noChangeAspect="1"/>
          </p:cNvPicPr>
          <p:nvPr/>
        </p:nvPicPr>
        <p:blipFill>
          <a:blip r:embed="rId2" cstate="print"/>
          <a:stretch>
            <a:fillRect/>
          </a:stretch>
        </p:blipFill>
        <p:spPr>
          <a:xfrm>
            <a:off x="4187687" y="2400900"/>
            <a:ext cx="4499112" cy="4238294"/>
          </a:xfrm>
          <a:prstGeom prst="rect">
            <a:avLst/>
          </a:prstGeom>
        </p:spPr>
      </p:pic>
    </p:spTree>
    <p:extLst>
      <p:ext uri="{BB962C8B-B14F-4D97-AF65-F5344CB8AC3E}">
        <p14:creationId xmlns:p14="http://schemas.microsoft.com/office/powerpoint/2010/main" val="665170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52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sz="2600" dirty="0"/>
              <a:t>1 Peter 1:22—</a:t>
            </a:r>
            <a:r>
              <a:rPr lang="en-NZ" sz="2600" baseline="30000" dirty="0"/>
              <a:t>22 </a:t>
            </a:r>
            <a:r>
              <a:rPr lang="en-NZ" sz="2600" dirty="0"/>
              <a:t>Now that you have purified yourselves by obeying the truth so that you have sincere love for each other, love one another deeply, from the heart.</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Philadelpheia—Taking off the Mask.</a:t>
            </a:r>
          </a:p>
        </p:txBody>
      </p:sp>
      <p:sp>
        <p:nvSpPr>
          <p:cNvPr id="2" name="Rectangle 1">
            <a:extLst>
              <a:ext uri="{FF2B5EF4-FFF2-40B4-BE49-F238E27FC236}">
                <a16:creationId xmlns:a16="http://schemas.microsoft.com/office/drawing/2014/main" id="{4DD9FCFA-EBA6-4F7C-8829-3E4204ACA8BA}"/>
              </a:ext>
            </a:extLst>
          </p:cNvPr>
          <p:cNvSpPr/>
          <p:nvPr/>
        </p:nvSpPr>
        <p:spPr>
          <a:xfrm>
            <a:off x="457200" y="2400900"/>
            <a:ext cx="3531704" cy="4154984"/>
          </a:xfrm>
          <a:prstGeom prst="rect">
            <a:avLst/>
          </a:prstGeom>
        </p:spPr>
        <p:txBody>
          <a:bodyPr wrap="square">
            <a:spAutoFit/>
          </a:bodyPr>
          <a:lstStyle/>
          <a:p>
            <a:r>
              <a:rPr lang="en-NZ" sz="2400" dirty="0"/>
              <a:t>Let God’s Word cleanse us from all pretence?—</a:t>
            </a:r>
          </a:p>
          <a:p>
            <a:pPr marL="342900" indent="-342900">
              <a:buFont typeface="Wingdings" panose="05000000000000000000" pitchFamily="2" charset="2"/>
              <a:buChar char="Ø"/>
            </a:pPr>
            <a:r>
              <a:rPr lang="en-NZ" sz="2400" dirty="0"/>
              <a:t>Obedience purifies</a:t>
            </a:r>
          </a:p>
          <a:p>
            <a:pPr marL="800100" lvl="1" indent="-342900">
              <a:buFont typeface="Wingdings" panose="05000000000000000000" pitchFamily="2" charset="2"/>
              <a:buChar char="ü"/>
            </a:pPr>
            <a:r>
              <a:rPr lang="en-NZ" sz="2400" dirty="0"/>
              <a:t>What is left is worth sharing</a:t>
            </a:r>
          </a:p>
          <a:p>
            <a:pPr marL="800100" lvl="1" indent="-342900">
              <a:buFont typeface="Wingdings" panose="05000000000000000000" pitchFamily="2" charset="2"/>
              <a:buChar char="ü"/>
            </a:pPr>
            <a:r>
              <a:rPr lang="en-NZ" sz="2400" dirty="0"/>
              <a:t>What is left is ‘Sincere’ Brotherly love</a:t>
            </a:r>
          </a:p>
          <a:p>
            <a:pPr marL="800100" lvl="1" indent="-342900">
              <a:buFont typeface="Wingdings" panose="05000000000000000000" pitchFamily="2" charset="2"/>
              <a:buChar char="ü"/>
            </a:pPr>
            <a:r>
              <a:rPr lang="en-NZ" sz="2400" dirty="0"/>
              <a:t>What is left is a deep appreciation of God’s love for us. </a:t>
            </a:r>
          </a:p>
        </p:txBody>
      </p:sp>
      <p:pic>
        <p:nvPicPr>
          <p:cNvPr id="8" name="Content Placeholder 4" descr="b2.jpg">
            <a:extLst>
              <a:ext uri="{FF2B5EF4-FFF2-40B4-BE49-F238E27FC236}">
                <a16:creationId xmlns:a16="http://schemas.microsoft.com/office/drawing/2014/main" id="{36837182-638A-4601-BCB1-C61D76FCC7D2}"/>
              </a:ext>
            </a:extLst>
          </p:cNvPr>
          <p:cNvPicPr>
            <a:picLocks noChangeAspect="1"/>
          </p:cNvPicPr>
          <p:nvPr/>
        </p:nvPicPr>
        <p:blipFill>
          <a:blip r:embed="rId2" cstate="print"/>
          <a:stretch>
            <a:fillRect/>
          </a:stretch>
        </p:blipFill>
        <p:spPr>
          <a:xfrm>
            <a:off x="4187687" y="2400900"/>
            <a:ext cx="4499112" cy="4238294"/>
          </a:xfrm>
          <a:prstGeom prst="rect">
            <a:avLst/>
          </a:prstGeom>
        </p:spPr>
      </p:pic>
    </p:spTree>
    <p:extLst>
      <p:ext uri="{BB962C8B-B14F-4D97-AF65-F5344CB8AC3E}">
        <p14:creationId xmlns:p14="http://schemas.microsoft.com/office/powerpoint/2010/main" val="2859533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52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1 Peter 3:8—</a:t>
            </a:r>
            <a:r>
              <a:rPr lang="en-NZ" baseline="30000" dirty="0"/>
              <a:t>8 </a:t>
            </a:r>
            <a:r>
              <a:rPr lang="en-NZ" dirty="0"/>
              <a:t>Finally, all of you, be like-minded, be sympathetic, </a:t>
            </a:r>
            <a:r>
              <a:rPr lang="en-NZ" u="sng" dirty="0"/>
              <a:t>love one another</a:t>
            </a:r>
            <a:r>
              <a:rPr lang="en-NZ" dirty="0"/>
              <a:t>, be compassionate and humble.</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Virtue</a:t>
            </a:r>
          </a:p>
        </p:txBody>
      </p:sp>
      <p:pic>
        <p:nvPicPr>
          <p:cNvPr id="11266" name="Picture 2" descr="Love one another | Jesus is the Centre, Gospel Teaching Life Church">
            <a:extLst>
              <a:ext uri="{FF2B5EF4-FFF2-40B4-BE49-F238E27FC236}">
                <a16:creationId xmlns:a16="http://schemas.microsoft.com/office/drawing/2014/main" id="{3EB3F3A8-A80D-416E-95CB-5295FDE727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43" b="6200"/>
          <a:stretch/>
        </p:blipFill>
        <p:spPr bwMode="auto">
          <a:xfrm>
            <a:off x="1107715" y="2323749"/>
            <a:ext cx="6928570" cy="453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1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A750-3BE1-44D1-8958-C6C14BE39BBE}"/>
              </a:ext>
            </a:extLst>
          </p:cNvPr>
          <p:cNvSpPr txBox="1">
            <a:spLocks/>
          </p:cNvSpPr>
          <p:nvPr/>
        </p:nvSpPr>
        <p:spPr>
          <a:xfrm>
            <a:off x="422031" y="1371600"/>
            <a:ext cx="8229600"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Add </a:t>
            </a:r>
            <a:br>
              <a:rPr lang="en-NZ" dirty="0"/>
            </a:br>
            <a:r>
              <a:rPr lang="en-NZ" dirty="0"/>
              <a:t>Brotherly Kindness</a:t>
            </a:r>
          </a:p>
        </p:txBody>
      </p:sp>
      <p:sp>
        <p:nvSpPr>
          <p:cNvPr id="3" name="Subtitle 2">
            <a:extLst>
              <a:ext uri="{FF2B5EF4-FFF2-40B4-BE49-F238E27FC236}">
                <a16:creationId xmlns:a16="http://schemas.microsoft.com/office/drawing/2014/main" id="{07368ED3-A627-4197-B28F-B7055219C078}"/>
              </a:ext>
            </a:extLst>
          </p:cNvPr>
          <p:cNvSpPr txBox="1">
            <a:spLocks/>
          </p:cNvSpPr>
          <p:nvPr/>
        </p:nvSpPr>
        <p:spPr>
          <a:xfrm>
            <a:off x="1371600" y="3331698"/>
            <a:ext cx="6400800" cy="1752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5400" b="1" dirty="0"/>
              <a:t>2 Peter 1:5-7</a:t>
            </a:r>
          </a:p>
        </p:txBody>
      </p:sp>
    </p:spTree>
    <p:extLst>
      <p:ext uri="{BB962C8B-B14F-4D97-AF65-F5344CB8AC3E}">
        <p14:creationId xmlns:p14="http://schemas.microsoft.com/office/powerpoint/2010/main" val="1528473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2054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NZ" dirty="0"/>
              <a:t>“</a:t>
            </a:r>
            <a:r>
              <a:rPr lang="en-NZ" i="1" dirty="0"/>
              <a:t>But whoever has this world’s goods, and sees his brother in need, and shuts up his heart from him, how does the love of God abide in him? My little children, let us not love in word or in tongue, but in deed and in truth</a:t>
            </a:r>
            <a:r>
              <a:rPr lang="en-NZ" dirty="0"/>
              <a:t>” (1 John 3:17,18).</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Takes Action</a:t>
            </a:r>
          </a:p>
        </p:txBody>
      </p:sp>
      <p:sp>
        <p:nvSpPr>
          <p:cNvPr id="2" name="Rectangle 1">
            <a:extLst>
              <a:ext uri="{FF2B5EF4-FFF2-40B4-BE49-F238E27FC236}">
                <a16:creationId xmlns:a16="http://schemas.microsoft.com/office/drawing/2014/main" id="{B0BD03CB-1B8F-49E3-9551-176BBDA8AD98}"/>
              </a:ext>
            </a:extLst>
          </p:cNvPr>
          <p:cNvSpPr/>
          <p:nvPr/>
        </p:nvSpPr>
        <p:spPr>
          <a:xfrm>
            <a:off x="457200" y="3429000"/>
            <a:ext cx="3465443" cy="2677656"/>
          </a:xfrm>
          <a:prstGeom prst="rect">
            <a:avLst/>
          </a:prstGeom>
        </p:spPr>
        <p:txBody>
          <a:bodyPr wrap="square">
            <a:spAutoFit/>
          </a:bodyPr>
          <a:lstStyle/>
          <a:p>
            <a:r>
              <a:rPr lang="en-NZ" sz="2800" dirty="0"/>
              <a:t>Rather than just sitting on the side-line or just talking and making suggestions about what should be done…</a:t>
            </a:r>
          </a:p>
        </p:txBody>
      </p:sp>
      <p:pic>
        <p:nvPicPr>
          <p:cNvPr id="27650" name="Picture 2" descr="Love One Another As I Have Loved You- Rick Walker – Fresno First">
            <a:extLst>
              <a:ext uri="{FF2B5EF4-FFF2-40B4-BE49-F238E27FC236}">
                <a16:creationId xmlns:a16="http://schemas.microsoft.com/office/drawing/2014/main" id="{514BD17C-BAB0-4470-A179-5556530B5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269" y="3339548"/>
            <a:ext cx="4757530" cy="237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30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B44F-49ED-42AB-8B1A-5060BDF7AC72}"/>
              </a:ext>
            </a:extLst>
          </p:cNvPr>
          <p:cNvSpPr txBox="1">
            <a:spLocks/>
          </p:cNvSpPr>
          <p:nvPr/>
        </p:nvSpPr>
        <p:spPr>
          <a:xfrm>
            <a:off x="457200" y="273050"/>
            <a:ext cx="82296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dirty="0"/>
              <a:t>‘Brotherly Love’ in Bible Greek: “Philadelpheia”</a:t>
            </a:r>
          </a:p>
        </p:txBody>
      </p:sp>
      <p:pic>
        <p:nvPicPr>
          <p:cNvPr id="1028" name="Picture 4" descr="Having Fun in the City of Brotherly Love – SilverDisobedience">
            <a:extLst>
              <a:ext uri="{FF2B5EF4-FFF2-40B4-BE49-F238E27FC236}">
                <a16:creationId xmlns:a16="http://schemas.microsoft.com/office/drawing/2014/main" id="{41966FA7-1FE7-4231-957E-A28E52331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165" y="2405063"/>
            <a:ext cx="7129669" cy="4277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535113"/>
            <a:ext cx="8229599" cy="75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NZ" dirty="0"/>
              <a:t>‘Phileo’—Love	&amp;	‘Adelphos’—Brother </a:t>
            </a:r>
          </a:p>
          <a:p>
            <a:pPr marL="0" indent="0" algn="ctr">
              <a:buNone/>
            </a:pPr>
            <a:endParaRPr lang="en-NZ" dirty="0"/>
          </a:p>
        </p:txBody>
      </p:sp>
    </p:spTree>
    <p:extLst>
      <p:ext uri="{BB962C8B-B14F-4D97-AF65-F5344CB8AC3E}">
        <p14:creationId xmlns:p14="http://schemas.microsoft.com/office/powerpoint/2010/main" val="292478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ving Fun in the City of Brotherly Love – SilverDisobedience">
            <a:extLst>
              <a:ext uri="{FF2B5EF4-FFF2-40B4-BE49-F238E27FC236}">
                <a16:creationId xmlns:a16="http://schemas.microsoft.com/office/drawing/2014/main" id="{41966FA7-1FE7-4231-957E-A28E52331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78" r="11896"/>
          <a:stretch/>
        </p:blipFill>
        <p:spPr bwMode="auto">
          <a:xfrm>
            <a:off x="4678017" y="2400900"/>
            <a:ext cx="4008782" cy="4277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Hebrews 13:1</a:t>
            </a:r>
          </a:p>
          <a:p>
            <a:pPr>
              <a:buNone/>
            </a:pPr>
            <a:r>
              <a:rPr lang="en-NZ" dirty="0"/>
              <a:t>“Let love of the brethren continue.” </a:t>
            </a:r>
            <a:r>
              <a:rPr lang="en-NZ" sz="14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Never Sleeps...</a:t>
            </a:r>
          </a:p>
        </p:txBody>
      </p:sp>
      <p:sp>
        <p:nvSpPr>
          <p:cNvPr id="8" name="Rectangle 7">
            <a:extLst>
              <a:ext uri="{FF2B5EF4-FFF2-40B4-BE49-F238E27FC236}">
                <a16:creationId xmlns:a16="http://schemas.microsoft.com/office/drawing/2014/main" id="{DC0442CB-CAC5-4451-A5B9-766A70AE6DBC}"/>
              </a:ext>
            </a:extLst>
          </p:cNvPr>
          <p:cNvSpPr/>
          <p:nvPr/>
        </p:nvSpPr>
        <p:spPr>
          <a:xfrm>
            <a:off x="457199" y="2742048"/>
            <a:ext cx="4008781" cy="3785652"/>
          </a:xfrm>
          <a:prstGeom prst="rect">
            <a:avLst/>
          </a:prstGeom>
        </p:spPr>
        <p:txBody>
          <a:bodyPr wrap="square">
            <a:spAutoFit/>
          </a:bodyPr>
          <a:lstStyle/>
          <a:p>
            <a:r>
              <a:rPr lang="en-NZ" sz="2400" dirty="0"/>
              <a:t>Brotherly love must be kept alive and active—</a:t>
            </a:r>
          </a:p>
          <a:p>
            <a:pPr marL="342900" indent="-342900">
              <a:buFont typeface="Wingdings" panose="05000000000000000000" pitchFamily="2" charset="2"/>
              <a:buChar char="Ø"/>
            </a:pPr>
            <a:r>
              <a:rPr lang="en-NZ" sz="2400" dirty="0">
                <a:solidFill>
                  <a:schemeClr val="bg1"/>
                </a:solidFill>
              </a:rPr>
              <a:t>Fuelled to continue:</a:t>
            </a:r>
          </a:p>
          <a:p>
            <a:pPr marL="800100" lvl="1" indent="-342900">
              <a:buFont typeface="Wingdings" panose="05000000000000000000" pitchFamily="2" charset="2"/>
              <a:buChar char="ü"/>
            </a:pPr>
            <a:r>
              <a:rPr lang="en-NZ" sz="2400" dirty="0">
                <a:solidFill>
                  <a:schemeClr val="bg1"/>
                </a:solidFill>
              </a:rPr>
              <a:t>Takes time spent</a:t>
            </a:r>
          </a:p>
          <a:p>
            <a:pPr marL="800100" lvl="1" indent="-342900">
              <a:buFont typeface="Wingdings" panose="05000000000000000000" pitchFamily="2" charset="2"/>
              <a:buChar char="ü"/>
            </a:pPr>
            <a:r>
              <a:rPr lang="en-NZ" sz="2400" dirty="0">
                <a:solidFill>
                  <a:schemeClr val="bg1"/>
                </a:solidFill>
              </a:rPr>
              <a:t>Takes needs met</a:t>
            </a:r>
          </a:p>
          <a:p>
            <a:pPr marL="800100" lvl="1" indent="-342900">
              <a:buFont typeface="Wingdings" panose="05000000000000000000" pitchFamily="2" charset="2"/>
              <a:buChar char="ü"/>
            </a:pPr>
            <a:r>
              <a:rPr lang="en-NZ" sz="2400" dirty="0">
                <a:solidFill>
                  <a:schemeClr val="bg1"/>
                </a:solidFill>
              </a:rPr>
              <a:t>Takes patience invested</a:t>
            </a:r>
          </a:p>
          <a:p>
            <a:pPr marL="800100" lvl="1" indent="-342900">
              <a:buFont typeface="Wingdings" panose="05000000000000000000" pitchFamily="2" charset="2"/>
              <a:buChar char="ü"/>
            </a:pPr>
            <a:r>
              <a:rPr lang="en-NZ" sz="2400" dirty="0">
                <a:solidFill>
                  <a:schemeClr val="bg1"/>
                </a:solidFill>
              </a:rPr>
              <a:t>Takes a desire IN YOU that everyone </a:t>
            </a:r>
            <a:r>
              <a:rPr lang="en-NZ" sz="2400" b="1" i="1" dirty="0">
                <a:solidFill>
                  <a:schemeClr val="bg1"/>
                </a:solidFill>
              </a:rPr>
              <a:t>do well in the Lord—</a:t>
            </a:r>
            <a:r>
              <a:rPr lang="en-NZ" sz="2400" dirty="0">
                <a:solidFill>
                  <a:schemeClr val="bg1"/>
                </a:solidFill>
              </a:rPr>
              <a:t>This  is a given!</a:t>
            </a:r>
          </a:p>
        </p:txBody>
      </p:sp>
    </p:spTree>
    <p:extLst>
      <p:ext uri="{BB962C8B-B14F-4D97-AF65-F5344CB8AC3E}">
        <p14:creationId xmlns:p14="http://schemas.microsoft.com/office/powerpoint/2010/main" val="356043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ving Fun in the City of Brotherly Love – SilverDisobedience">
            <a:extLst>
              <a:ext uri="{FF2B5EF4-FFF2-40B4-BE49-F238E27FC236}">
                <a16:creationId xmlns:a16="http://schemas.microsoft.com/office/drawing/2014/main" id="{41966FA7-1FE7-4231-957E-A28E52331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78" r="11896"/>
          <a:stretch/>
        </p:blipFill>
        <p:spPr bwMode="auto">
          <a:xfrm>
            <a:off x="4678017" y="2400900"/>
            <a:ext cx="4008782" cy="4277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Hebrews 13:1</a:t>
            </a:r>
          </a:p>
          <a:p>
            <a:pPr>
              <a:buNone/>
            </a:pPr>
            <a:r>
              <a:rPr lang="en-NZ" dirty="0"/>
              <a:t>“Let love of the brethren continue.” </a:t>
            </a:r>
            <a:r>
              <a:rPr lang="en-NZ" sz="14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Never Sleeps...</a:t>
            </a:r>
          </a:p>
        </p:txBody>
      </p:sp>
      <p:sp>
        <p:nvSpPr>
          <p:cNvPr id="8" name="Rectangle 7">
            <a:extLst>
              <a:ext uri="{FF2B5EF4-FFF2-40B4-BE49-F238E27FC236}">
                <a16:creationId xmlns:a16="http://schemas.microsoft.com/office/drawing/2014/main" id="{DC0442CB-CAC5-4451-A5B9-766A70AE6DBC}"/>
              </a:ext>
            </a:extLst>
          </p:cNvPr>
          <p:cNvSpPr/>
          <p:nvPr/>
        </p:nvSpPr>
        <p:spPr>
          <a:xfrm>
            <a:off x="457199" y="2742048"/>
            <a:ext cx="4008781" cy="3785652"/>
          </a:xfrm>
          <a:prstGeom prst="rect">
            <a:avLst/>
          </a:prstGeom>
        </p:spPr>
        <p:txBody>
          <a:bodyPr wrap="square">
            <a:spAutoFit/>
          </a:bodyPr>
          <a:lstStyle/>
          <a:p>
            <a:r>
              <a:rPr lang="en-NZ" sz="2400" dirty="0"/>
              <a:t>Brotherly love must be kept alive and active—</a:t>
            </a:r>
          </a:p>
          <a:p>
            <a:pPr marL="342900" indent="-342900">
              <a:buFont typeface="Wingdings" panose="05000000000000000000" pitchFamily="2" charset="2"/>
              <a:buChar char="Ø"/>
            </a:pPr>
            <a:r>
              <a:rPr lang="en-NZ" sz="2400" dirty="0"/>
              <a:t>Fuelled to continue:</a:t>
            </a:r>
          </a:p>
          <a:p>
            <a:pPr marL="800100" lvl="1" indent="-342900">
              <a:buFont typeface="Wingdings" panose="05000000000000000000" pitchFamily="2" charset="2"/>
              <a:buChar char="ü"/>
            </a:pPr>
            <a:r>
              <a:rPr lang="en-NZ" sz="2400" dirty="0">
                <a:solidFill>
                  <a:schemeClr val="bg1"/>
                </a:solidFill>
              </a:rPr>
              <a:t>Takes time spent</a:t>
            </a:r>
          </a:p>
          <a:p>
            <a:pPr marL="800100" lvl="1" indent="-342900">
              <a:buFont typeface="Wingdings" panose="05000000000000000000" pitchFamily="2" charset="2"/>
              <a:buChar char="ü"/>
            </a:pPr>
            <a:r>
              <a:rPr lang="en-NZ" sz="2400" dirty="0">
                <a:solidFill>
                  <a:schemeClr val="bg1"/>
                </a:solidFill>
              </a:rPr>
              <a:t>Takes needs met</a:t>
            </a:r>
          </a:p>
          <a:p>
            <a:pPr marL="800100" lvl="1" indent="-342900">
              <a:buFont typeface="Wingdings" panose="05000000000000000000" pitchFamily="2" charset="2"/>
              <a:buChar char="ü"/>
            </a:pPr>
            <a:r>
              <a:rPr lang="en-NZ" sz="2400" dirty="0">
                <a:solidFill>
                  <a:schemeClr val="bg1"/>
                </a:solidFill>
              </a:rPr>
              <a:t>Takes patience invested</a:t>
            </a:r>
          </a:p>
          <a:p>
            <a:pPr marL="800100" lvl="1" indent="-342900">
              <a:buFont typeface="Wingdings" panose="05000000000000000000" pitchFamily="2" charset="2"/>
              <a:buChar char="ü"/>
            </a:pPr>
            <a:r>
              <a:rPr lang="en-NZ" sz="2400" dirty="0">
                <a:solidFill>
                  <a:schemeClr val="bg1"/>
                </a:solidFill>
              </a:rPr>
              <a:t>Takes a desire IN YOU that everyone </a:t>
            </a:r>
            <a:r>
              <a:rPr lang="en-NZ" sz="2400" b="1" i="1" dirty="0">
                <a:solidFill>
                  <a:schemeClr val="bg1"/>
                </a:solidFill>
              </a:rPr>
              <a:t>do well in the Lord—</a:t>
            </a:r>
            <a:r>
              <a:rPr lang="en-NZ" sz="2400" dirty="0">
                <a:solidFill>
                  <a:schemeClr val="bg1"/>
                </a:solidFill>
              </a:rPr>
              <a:t>This  is a given!</a:t>
            </a:r>
          </a:p>
        </p:txBody>
      </p:sp>
    </p:spTree>
    <p:extLst>
      <p:ext uri="{BB962C8B-B14F-4D97-AF65-F5344CB8AC3E}">
        <p14:creationId xmlns:p14="http://schemas.microsoft.com/office/powerpoint/2010/main" val="68491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ving Fun in the City of Brotherly Love – SilverDisobedience">
            <a:extLst>
              <a:ext uri="{FF2B5EF4-FFF2-40B4-BE49-F238E27FC236}">
                <a16:creationId xmlns:a16="http://schemas.microsoft.com/office/drawing/2014/main" id="{41966FA7-1FE7-4231-957E-A28E52331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78" r="11896"/>
          <a:stretch/>
        </p:blipFill>
        <p:spPr bwMode="auto">
          <a:xfrm>
            <a:off x="4678017" y="2400900"/>
            <a:ext cx="4008782" cy="4277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Hebrews 13:1</a:t>
            </a:r>
          </a:p>
          <a:p>
            <a:pPr>
              <a:buNone/>
            </a:pPr>
            <a:r>
              <a:rPr lang="en-NZ" dirty="0"/>
              <a:t>“Let love of the brethren continue.” </a:t>
            </a:r>
            <a:r>
              <a:rPr lang="en-NZ" sz="14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Never Sleeps...</a:t>
            </a:r>
          </a:p>
        </p:txBody>
      </p:sp>
      <p:sp>
        <p:nvSpPr>
          <p:cNvPr id="8" name="Rectangle 7">
            <a:extLst>
              <a:ext uri="{FF2B5EF4-FFF2-40B4-BE49-F238E27FC236}">
                <a16:creationId xmlns:a16="http://schemas.microsoft.com/office/drawing/2014/main" id="{DC0442CB-CAC5-4451-A5B9-766A70AE6DBC}"/>
              </a:ext>
            </a:extLst>
          </p:cNvPr>
          <p:cNvSpPr/>
          <p:nvPr/>
        </p:nvSpPr>
        <p:spPr>
          <a:xfrm>
            <a:off x="457199" y="2742048"/>
            <a:ext cx="4008781" cy="3785652"/>
          </a:xfrm>
          <a:prstGeom prst="rect">
            <a:avLst/>
          </a:prstGeom>
        </p:spPr>
        <p:txBody>
          <a:bodyPr wrap="square">
            <a:spAutoFit/>
          </a:bodyPr>
          <a:lstStyle/>
          <a:p>
            <a:r>
              <a:rPr lang="en-NZ" sz="2400" dirty="0"/>
              <a:t>Brotherly love must be kept alive and active—</a:t>
            </a:r>
          </a:p>
          <a:p>
            <a:pPr marL="342900" indent="-342900">
              <a:buFont typeface="Wingdings" panose="05000000000000000000" pitchFamily="2" charset="2"/>
              <a:buChar char="Ø"/>
            </a:pPr>
            <a:r>
              <a:rPr lang="en-NZ" sz="2400" dirty="0"/>
              <a:t>Fuelled to continue:</a:t>
            </a:r>
          </a:p>
          <a:p>
            <a:pPr marL="800100" lvl="1" indent="-342900">
              <a:buFont typeface="Wingdings" panose="05000000000000000000" pitchFamily="2" charset="2"/>
              <a:buChar char="ü"/>
            </a:pPr>
            <a:r>
              <a:rPr lang="en-NZ" sz="2400" dirty="0"/>
              <a:t>Takes time spent</a:t>
            </a:r>
          </a:p>
          <a:p>
            <a:pPr marL="800100" lvl="1" indent="-342900">
              <a:buFont typeface="Wingdings" panose="05000000000000000000" pitchFamily="2" charset="2"/>
              <a:buChar char="ü"/>
            </a:pPr>
            <a:r>
              <a:rPr lang="en-NZ" sz="2400" dirty="0">
                <a:solidFill>
                  <a:schemeClr val="bg1"/>
                </a:solidFill>
              </a:rPr>
              <a:t>Takes needs met</a:t>
            </a:r>
          </a:p>
          <a:p>
            <a:pPr marL="800100" lvl="1" indent="-342900">
              <a:buFont typeface="Wingdings" panose="05000000000000000000" pitchFamily="2" charset="2"/>
              <a:buChar char="ü"/>
            </a:pPr>
            <a:r>
              <a:rPr lang="en-NZ" sz="2400" dirty="0">
                <a:solidFill>
                  <a:schemeClr val="bg1"/>
                </a:solidFill>
              </a:rPr>
              <a:t>Takes patience invested</a:t>
            </a:r>
          </a:p>
          <a:p>
            <a:pPr marL="800100" lvl="1" indent="-342900">
              <a:buFont typeface="Wingdings" panose="05000000000000000000" pitchFamily="2" charset="2"/>
              <a:buChar char="ü"/>
            </a:pPr>
            <a:r>
              <a:rPr lang="en-NZ" sz="2400" dirty="0">
                <a:solidFill>
                  <a:schemeClr val="bg1"/>
                </a:solidFill>
              </a:rPr>
              <a:t>Takes a desire IN YOU that everyone </a:t>
            </a:r>
            <a:r>
              <a:rPr lang="en-NZ" sz="2400" b="1" i="1" dirty="0">
                <a:solidFill>
                  <a:schemeClr val="bg1"/>
                </a:solidFill>
              </a:rPr>
              <a:t>do well in the Lord—</a:t>
            </a:r>
            <a:r>
              <a:rPr lang="en-NZ" sz="2400" dirty="0">
                <a:solidFill>
                  <a:schemeClr val="bg1"/>
                </a:solidFill>
              </a:rPr>
              <a:t>This  is a given!</a:t>
            </a:r>
          </a:p>
        </p:txBody>
      </p:sp>
    </p:spTree>
    <p:extLst>
      <p:ext uri="{BB962C8B-B14F-4D97-AF65-F5344CB8AC3E}">
        <p14:creationId xmlns:p14="http://schemas.microsoft.com/office/powerpoint/2010/main" val="133209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ving Fun in the City of Brotherly Love – SilverDisobedience">
            <a:extLst>
              <a:ext uri="{FF2B5EF4-FFF2-40B4-BE49-F238E27FC236}">
                <a16:creationId xmlns:a16="http://schemas.microsoft.com/office/drawing/2014/main" id="{41966FA7-1FE7-4231-957E-A28E52331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78" r="11896"/>
          <a:stretch/>
        </p:blipFill>
        <p:spPr bwMode="auto">
          <a:xfrm>
            <a:off x="4678017" y="2400900"/>
            <a:ext cx="4008782" cy="4277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Hebrews 13:1</a:t>
            </a:r>
          </a:p>
          <a:p>
            <a:pPr>
              <a:buNone/>
            </a:pPr>
            <a:r>
              <a:rPr lang="en-NZ" dirty="0"/>
              <a:t>“Let love of the brethren continue.” </a:t>
            </a:r>
            <a:r>
              <a:rPr lang="en-NZ" sz="14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Never Sleeps...</a:t>
            </a:r>
          </a:p>
        </p:txBody>
      </p:sp>
      <p:sp>
        <p:nvSpPr>
          <p:cNvPr id="8" name="Rectangle 7">
            <a:extLst>
              <a:ext uri="{FF2B5EF4-FFF2-40B4-BE49-F238E27FC236}">
                <a16:creationId xmlns:a16="http://schemas.microsoft.com/office/drawing/2014/main" id="{DC0442CB-CAC5-4451-A5B9-766A70AE6DBC}"/>
              </a:ext>
            </a:extLst>
          </p:cNvPr>
          <p:cNvSpPr/>
          <p:nvPr/>
        </p:nvSpPr>
        <p:spPr>
          <a:xfrm>
            <a:off x="457199" y="2742048"/>
            <a:ext cx="4008781" cy="3785652"/>
          </a:xfrm>
          <a:prstGeom prst="rect">
            <a:avLst/>
          </a:prstGeom>
        </p:spPr>
        <p:txBody>
          <a:bodyPr wrap="square">
            <a:spAutoFit/>
          </a:bodyPr>
          <a:lstStyle/>
          <a:p>
            <a:r>
              <a:rPr lang="en-NZ" sz="2400" dirty="0"/>
              <a:t>Brotherly love must be kept alive and active—</a:t>
            </a:r>
          </a:p>
          <a:p>
            <a:pPr marL="342900" indent="-342900">
              <a:buFont typeface="Wingdings" panose="05000000000000000000" pitchFamily="2" charset="2"/>
              <a:buChar char="Ø"/>
            </a:pPr>
            <a:r>
              <a:rPr lang="en-NZ" sz="2400" dirty="0"/>
              <a:t>Fuelled to continue:</a:t>
            </a:r>
          </a:p>
          <a:p>
            <a:pPr marL="800100" lvl="1" indent="-342900">
              <a:buFont typeface="Wingdings" panose="05000000000000000000" pitchFamily="2" charset="2"/>
              <a:buChar char="ü"/>
            </a:pPr>
            <a:r>
              <a:rPr lang="en-NZ" sz="2400" dirty="0"/>
              <a:t>Takes time spent</a:t>
            </a:r>
          </a:p>
          <a:p>
            <a:pPr marL="800100" lvl="1" indent="-342900">
              <a:buFont typeface="Wingdings" panose="05000000000000000000" pitchFamily="2" charset="2"/>
              <a:buChar char="ü"/>
            </a:pPr>
            <a:r>
              <a:rPr lang="en-NZ" sz="2400" dirty="0"/>
              <a:t>Takes needs met</a:t>
            </a:r>
          </a:p>
          <a:p>
            <a:pPr marL="800100" lvl="1" indent="-342900">
              <a:buFont typeface="Wingdings" panose="05000000000000000000" pitchFamily="2" charset="2"/>
              <a:buChar char="ü"/>
            </a:pPr>
            <a:r>
              <a:rPr lang="en-NZ" sz="2400" dirty="0">
                <a:solidFill>
                  <a:schemeClr val="bg1"/>
                </a:solidFill>
              </a:rPr>
              <a:t>Takes patience invested</a:t>
            </a:r>
          </a:p>
          <a:p>
            <a:pPr marL="800100" lvl="1" indent="-342900">
              <a:buFont typeface="Wingdings" panose="05000000000000000000" pitchFamily="2" charset="2"/>
              <a:buChar char="ü"/>
            </a:pPr>
            <a:r>
              <a:rPr lang="en-NZ" sz="2400" dirty="0">
                <a:solidFill>
                  <a:schemeClr val="bg1"/>
                </a:solidFill>
              </a:rPr>
              <a:t>Takes a desire IN YOU that everyone </a:t>
            </a:r>
            <a:r>
              <a:rPr lang="en-NZ" sz="2400" b="1" i="1" dirty="0">
                <a:solidFill>
                  <a:schemeClr val="bg1"/>
                </a:solidFill>
              </a:rPr>
              <a:t>do well in the Lord—</a:t>
            </a:r>
            <a:r>
              <a:rPr lang="en-NZ" sz="2400" dirty="0">
                <a:solidFill>
                  <a:schemeClr val="bg1"/>
                </a:solidFill>
              </a:rPr>
              <a:t>This  is a given!</a:t>
            </a:r>
          </a:p>
        </p:txBody>
      </p:sp>
    </p:spTree>
    <p:extLst>
      <p:ext uri="{BB962C8B-B14F-4D97-AF65-F5344CB8AC3E}">
        <p14:creationId xmlns:p14="http://schemas.microsoft.com/office/powerpoint/2010/main" val="7412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ving Fun in the City of Brotherly Love – SilverDisobedience">
            <a:extLst>
              <a:ext uri="{FF2B5EF4-FFF2-40B4-BE49-F238E27FC236}">
                <a16:creationId xmlns:a16="http://schemas.microsoft.com/office/drawing/2014/main" id="{41966FA7-1FE7-4231-957E-A28E52331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78" r="11896"/>
          <a:stretch/>
        </p:blipFill>
        <p:spPr bwMode="auto">
          <a:xfrm>
            <a:off x="4678017" y="2400900"/>
            <a:ext cx="4008782" cy="4277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10C37CFD-E7F8-42DF-BD81-21807C0CCAD5}"/>
              </a:ext>
            </a:extLst>
          </p:cNvPr>
          <p:cNvSpPr txBox="1">
            <a:spLocks/>
          </p:cNvSpPr>
          <p:nvPr/>
        </p:nvSpPr>
        <p:spPr>
          <a:xfrm>
            <a:off x="457200" y="1139687"/>
            <a:ext cx="8229599" cy="11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Hebrews 13:1</a:t>
            </a:r>
          </a:p>
          <a:p>
            <a:pPr>
              <a:buNone/>
            </a:pPr>
            <a:r>
              <a:rPr lang="en-NZ" dirty="0"/>
              <a:t>“Let love of the brethren continue.” </a:t>
            </a:r>
            <a:r>
              <a:rPr lang="en-NZ" sz="1400" dirty="0"/>
              <a:t>(NASB)</a:t>
            </a:r>
          </a:p>
        </p:txBody>
      </p:sp>
      <p:sp>
        <p:nvSpPr>
          <p:cNvPr id="7" name="Title 1">
            <a:extLst>
              <a:ext uri="{FF2B5EF4-FFF2-40B4-BE49-F238E27FC236}">
                <a16:creationId xmlns:a16="http://schemas.microsoft.com/office/drawing/2014/main" id="{230FC66A-DA3C-44EC-AEF2-E45995345B0E}"/>
              </a:ext>
            </a:extLst>
          </p:cNvPr>
          <p:cNvSpPr txBox="1">
            <a:spLocks/>
          </p:cNvSpPr>
          <p:nvPr/>
        </p:nvSpPr>
        <p:spPr>
          <a:xfrm>
            <a:off x="457200" y="260648"/>
            <a:ext cx="8229600" cy="75088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dirty="0"/>
              <a:t>Philadelpheia Never Sleeps...</a:t>
            </a:r>
          </a:p>
        </p:txBody>
      </p:sp>
      <p:sp>
        <p:nvSpPr>
          <p:cNvPr id="8" name="Rectangle 7">
            <a:extLst>
              <a:ext uri="{FF2B5EF4-FFF2-40B4-BE49-F238E27FC236}">
                <a16:creationId xmlns:a16="http://schemas.microsoft.com/office/drawing/2014/main" id="{DC0442CB-CAC5-4451-A5B9-766A70AE6DBC}"/>
              </a:ext>
            </a:extLst>
          </p:cNvPr>
          <p:cNvSpPr/>
          <p:nvPr/>
        </p:nvSpPr>
        <p:spPr>
          <a:xfrm>
            <a:off x="457199" y="2742048"/>
            <a:ext cx="4008781" cy="3785652"/>
          </a:xfrm>
          <a:prstGeom prst="rect">
            <a:avLst/>
          </a:prstGeom>
        </p:spPr>
        <p:txBody>
          <a:bodyPr wrap="square">
            <a:spAutoFit/>
          </a:bodyPr>
          <a:lstStyle/>
          <a:p>
            <a:r>
              <a:rPr lang="en-NZ" sz="2400" dirty="0"/>
              <a:t>Brotherly love must be kept alive and active—</a:t>
            </a:r>
          </a:p>
          <a:p>
            <a:pPr marL="342900" indent="-342900">
              <a:buFont typeface="Wingdings" panose="05000000000000000000" pitchFamily="2" charset="2"/>
              <a:buChar char="Ø"/>
            </a:pPr>
            <a:r>
              <a:rPr lang="en-NZ" sz="2400" dirty="0"/>
              <a:t>Fuelled to continue:</a:t>
            </a:r>
          </a:p>
          <a:p>
            <a:pPr marL="800100" lvl="1" indent="-342900">
              <a:buFont typeface="Wingdings" panose="05000000000000000000" pitchFamily="2" charset="2"/>
              <a:buChar char="ü"/>
            </a:pPr>
            <a:r>
              <a:rPr lang="en-NZ" sz="2400" dirty="0"/>
              <a:t>Takes time spent</a:t>
            </a:r>
          </a:p>
          <a:p>
            <a:pPr marL="800100" lvl="1" indent="-342900">
              <a:buFont typeface="Wingdings" panose="05000000000000000000" pitchFamily="2" charset="2"/>
              <a:buChar char="ü"/>
            </a:pPr>
            <a:r>
              <a:rPr lang="en-NZ" sz="2400" dirty="0"/>
              <a:t>Takes needs met</a:t>
            </a:r>
          </a:p>
          <a:p>
            <a:pPr marL="800100" lvl="1" indent="-342900">
              <a:buFont typeface="Wingdings" panose="05000000000000000000" pitchFamily="2" charset="2"/>
              <a:buChar char="ü"/>
            </a:pPr>
            <a:r>
              <a:rPr lang="en-NZ" sz="2400" dirty="0"/>
              <a:t>Takes patience invested</a:t>
            </a:r>
          </a:p>
          <a:p>
            <a:pPr marL="800100" lvl="1" indent="-342900">
              <a:buFont typeface="Wingdings" panose="05000000000000000000" pitchFamily="2" charset="2"/>
              <a:buChar char="ü"/>
            </a:pPr>
            <a:r>
              <a:rPr lang="en-NZ" sz="2400" dirty="0">
                <a:solidFill>
                  <a:schemeClr val="bg1"/>
                </a:solidFill>
              </a:rPr>
              <a:t>Takes a desire IN YOU that everyone </a:t>
            </a:r>
            <a:r>
              <a:rPr lang="en-NZ" sz="2400" b="1" i="1" dirty="0">
                <a:solidFill>
                  <a:schemeClr val="bg1"/>
                </a:solidFill>
              </a:rPr>
              <a:t>do well in the Lord—</a:t>
            </a:r>
            <a:r>
              <a:rPr lang="en-NZ" sz="2400" dirty="0">
                <a:solidFill>
                  <a:schemeClr val="bg1"/>
                </a:solidFill>
              </a:rPr>
              <a:t>This  is a given!</a:t>
            </a:r>
          </a:p>
        </p:txBody>
      </p:sp>
    </p:spTree>
    <p:extLst>
      <p:ext uri="{BB962C8B-B14F-4D97-AF65-F5344CB8AC3E}">
        <p14:creationId xmlns:p14="http://schemas.microsoft.com/office/powerpoint/2010/main" val="30503214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1702</Words>
  <Application>Microsoft Office PowerPoint</Application>
  <PresentationFormat>On-screen Show (4:3)</PresentationFormat>
  <Paragraphs>229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PowerPoint Presentation</vt:lpstr>
      <vt:lpstr>Brotherly Kindness, Too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16</cp:revision>
  <dcterms:created xsi:type="dcterms:W3CDTF">2020-03-29T01:48:47Z</dcterms:created>
  <dcterms:modified xsi:type="dcterms:W3CDTF">2020-03-29T04:53:10Z</dcterms:modified>
</cp:coreProperties>
</file>