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1136" r:id="rId2"/>
    <p:sldId id="1138" r:id="rId3"/>
    <p:sldId id="1147" r:id="rId4"/>
    <p:sldId id="1137" r:id="rId5"/>
    <p:sldId id="1148" r:id="rId6"/>
    <p:sldId id="1161" r:id="rId7"/>
    <p:sldId id="1162" r:id="rId8"/>
    <p:sldId id="1149" r:id="rId9"/>
    <p:sldId id="1155" r:id="rId10"/>
    <p:sldId id="1156" r:id="rId11"/>
    <p:sldId id="1157" r:id="rId12"/>
    <p:sldId id="1158" r:id="rId13"/>
    <p:sldId id="1159" r:id="rId14"/>
    <p:sldId id="1152" r:id="rId15"/>
    <p:sldId id="1153" r:id="rId16"/>
    <p:sldId id="1163" r:id="rId17"/>
    <p:sldId id="1164" r:id="rId18"/>
    <p:sldId id="1165" r:id="rId19"/>
    <p:sldId id="1166" r:id="rId20"/>
    <p:sldId id="1167" r:id="rId21"/>
    <p:sldId id="1168" r:id="rId22"/>
    <p:sldId id="1169" r:id="rId23"/>
    <p:sldId id="1170" r:id="rId24"/>
    <p:sldId id="1171" r:id="rId25"/>
    <p:sldId id="1172" r:id="rId26"/>
    <p:sldId id="1173" r:id="rId27"/>
    <p:sldId id="302" r:id="rId28"/>
    <p:sldId id="317" r:id="rId29"/>
    <p:sldId id="1145" r:id="rId30"/>
    <p:sldId id="1174" r:id="rId31"/>
    <p:sldId id="1175" r:id="rId32"/>
    <p:sldId id="1176"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38" autoAdjust="0"/>
    <p:restoredTop sz="94660"/>
  </p:normalViewPr>
  <p:slideViewPr>
    <p:cSldViewPr snapToGrid="0">
      <p:cViewPr varScale="1">
        <p:scale>
          <a:sx n="74" d="100"/>
          <a:sy n="74" d="100"/>
        </p:scale>
        <p:origin x="14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D14B632-BAF7-480C-A08B-2A89E08E27C0}" type="datetimeFigureOut">
              <a:rPr lang="en-NZ" smtClean="0"/>
              <a:t>29/03/2020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3FFBF95-3F57-4AC4-BB41-93B4184672FB}" type="slidenum">
              <a:rPr lang="en-NZ" smtClean="0"/>
              <a:t>‹#›</a:t>
            </a:fld>
            <a:endParaRPr lang="en-NZ"/>
          </a:p>
        </p:txBody>
      </p:sp>
    </p:spTree>
    <p:extLst>
      <p:ext uri="{BB962C8B-B14F-4D97-AF65-F5344CB8AC3E}">
        <p14:creationId xmlns:p14="http://schemas.microsoft.com/office/powerpoint/2010/main" val="2978971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14B632-BAF7-480C-A08B-2A89E08E27C0}" type="datetimeFigureOut">
              <a:rPr lang="en-NZ" smtClean="0"/>
              <a:t>29/03/2020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3FFBF95-3F57-4AC4-BB41-93B4184672FB}" type="slidenum">
              <a:rPr lang="en-NZ" smtClean="0"/>
              <a:t>‹#›</a:t>
            </a:fld>
            <a:endParaRPr lang="en-NZ"/>
          </a:p>
        </p:txBody>
      </p:sp>
    </p:spTree>
    <p:extLst>
      <p:ext uri="{BB962C8B-B14F-4D97-AF65-F5344CB8AC3E}">
        <p14:creationId xmlns:p14="http://schemas.microsoft.com/office/powerpoint/2010/main" val="431651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14B632-BAF7-480C-A08B-2A89E08E27C0}" type="datetimeFigureOut">
              <a:rPr lang="en-NZ" smtClean="0"/>
              <a:t>29/03/2020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3FFBF95-3F57-4AC4-BB41-93B4184672FB}" type="slidenum">
              <a:rPr lang="en-NZ" smtClean="0"/>
              <a:t>‹#›</a:t>
            </a:fld>
            <a:endParaRPr lang="en-NZ"/>
          </a:p>
        </p:txBody>
      </p:sp>
    </p:spTree>
    <p:extLst>
      <p:ext uri="{BB962C8B-B14F-4D97-AF65-F5344CB8AC3E}">
        <p14:creationId xmlns:p14="http://schemas.microsoft.com/office/powerpoint/2010/main" val="187411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14B632-BAF7-480C-A08B-2A89E08E27C0}" type="datetimeFigureOut">
              <a:rPr lang="en-NZ" smtClean="0"/>
              <a:t>29/03/2020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3FFBF95-3F57-4AC4-BB41-93B4184672FB}" type="slidenum">
              <a:rPr lang="en-NZ" smtClean="0"/>
              <a:t>‹#›</a:t>
            </a:fld>
            <a:endParaRPr lang="en-NZ"/>
          </a:p>
        </p:txBody>
      </p:sp>
    </p:spTree>
    <p:extLst>
      <p:ext uri="{BB962C8B-B14F-4D97-AF65-F5344CB8AC3E}">
        <p14:creationId xmlns:p14="http://schemas.microsoft.com/office/powerpoint/2010/main" val="2196728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14B632-BAF7-480C-A08B-2A89E08E27C0}" type="datetimeFigureOut">
              <a:rPr lang="en-NZ" smtClean="0"/>
              <a:t>29/03/2020</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83FFBF95-3F57-4AC4-BB41-93B4184672FB}" type="slidenum">
              <a:rPr lang="en-NZ" smtClean="0"/>
              <a:t>‹#›</a:t>
            </a:fld>
            <a:endParaRPr lang="en-NZ"/>
          </a:p>
        </p:txBody>
      </p:sp>
    </p:spTree>
    <p:extLst>
      <p:ext uri="{BB962C8B-B14F-4D97-AF65-F5344CB8AC3E}">
        <p14:creationId xmlns:p14="http://schemas.microsoft.com/office/powerpoint/2010/main" val="1111117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14B632-BAF7-480C-A08B-2A89E08E27C0}" type="datetimeFigureOut">
              <a:rPr lang="en-NZ" smtClean="0"/>
              <a:t>29/03/2020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83FFBF95-3F57-4AC4-BB41-93B4184672FB}" type="slidenum">
              <a:rPr lang="en-NZ" smtClean="0"/>
              <a:t>‹#›</a:t>
            </a:fld>
            <a:endParaRPr lang="en-NZ"/>
          </a:p>
        </p:txBody>
      </p:sp>
    </p:spTree>
    <p:extLst>
      <p:ext uri="{BB962C8B-B14F-4D97-AF65-F5344CB8AC3E}">
        <p14:creationId xmlns:p14="http://schemas.microsoft.com/office/powerpoint/2010/main" val="2318068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14B632-BAF7-480C-A08B-2A89E08E27C0}" type="datetimeFigureOut">
              <a:rPr lang="en-NZ" smtClean="0"/>
              <a:t>29/03/2020</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83FFBF95-3F57-4AC4-BB41-93B4184672FB}" type="slidenum">
              <a:rPr lang="en-NZ" smtClean="0"/>
              <a:t>‹#›</a:t>
            </a:fld>
            <a:endParaRPr lang="en-NZ"/>
          </a:p>
        </p:txBody>
      </p:sp>
    </p:spTree>
    <p:extLst>
      <p:ext uri="{BB962C8B-B14F-4D97-AF65-F5344CB8AC3E}">
        <p14:creationId xmlns:p14="http://schemas.microsoft.com/office/powerpoint/2010/main" val="1880809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14B632-BAF7-480C-A08B-2A89E08E27C0}" type="datetimeFigureOut">
              <a:rPr lang="en-NZ" smtClean="0"/>
              <a:t>29/03/2020</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83FFBF95-3F57-4AC4-BB41-93B4184672FB}" type="slidenum">
              <a:rPr lang="en-NZ" smtClean="0"/>
              <a:t>‹#›</a:t>
            </a:fld>
            <a:endParaRPr lang="en-NZ"/>
          </a:p>
        </p:txBody>
      </p:sp>
    </p:spTree>
    <p:extLst>
      <p:ext uri="{BB962C8B-B14F-4D97-AF65-F5344CB8AC3E}">
        <p14:creationId xmlns:p14="http://schemas.microsoft.com/office/powerpoint/2010/main" val="2519726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14B632-BAF7-480C-A08B-2A89E08E27C0}" type="datetimeFigureOut">
              <a:rPr lang="en-NZ" smtClean="0"/>
              <a:t>29/03/2020</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83FFBF95-3F57-4AC4-BB41-93B4184672FB}" type="slidenum">
              <a:rPr lang="en-NZ" smtClean="0"/>
              <a:t>‹#›</a:t>
            </a:fld>
            <a:endParaRPr lang="en-NZ"/>
          </a:p>
        </p:txBody>
      </p:sp>
    </p:spTree>
    <p:extLst>
      <p:ext uri="{BB962C8B-B14F-4D97-AF65-F5344CB8AC3E}">
        <p14:creationId xmlns:p14="http://schemas.microsoft.com/office/powerpoint/2010/main" val="1962815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14B632-BAF7-480C-A08B-2A89E08E27C0}" type="datetimeFigureOut">
              <a:rPr lang="en-NZ" smtClean="0"/>
              <a:t>29/03/2020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83FFBF95-3F57-4AC4-BB41-93B4184672FB}" type="slidenum">
              <a:rPr lang="en-NZ" smtClean="0"/>
              <a:t>‹#›</a:t>
            </a:fld>
            <a:endParaRPr lang="en-NZ"/>
          </a:p>
        </p:txBody>
      </p:sp>
    </p:spTree>
    <p:extLst>
      <p:ext uri="{BB962C8B-B14F-4D97-AF65-F5344CB8AC3E}">
        <p14:creationId xmlns:p14="http://schemas.microsoft.com/office/powerpoint/2010/main" val="4258173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D14B632-BAF7-480C-A08B-2A89E08E27C0}" type="datetimeFigureOut">
              <a:rPr lang="en-NZ" smtClean="0"/>
              <a:t>29/03/2020</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83FFBF95-3F57-4AC4-BB41-93B4184672FB}" type="slidenum">
              <a:rPr lang="en-NZ" smtClean="0"/>
              <a:t>‹#›</a:t>
            </a:fld>
            <a:endParaRPr lang="en-NZ"/>
          </a:p>
        </p:txBody>
      </p:sp>
    </p:spTree>
    <p:extLst>
      <p:ext uri="{BB962C8B-B14F-4D97-AF65-F5344CB8AC3E}">
        <p14:creationId xmlns:p14="http://schemas.microsoft.com/office/powerpoint/2010/main" val="4265383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14B632-BAF7-480C-A08B-2A89E08E27C0}" type="datetimeFigureOut">
              <a:rPr lang="en-NZ" smtClean="0"/>
              <a:t>29/03/2020</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FFBF95-3F57-4AC4-BB41-93B4184672FB}" type="slidenum">
              <a:rPr lang="en-NZ" smtClean="0"/>
              <a:t>‹#›</a:t>
            </a:fld>
            <a:endParaRPr lang="en-NZ"/>
          </a:p>
        </p:txBody>
      </p:sp>
    </p:spTree>
    <p:extLst>
      <p:ext uri="{BB962C8B-B14F-4D97-AF65-F5344CB8AC3E}">
        <p14:creationId xmlns:p14="http://schemas.microsoft.com/office/powerpoint/2010/main" val="36053166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AB1B9FC-7A48-426C-AB5A-EFEF25D8BBF9}"/>
              </a:ext>
            </a:extLst>
          </p:cNvPr>
          <p:cNvSpPr>
            <a:spLocks noGrp="1"/>
          </p:cNvSpPr>
          <p:nvPr>
            <p:ph idx="1"/>
          </p:nvPr>
        </p:nvSpPr>
        <p:spPr>
          <a:xfrm>
            <a:off x="628650" y="742122"/>
            <a:ext cx="7886700" cy="5671930"/>
          </a:xfrm>
        </p:spPr>
        <p:txBody>
          <a:bodyPr>
            <a:normAutofit lnSpcReduction="10000"/>
          </a:bodyPr>
          <a:lstStyle/>
          <a:p>
            <a:r>
              <a:rPr lang="en-US" dirty="0"/>
              <a:t>“The God Who Provides</a:t>
            </a:r>
            <a:r>
              <a:rPr lang="en-NZ" dirty="0"/>
              <a:t>.”</a:t>
            </a:r>
            <a:endParaRPr lang="en-US" dirty="0"/>
          </a:p>
          <a:p>
            <a:endParaRPr lang="en-US" dirty="0"/>
          </a:p>
          <a:p>
            <a:r>
              <a:rPr lang="en-NZ" dirty="0"/>
              <a:t>John </a:t>
            </a:r>
            <a:r>
              <a:rPr lang="en-NZ" dirty="0" err="1"/>
              <a:t>Staiger</a:t>
            </a:r>
            <a:endParaRPr lang="en-NZ" dirty="0"/>
          </a:p>
          <a:p>
            <a:endParaRPr lang="en-NZ" dirty="0"/>
          </a:p>
          <a:p>
            <a:r>
              <a:rPr lang="en-NZ" dirty="0"/>
              <a:t>For Morningside Church of Christ </a:t>
            </a:r>
          </a:p>
          <a:p>
            <a:endParaRPr lang="en-NZ" dirty="0"/>
          </a:p>
          <a:p>
            <a:r>
              <a:rPr lang="en-NZ" dirty="0"/>
              <a:t>Sunday 29 March 2020</a:t>
            </a:r>
          </a:p>
          <a:p>
            <a:endParaRPr lang="en-NZ" dirty="0"/>
          </a:p>
          <a:p>
            <a:r>
              <a:rPr lang="en-NZ" dirty="0"/>
              <a:t>AM Sermon</a:t>
            </a:r>
          </a:p>
          <a:p>
            <a:endParaRPr lang="en-NZ" dirty="0"/>
          </a:p>
          <a:p>
            <a:r>
              <a:rPr lang="en-NZ" dirty="0"/>
              <a:t>Broadcast live at 11am on Facebook from 16 McClintock Road, Massey, Auckland.</a:t>
            </a:r>
          </a:p>
        </p:txBody>
      </p:sp>
    </p:spTree>
    <p:extLst>
      <p:ext uri="{BB962C8B-B14F-4D97-AF65-F5344CB8AC3E}">
        <p14:creationId xmlns:p14="http://schemas.microsoft.com/office/powerpoint/2010/main" val="3798332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4" name="Rectangle 206">
            <a:extLst>
              <a:ext uri="{FF2B5EF4-FFF2-40B4-BE49-F238E27FC236}">
                <a16:creationId xmlns:a16="http://schemas.microsoft.com/office/drawing/2014/main" xmlns="" id="{A3C210E6-A35A-4F68-8D60-801A019C75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205" name="Freeform: Shape 208">
            <a:extLst>
              <a:ext uri="{FF2B5EF4-FFF2-40B4-BE49-F238E27FC236}">
                <a16:creationId xmlns:a16="http://schemas.microsoft.com/office/drawing/2014/main" xmlns="" id="{AC0D06B0-F19C-459E-B221-A34B506FB5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959361"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1" name="Freeform: Shape 210">
            <a:extLst>
              <a:ext uri="{FF2B5EF4-FFF2-40B4-BE49-F238E27FC236}">
                <a16:creationId xmlns:a16="http://schemas.microsoft.com/office/drawing/2014/main" xmlns="" id="{345B26DA-1C6B-4C66-81C9-9C1877FC2D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952502"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3" name="Rectangle 212">
            <a:extLst>
              <a:ext uri="{FF2B5EF4-FFF2-40B4-BE49-F238E27FC236}">
                <a16:creationId xmlns:a16="http://schemas.microsoft.com/office/drawing/2014/main" xmlns="" id="{98DE6C44-43F8-4DE4-AB81-66853FFEA0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005840"/>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5" name="Rectangle 214">
            <a:extLst>
              <a:ext uri="{FF2B5EF4-FFF2-40B4-BE49-F238E27FC236}">
                <a16:creationId xmlns:a16="http://schemas.microsoft.com/office/drawing/2014/main" xmlns="" id="{2409529B-9B56-4F10-BE4D-F934DB89E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9184" y="2089941"/>
            <a:ext cx="21259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74" name="Content Placeholder 7173">
            <a:extLst>
              <a:ext uri="{FF2B5EF4-FFF2-40B4-BE49-F238E27FC236}">
                <a16:creationId xmlns:a16="http://schemas.microsoft.com/office/drawing/2014/main" xmlns="" id="{580E96C9-F777-4FE9-981F-53D18C15BD92}"/>
              </a:ext>
            </a:extLst>
          </p:cNvPr>
          <p:cNvSpPr>
            <a:spLocks noGrp="1"/>
          </p:cNvSpPr>
          <p:nvPr>
            <p:ph sz="half" idx="2"/>
          </p:nvPr>
        </p:nvSpPr>
        <p:spPr>
          <a:xfrm>
            <a:off x="336042" y="2788592"/>
            <a:ext cx="2105406" cy="3392752"/>
          </a:xfrm>
        </p:spPr>
        <p:txBody>
          <a:bodyPr vert="horz" lIns="91440" tIns="45720" rIns="91440" bIns="45720" rtlCol="0">
            <a:noAutofit/>
          </a:bodyPr>
          <a:lstStyle/>
          <a:p>
            <a:pPr marL="0"/>
            <a:r>
              <a:rPr lang="en-US" dirty="0"/>
              <a:t>Without it we feel deprived.</a:t>
            </a:r>
          </a:p>
          <a:p>
            <a:pPr marL="0"/>
            <a:r>
              <a:rPr lang="en-US" dirty="0"/>
              <a:t>Never satisfied.</a:t>
            </a:r>
          </a:p>
        </p:txBody>
      </p:sp>
      <p:sp>
        <p:nvSpPr>
          <p:cNvPr id="5" name="Content Placeholder 2">
            <a:extLst>
              <a:ext uri="{FF2B5EF4-FFF2-40B4-BE49-F238E27FC236}">
                <a16:creationId xmlns:a16="http://schemas.microsoft.com/office/drawing/2014/main" xmlns="" id="{846B729D-3238-40F6-9ACA-C55A2C05A367}"/>
              </a:ext>
            </a:extLst>
          </p:cNvPr>
          <p:cNvSpPr txBox="1">
            <a:spLocks/>
          </p:cNvSpPr>
          <p:nvPr/>
        </p:nvSpPr>
        <p:spPr>
          <a:xfrm>
            <a:off x="336042" y="859536"/>
            <a:ext cx="3624601" cy="124358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endParaRPr lang="en-US" sz="2300" kern="1200" dirty="0">
              <a:solidFill>
                <a:schemeClr val="tx1"/>
              </a:solidFill>
              <a:latin typeface="+mj-lt"/>
              <a:ea typeface="+mj-ea"/>
              <a:cs typeface="+mj-cs"/>
            </a:endParaRPr>
          </a:p>
        </p:txBody>
      </p:sp>
      <p:pic>
        <p:nvPicPr>
          <p:cNvPr id="14338" name="Picture 2" descr="Big Business vs. small business">
            <a:extLst>
              <a:ext uri="{FF2B5EF4-FFF2-40B4-BE49-F238E27FC236}">
                <a16:creationId xmlns:a16="http://schemas.microsoft.com/office/drawing/2014/main" xmlns="" id="{DC3D0385-2A40-4248-8C2D-580A10B53B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246" r="13188" b="21797"/>
          <a:stretch/>
        </p:blipFill>
        <p:spPr bwMode="auto">
          <a:xfrm>
            <a:off x="3158615" y="1789043"/>
            <a:ext cx="5439983" cy="3935896"/>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xmlns="" id="{66CC076B-2B36-4646-84BE-645D8BDA2714}"/>
              </a:ext>
            </a:extLst>
          </p:cNvPr>
          <p:cNvSpPr txBox="1">
            <a:spLocks/>
          </p:cNvSpPr>
          <p:nvPr/>
        </p:nvSpPr>
        <p:spPr>
          <a:xfrm>
            <a:off x="336042" y="685800"/>
            <a:ext cx="2105406" cy="132556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r>
              <a:rPr lang="en-US" b="1" kern="1200" dirty="0">
                <a:solidFill>
                  <a:schemeClr val="tx1"/>
                </a:solidFill>
                <a:latin typeface="+mj-lt"/>
                <a:ea typeface="+mj-ea"/>
                <a:cs typeface="+mj-cs"/>
              </a:rPr>
              <a:t>Time to ponder…</a:t>
            </a:r>
          </a:p>
        </p:txBody>
      </p:sp>
    </p:spTree>
    <p:extLst>
      <p:ext uri="{BB962C8B-B14F-4D97-AF65-F5344CB8AC3E}">
        <p14:creationId xmlns:p14="http://schemas.microsoft.com/office/powerpoint/2010/main" val="395319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4" name="Rectangle 206">
            <a:extLst>
              <a:ext uri="{FF2B5EF4-FFF2-40B4-BE49-F238E27FC236}">
                <a16:creationId xmlns:a16="http://schemas.microsoft.com/office/drawing/2014/main" xmlns="" id="{A3C210E6-A35A-4F68-8D60-801A019C75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205" name="Freeform: Shape 208">
            <a:extLst>
              <a:ext uri="{FF2B5EF4-FFF2-40B4-BE49-F238E27FC236}">
                <a16:creationId xmlns:a16="http://schemas.microsoft.com/office/drawing/2014/main" xmlns="" id="{AC0D06B0-F19C-459E-B221-A34B506FB5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959361"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1" name="Freeform: Shape 210">
            <a:extLst>
              <a:ext uri="{FF2B5EF4-FFF2-40B4-BE49-F238E27FC236}">
                <a16:creationId xmlns:a16="http://schemas.microsoft.com/office/drawing/2014/main" xmlns="" id="{345B26DA-1C6B-4C66-81C9-9C1877FC2D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952502"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3" name="Rectangle 212">
            <a:extLst>
              <a:ext uri="{FF2B5EF4-FFF2-40B4-BE49-F238E27FC236}">
                <a16:creationId xmlns:a16="http://schemas.microsoft.com/office/drawing/2014/main" xmlns="" id="{98DE6C44-43F8-4DE4-AB81-66853FFEA0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005840"/>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5" name="Rectangle 214">
            <a:extLst>
              <a:ext uri="{FF2B5EF4-FFF2-40B4-BE49-F238E27FC236}">
                <a16:creationId xmlns:a16="http://schemas.microsoft.com/office/drawing/2014/main" xmlns="" id="{2409529B-9B56-4F10-BE4D-F934DB89E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9184" y="2089941"/>
            <a:ext cx="21259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74" name="Content Placeholder 7173">
            <a:extLst>
              <a:ext uri="{FF2B5EF4-FFF2-40B4-BE49-F238E27FC236}">
                <a16:creationId xmlns:a16="http://schemas.microsoft.com/office/drawing/2014/main" xmlns="" id="{580E96C9-F777-4FE9-981F-53D18C15BD92}"/>
              </a:ext>
            </a:extLst>
          </p:cNvPr>
          <p:cNvSpPr>
            <a:spLocks noGrp="1"/>
          </p:cNvSpPr>
          <p:nvPr>
            <p:ph sz="half" idx="2"/>
          </p:nvPr>
        </p:nvSpPr>
        <p:spPr>
          <a:xfrm>
            <a:off x="336042" y="2788592"/>
            <a:ext cx="2105406" cy="3392752"/>
          </a:xfrm>
        </p:spPr>
        <p:txBody>
          <a:bodyPr vert="horz" lIns="91440" tIns="45720" rIns="91440" bIns="45720" rtlCol="0">
            <a:noAutofit/>
          </a:bodyPr>
          <a:lstStyle/>
          <a:p>
            <a:pPr marL="0"/>
            <a:r>
              <a:rPr lang="en-US" dirty="0"/>
              <a:t>Instead of looking at all that God has provided.</a:t>
            </a:r>
          </a:p>
        </p:txBody>
      </p:sp>
      <p:sp>
        <p:nvSpPr>
          <p:cNvPr id="5" name="Content Placeholder 2">
            <a:extLst>
              <a:ext uri="{FF2B5EF4-FFF2-40B4-BE49-F238E27FC236}">
                <a16:creationId xmlns:a16="http://schemas.microsoft.com/office/drawing/2014/main" xmlns="" id="{846B729D-3238-40F6-9ACA-C55A2C05A367}"/>
              </a:ext>
            </a:extLst>
          </p:cNvPr>
          <p:cNvSpPr txBox="1">
            <a:spLocks/>
          </p:cNvSpPr>
          <p:nvPr/>
        </p:nvSpPr>
        <p:spPr>
          <a:xfrm>
            <a:off x="336042" y="859536"/>
            <a:ext cx="3624601" cy="124358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endParaRPr lang="en-US" sz="2300" kern="1200" dirty="0">
              <a:solidFill>
                <a:schemeClr val="tx1"/>
              </a:solidFill>
              <a:latin typeface="+mj-lt"/>
              <a:ea typeface="+mj-ea"/>
              <a:cs typeface="+mj-cs"/>
            </a:endParaRPr>
          </a:p>
        </p:txBody>
      </p:sp>
      <p:pic>
        <p:nvPicPr>
          <p:cNvPr id="15362" name="Picture 2" descr="How to Have Church as a Family at Home — Minno Parents">
            <a:extLst>
              <a:ext uri="{FF2B5EF4-FFF2-40B4-BE49-F238E27FC236}">
                <a16:creationId xmlns:a16="http://schemas.microsoft.com/office/drawing/2014/main" xmlns="" id="{ED1BBF81-2F3C-4439-8C1D-3A91405826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525" r="12898"/>
          <a:stretch/>
        </p:blipFill>
        <p:spPr bwMode="auto">
          <a:xfrm>
            <a:off x="3641146" y="1179236"/>
            <a:ext cx="4508941" cy="4499527"/>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a:extLst>
              <a:ext uri="{FF2B5EF4-FFF2-40B4-BE49-F238E27FC236}">
                <a16:creationId xmlns:a16="http://schemas.microsoft.com/office/drawing/2014/main" xmlns="" id="{AA5FC24A-0E6F-4CC7-AB67-53DD562F9F80}"/>
              </a:ext>
            </a:extLst>
          </p:cNvPr>
          <p:cNvSpPr txBox="1">
            <a:spLocks/>
          </p:cNvSpPr>
          <p:nvPr/>
        </p:nvSpPr>
        <p:spPr>
          <a:xfrm>
            <a:off x="336042" y="685800"/>
            <a:ext cx="2105406" cy="132556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r>
              <a:rPr lang="en-US" b="1" kern="1200" dirty="0">
                <a:solidFill>
                  <a:schemeClr val="tx1"/>
                </a:solidFill>
                <a:latin typeface="+mj-lt"/>
                <a:ea typeface="+mj-ea"/>
                <a:cs typeface="+mj-cs"/>
              </a:rPr>
              <a:t>Time to ponder…</a:t>
            </a:r>
          </a:p>
        </p:txBody>
      </p:sp>
    </p:spTree>
    <p:extLst>
      <p:ext uri="{BB962C8B-B14F-4D97-AF65-F5344CB8AC3E}">
        <p14:creationId xmlns:p14="http://schemas.microsoft.com/office/powerpoint/2010/main" val="224493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9" name="Rectangle 198">
            <a:extLst>
              <a:ext uri="{FF2B5EF4-FFF2-40B4-BE49-F238E27FC236}">
                <a16:creationId xmlns:a16="http://schemas.microsoft.com/office/drawing/2014/main" xmlns=""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xmlns="" id="{E56BE836-F493-4A83-AA23-3C48434FDB5A}"/>
              </a:ext>
            </a:extLst>
          </p:cNvPr>
          <p:cNvSpPr txBox="1">
            <a:spLocks/>
          </p:cNvSpPr>
          <p:nvPr/>
        </p:nvSpPr>
        <p:spPr>
          <a:xfrm>
            <a:off x="442170" y="856180"/>
            <a:ext cx="3420438" cy="1219508"/>
          </a:xfrm>
          <a:prstGeom prst="rect">
            <a:avLst/>
          </a:prstGeom>
        </p:spPr>
        <p:txBody>
          <a:bodyPr vert="horz" lIns="91440" tIns="45720" rIns="91440" bIns="45720" rtlCol="0" anchor="ct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r>
              <a:rPr lang="en-US" sz="3500" dirty="0"/>
              <a:t>Daily Provisions</a:t>
            </a:r>
          </a:p>
          <a:p>
            <a:pPr marL="0" indent="0">
              <a:spcBef>
                <a:spcPct val="0"/>
              </a:spcBef>
              <a:spcAft>
                <a:spcPts val="600"/>
              </a:spcAft>
              <a:buNone/>
            </a:pPr>
            <a:r>
              <a:rPr lang="en-US" sz="3500" dirty="0">
                <a:latin typeface="+mj-lt"/>
                <a:ea typeface="+mj-ea"/>
                <a:cs typeface="+mj-cs"/>
              </a:rPr>
              <a:t>When is enough…enough?</a:t>
            </a:r>
          </a:p>
        </p:txBody>
      </p:sp>
      <p:grpSp>
        <p:nvGrpSpPr>
          <p:cNvPr id="201" name="Group 200">
            <a:extLst>
              <a:ext uri="{FF2B5EF4-FFF2-40B4-BE49-F238E27FC236}">
                <a16:creationId xmlns:a16="http://schemas.microsoft.com/office/drawing/2014/main" xmlns=""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083484"/>
            <a:ext cx="266396" cy="673460"/>
            <a:chOff x="0" y="823811"/>
            <a:chExt cx="355196" cy="673460"/>
          </a:xfrm>
        </p:grpSpPr>
        <p:sp>
          <p:nvSpPr>
            <p:cNvPr id="202" name="Rectangle 201">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5" name="Rectangle 204">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4" name="Content Placeholder 7173">
            <a:extLst>
              <a:ext uri="{FF2B5EF4-FFF2-40B4-BE49-F238E27FC236}">
                <a16:creationId xmlns:a16="http://schemas.microsoft.com/office/drawing/2014/main" xmlns="" id="{580E96C9-F777-4FE9-981F-53D18C15BD92}"/>
              </a:ext>
            </a:extLst>
          </p:cNvPr>
          <p:cNvSpPr>
            <a:spLocks noGrp="1"/>
          </p:cNvSpPr>
          <p:nvPr>
            <p:ph sz="half" idx="2"/>
          </p:nvPr>
        </p:nvSpPr>
        <p:spPr>
          <a:xfrm>
            <a:off x="443039" y="2330505"/>
            <a:ext cx="3419569" cy="3979585"/>
          </a:xfrm>
        </p:spPr>
        <p:txBody>
          <a:bodyPr vert="horz" lIns="91440" tIns="45720" rIns="91440" bIns="45720" rtlCol="0" anchor="ctr">
            <a:normAutofit/>
          </a:bodyPr>
          <a:lstStyle/>
          <a:p>
            <a:pPr marL="0">
              <a:spcBef>
                <a:spcPct val="0"/>
              </a:spcBef>
              <a:spcAft>
                <a:spcPts val="600"/>
              </a:spcAft>
            </a:pPr>
            <a:r>
              <a:rPr lang="en-US" dirty="0"/>
              <a:t>For some of us—</a:t>
            </a:r>
          </a:p>
          <a:p>
            <a:pPr marL="0" indent="0" algn="ctr">
              <a:spcBef>
                <a:spcPct val="0"/>
              </a:spcBef>
              <a:spcAft>
                <a:spcPts val="600"/>
              </a:spcAft>
              <a:buNone/>
            </a:pPr>
            <a:r>
              <a:rPr lang="en-US" sz="5400" dirty="0"/>
              <a:t>NEVER! </a:t>
            </a:r>
          </a:p>
        </p:txBody>
      </p:sp>
      <p:sp>
        <p:nvSpPr>
          <p:cNvPr id="207" name="Rectangle 206">
            <a:extLst>
              <a:ext uri="{FF2B5EF4-FFF2-40B4-BE49-F238E27FC236}">
                <a16:creationId xmlns:a16="http://schemas.microsoft.com/office/drawing/2014/main" xmlns=""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descr="I Want It ALL &amp; I Want It NOW! T Shirt Queen Freddie Mercury Not ...">
            <a:extLst>
              <a:ext uri="{FF2B5EF4-FFF2-40B4-BE49-F238E27FC236}">
                <a16:creationId xmlns:a16="http://schemas.microsoft.com/office/drawing/2014/main" xmlns="" id="{2CA100A0-2BBD-4E7F-8E3A-931E3C67EF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206" r="15161" b="-1"/>
          <a:stretch/>
        </p:blipFill>
        <p:spPr bwMode="auto">
          <a:xfrm>
            <a:off x="4483341" y="799352"/>
            <a:ext cx="4069057" cy="525929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xmlns="" id="{846B729D-3238-40F6-9ACA-C55A2C05A367}"/>
              </a:ext>
            </a:extLst>
          </p:cNvPr>
          <p:cNvSpPr txBox="1">
            <a:spLocks/>
          </p:cNvSpPr>
          <p:nvPr/>
        </p:nvSpPr>
        <p:spPr>
          <a:xfrm>
            <a:off x="336042" y="859536"/>
            <a:ext cx="3624601" cy="124358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endParaRPr lang="en-US" sz="2300" kern="1200" dirty="0">
              <a:solidFill>
                <a:schemeClr val="tx1"/>
              </a:solidFill>
              <a:latin typeface="+mj-lt"/>
              <a:ea typeface="+mj-ea"/>
              <a:cs typeface="+mj-cs"/>
            </a:endParaRPr>
          </a:p>
        </p:txBody>
      </p:sp>
    </p:spTree>
    <p:extLst>
      <p:ext uri="{BB962C8B-B14F-4D97-AF65-F5344CB8AC3E}">
        <p14:creationId xmlns:p14="http://schemas.microsoft.com/office/powerpoint/2010/main" val="3838211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9" name="Rectangle 198">
            <a:extLst>
              <a:ext uri="{FF2B5EF4-FFF2-40B4-BE49-F238E27FC236}">
                <a16:creationId xmlns:a16="http://schemas.microsoft.com/office/drawing/2014/main" xmlns=""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1" name="Group 200">
            <a:extLst>
              <a:ext uri="{FF2B5EF4-FFF2-40B4-BE49-F238E27FC236}">
                <a16:creationId xmlns:a16="http://schemas.microsoft.com/office/drawing/2014/main" xmlns=""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083484"/>
            <a:ext cx="266396" cy="673460"/>
            <a:chOff x="0" y="823811"/>
            <a:chExt cx="355196" cy="673460"/>
          </a:xfrm>
        </p:grpSpPr>
        <p:sp>
          <p:nvSpPr>
            <p:cNvPr id="202" name="Rectangle 201">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5" name="Rectangle 204">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4" name="Content Placeholder 7173">
            <a:extLst>
              <a:ext uri="{FF2B5EF4-FFF2-40B4-BE49-F238E27FC236}">
                <a16:creationId xmlns:a16="http://schemas.microsoft.com/office/drawing/2014/main" xmlns="" id="{580E96C9-F777-4FE9-981F-53D18C15BD92}"/>
              </a:ext>
            </a:extLst>
          </p:cNvPr>
          <p:cNvSpPr>
            <a:spLocks noGrp="1"/>
          </p:cNvSpPr>
          <p:nvPr>
            <p:ph sz="half" idx="2"/>
          </p:nvPr>
        </p:nvSpPr>
        <p:spPr>
          <a:xfrm>
            <a:off x="443039" y="2330505"/>
            <a:ext cx="3419569" cy="3979585"/>
          </a:xfrm>
        </p:spPr>
        <p:txBody>
          <a:bodyPr vert="horz" lIns="91440" tIns="45720" rIns="91440" bIns="45720" rtlCol="0" anchor="ctr">
            <a:normAutofit/>
          </a:bodyPr>
          <a:lstStyle/>
          <a:p>
            <a:pPr marL="0">
              <a:spcBef>
                <a:spcPct val="0"/>
              </a:spcBef>
              <a:spcAft>
                <a:spcPts val="600"/>
              </a:spcAft>
            </a:pPr>
            <a:r>
              <a:rPr lang="en-US" dirty="0"/>
              <a:t>For some of us—</a:t>
            </a:r>
          </a:p>
          <a:p>
            <a:pPr marL="0" indent="0" algn="ctr">
              <a:spcBef>
                <a:spcPct val="0"/>
              </a:spcBef>
              <a:spcAft>
                <a:spcPts val="600"/>
              </a:spcAft>
              <a:buNone/>
            </a:pPr>
            <a:r>
              <a:rPr lang="en-US" sz="5400" dirty="0"/>
              <a:t>NOW. </a:t>
            </a:r>
          </a:p>
        </p:txBody>
      </p:sp>
      <p:sp>
        <p:nvSpPr>
          <p:cNvPr id="207" name="Rectangle 206">
            <a:extLst>
              <a:ext uri="{FF2B5EF4-FFF2-40B4-BE49-F238E27FC236}">
                <a16:creationId xmlns:a16="http://schemas.microsoft.com/office/drawing/2014/main" xmlns=""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xmlns="" id="{846B729D-3238-40F6-9ACA-C55A2C05A367}"/>
              </a:ext>
            </a:extLst>
          </p:cNvPr>
          <p:cNvSpPr txBox="1">
            <a:spLocks/>
          </p:cNvSpPr>
          <p:nvPr/>
        </p:nvSpPr>
        <p:spPr>
          <a:xfrm>
            <a:off x="336042" y="859536"/>
            <a:ext cx="3624601" cy="124358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endParaRPr lang="en-US" sz="2300" kern="1200" dirty="0">
              <a:solidFill>
                <a:schemeClr val="tx1"/>
              </a:solidFill>
              <a:latin typeface="+mj-lt"/>
              <a:ea typeface="+mj-ea"/>
              <a:cs typeface="+mj-cs"/>
            </a:endParaRPr>
          </a:p>
        </p:txBody>
      </p:sp>
      <p:pic>
        <p:nvPicPr>
          <p:cNvPr id="18434" name="Picture 2" descr="1 Timothy 6 (with text - press on more info.) - YouTube">
            <a:extLst>
              <a:ext uri="{FF2B5EF4-FFF2-40B4-BE49-F238E27FC236}">
                <a16:creationId xmlns:a16="http://schemas.microsoft.com/office/drawing/2014/main" xmlns="" id="{EBB495E0-67CB-4B2F-8F44-67580B969B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6322" y="2090569"/>
            <a:ext cx="4572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a:extLst>
              <a:ext uri="{FF2B5EF4-FFF2-40B4-BE49-F238E27FC236}">
                <a16:creationId xmlns:a16="http://schemas.microsoft.com/office/drawing/2014/main" xmlns="" id="{86D6EE90-385B-42ED-8B43-3A83E053C5F7}"/>
              </a:ext>
            </a:extLst>
          </p:cNvPr>
          <p:cNvSpPr txBox="1">
            <a:spLocks/>
          </p:cNvSpPr>
          <p:nvPr/>
        </p:nvSpPr>
        <p:spPr>
          <a:xfrm>
            <a:off x="442170" y="856180"/>
            <a:ext cx="3420438" cy="1219508"/>
          </a:xfrm>
          <a:prstGeom prst="rect">
            <a:avLst/>
          </a:prstGeom>
        </p:spPr>
        <p:txBody>
          <a:bodyPr vert="horz" lIns="91440" tIns="45720" rIns="91440" bIns="45720" rtlCol="0" anchor="ct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r>
              <a:rPr lang="en-US" sz="3500" dirty="0"/>
              <a:t>Daily Provisions</a:t>
            </a:r>
          </a:p>
          <a:p>
            <a:pPr marL="0" indent="0">
              <a:spcBef>
                <a:spcPct val="0"/>
              </a:spcBef>
              <a:spcAft>
                <a:spcPts val="600"/>
              </a:spcAft>
              <a:buNone/>
            </a:pPr>
            <a:r>
              <a:rPr lang="en-US" sz="3500" dirty="0">
                <a:latin typeface="+mj-lt"/>
                <a:ea typeface="+mj-ea"/>
                <a:cs typeface="+mj-cs"/>
              </a:rPr>
              <a:t>When is enough…enough?</a:t>
            </a:r>
          </a:p>
        </p:txBody>
      </p:sp>
    </p:spTree>
    <p:extLst>
      <p:ext uri="{BB962C8B-B14F-4D97-AF65-F5344CB8AC3E}">
        <p14:creationId xmlns:p14="http://schemas.microsoft.com/office/powerpoint/2010/main" val="446171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9" name="Rectangle 198">
            <a:extLst>
              <a:ext uri="{FF2B5EF4-FFF2-40B4-BE49-F238E27FC236}">
                <a16:creationId xmlns:a16="http://schemas.microsoft.com/office/drawing/2014/main" xmlns=""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xmlns="" id="{E56BE836-F493-4A83-AA23-3C48434FDB5A}"/>
              </a:ext>
            </a:extLst>
          </p:cNvPr>
          <p:cNvSpPr txBox="1">
            <a:spLocks/>
          </p:cNvSpPr>
          <p:nvPr/>
        </p:nvSpPr>
        <p:spPr>
          <a:xfrm>
            <a:off x="442170" y="856180"/>
            <a:ext cx="3420438" cy="112806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r>
              <a:rPr lang="en-US" sz="3500">
                <a:latin typeface="+mj-lt"/>
                <a:ea typeface="+mj-ea"/>
                <a:cs typeface="+mj-cs"/>
              </a:rPr>
              <a:t>Daily Provisions</a:t>
            </a:r>
          </a:p>
          <a:p>
            <a:pPr marL="0" indent="0">
              <a:spcBef>
                <a:spcPct val="0"/>
              </a:spcBef>
              <a:spcAft>
                <a:spcPts val="600"/>
              </a:spcAft>
              <a:buNone/>
            </a:pPr>
            <a:r>
              <a:rPr lang="en-US" sz="3500">
                <a:latin typeface="+mj-lt"/>
                <a:ea typeface="+mj-ea"/>
                <a:cs typeface="+mj-cs"/>
              </a:rPr>
              <a:t>Then</a:t>
            </a:r>
          </a:p>
        </p:txBody>
      </p:sp>
      <p:grpSp>
        <p:nvGrpSpPr>
          <p:cNvPr id="201" name="Group 200">
            <a:extLst>
              <a:ext uri="{FF2B5EF4-FFF2-40B4-BE49-F238E27FC236}">
                <a16:creationId xmlns:a16="http://schemas.microsoft.com/office/drawing/2014/main" xmlns=""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083484"/>
            <a:ext cx="266396" cy="673460"/>
            <a:chOff x="0" y="823811"/>
            <a:chExt cx="355196" cy="673460"/>
          </a:xfrm>
        </p:grpSpPr>
        <p:sp>
          <p:nvSpPr>
            <p:cNvPr id="202" name="Rectangle 201">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5" name="Rectangle 204">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4" name="Content Placeholder 7173">
            <a:extLst>
              <a:ext uri="{FF2B5EF4-FFF2-40B4-BE49-F238E27FC236}">
                <a16:creationId xmlns:a16="http://schemas.microsoft.com/office/drawing/2014/main" xmlns="" id="{580E96C9-F777-4FE9-981F-53D18C15BD92}"/>
              </a:ext>
            </a:extLst>
          </p:cNvPr>
          <p:cNvSpPr>
            <a:spLocks noGrp="1"/>
          </p:cNvSpPr>
          <p:nvPr>
            <p:ph sz="half" idx="2"/>
          </p:nvPr>
        </p:nvSpPr>
        <p:spPr>
          <a:xfrm>
            <a:off x="443039" y="2330505"/>
            <a:ext cx="3419569" cy="3979585"/>
          </a:xfrm>
        </p:spPr>
        <p:txBody>
          <a:bodyPr vert="horz" lIns="91440" tIns="45720" rIns="91440" bIns="45720" rtlCol="0" anchor="ctr">
            <a:normAutofit/>
          </a:bodyPr>
          <a:lstStyle/>
          <a:p>
            <a:pPr marL="0">
              <a:spcBef>
                <a:spcPct val="0"/>
              </a:spcBef>
              <a:spcAft>
                <a:spcPts val="600"/>
              </a:spcAft>
            </a:pPr>
            <a:r>
              <a:rPr lang="en-US" dirty="0"/>
              <a:t>God gave the Israelites </a:t>
            </a:r>
          </a:p>
          <a:p>
            <a:pPr marL="0" indent="0">
              <a:spcBef>
                <a:spcPct val="0"/>
              </a:spcBef>
              <a:spcAft>
                <a:spcPts val="600"/>
              </a:spcAft>
              <a:buNone/>
            </a:pPr>
            <a:r>
              <a:rPr lang="en-US" dirty="0"/>
              <a:t>DAILY BREAD—Mana (Exodus 16) </a:t>
            </a:r>
          </a:p>
          <a:p>
            <a:pPr marL="0">
              <a:spcBef>
                <a:spcPct val="0"/>
              </a:spcBef>
              <a:spcAft>
                <a:spcPts val="600"/>
              </a:spcAft>
            </a:pPr>
            <a:r>
              <a:rPr lang="en-US" dirty="0"/>
              <a:t>…and 6 days a week they collected enough to live on.</a:t>
            </a:r>
          </a:p>
          <a:p>
            <a:pPr marL="0">
              <a:spcBef>
                <a:spcPct val="0"/>
              </a:spcBef>
              <a:spcAft>
                <a:spcPts val="600"/>
              </a:spcAft>
            </a:pPr>
            <a:endParaRPr lang="en-US" sz="1700" dirty="0"/>
          </a:p>
        </p:txBody>
      </p:sp>
      <p:sp>
        <p:nvSpPr>
          <p:cNvPr id="207" name="Rectangle 206">
            <a:extLst>
              <a:ext uri="{FF2B5EF4-FFF2-40B4-BE49-F238E27FC236}">
                <a16:creationId xmlns:a16="http://schemas.microsoft.com/office/drawing/2014/main" xmlns=""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The people of Israel were given manna straight from God to survive ...">
            <a:extLst>
              <a:ext uri="{FF2B5EF4-FFF2-40B4-BE49-F238E27FC236}">
                <a16:creationId xmlns:a16="http://schemas.microsoft.com/office/drawing/2014/main" xmlns="" id="{B5389413-71A6-41ED-9D1F-FAABDC536B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341" b="-2"/>
          <a:stretch/>
        </p:blipFill>
        <p:spPr bwMode="auto">
          <a:xfrm>
            <a:off x="4483341" y="799352"/>
            <a:ext cx="4069057" cy="525929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xmlns="" id="{846B729D-3238-40F6-9ACA-C55A2C05A367}"/>
              </a:ext>
            </a:extLst>
          </p:cNvPr>
          <p:cNvSpPr txBox="1">
            <a:spLocks/>
          </p:cNvSpPr>
          <p:nvPr/>
        </p:nvSpPr>
        <p:spPr>
          <a:xfrm>
            <a:off x="336042" y="859536"/>
            <a:ext cx="3624601" cy="124358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endParaRPr lang="en-US" sz="2300" kern="1200" dirty="0">
              <a:solidFill>
                <a:schemeClr val="tx1"/>
              </a:solidFill>
              <a:latin typeface="+mj-lt"/>
              <a:ea typeface="+mj-ea"/>
              <a:cs typeface="+mj-cs"/>
            </a:endParaRPr>
          </a:p>
        </p:txBody>
      </p:sp>
    </p:spTree>
    <p:extLst>
      <p:ext uri="{BB962C8B-B14F-4D97-AF65-F5344CB8AC3E}">
        <p14:creationId xmlns:p14="http://schemas.microsoft.com/office/powerpoint/2010/main" val="941171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 name="Rectangle 255">
            <a:extLst>
              <a:ext uri="{FF2B5EF4-FFF2-40B4-BE49-F238E27FC236}">
                <a16:creationId xmlns:a16="http://schemas.microsoft.com/office/drawing/2014/main" xmlns=""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xmlns="" id="{E56BE836-F493-4A83-AA23-3C48434FDB5A}"/>
              </a:ext>
            </a:extLst>
          </p:cNvPr>
          <p:cNvSpPr txBox="1">
            <a:spLocks/>
          </p:cNvSpPr>
          <p:nvPr/>
        </p:nvSpPr>
        <p:spPr>
          <a:xfrm>
            <a:off x="442170" y="856180"/>
            <a:ext cx="3420438" cy="112806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r>
              <a:rPr lang="en-US" sz="3500" dirty="0">
                <a:latin typeface="+mj-lt"/>
                <a:ea typeface="+mj-ea"/>
                <a:cs typeface="+mj-cs"/>
              </a:rPr>
              <a:t>Daily Provisions</a:t>
            </a:r>
          </a:p>
          <a:p>
            <a:pPr marL="0" indent="0">
              <a:spcBef>
                <a:spcPct val="0"/>
              </a:spcBef>
              <a:spcAft>
                <a:spcPts val="600"/>
              </a:spcAft>
              <a:buNone/>
            </a:pPr>
            <a:r>
              <a:rPr lang="en-US" sz="3500" dirty="0">
                <a:latin typeface="+mj-lt"/>
                <a:ea typeface="+mj-ea"/>
                <a:cs typeface="+mj-cs"/>
              </a:rPr>
              <a:t>Now</a:t>
            </a:r>
          </a:p>
        </p:txBody>
      </p:sp>
      <p:grpSp>
        <p:nvGrpSpPr>
          <p:cNvPr id="257" name="Group 256">
            <a:extLst>
              <a:ext uri="{FF2B5EF4-FFF2-40B4-BE49-F238E27FC236}">
                <a16:creationId xmlns:a16="http://schemas.microsoft.com/office/drawing/2014/main" xmlns=""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083484"/>
            <a:ext cx="266396" cy="673460"/>
            <a:chOff x="0" y="823811"/>
            <a:chExt cx="355196" cy="673460"/>
          </a:xfrm>
        </p:grpSpPr>
        <p:sp>
          <p:nvSpPr>
            <p:cNvPr id="258" name="Rectangle 257">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Rectangle 258">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0" name="Rectangle 259">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4" name="Content Placeholder 7173">
            <a:extLst>
              <a:ext uri="{FF2B5EF4-FFF2-40B4-BE49-F238E27FC236}">
                <a16:creationId xmlns:a16="http://schemas.microsoft.com/office/drawing/2014/main" xmlns="" id="{580E96C9-F777-4FE9-981F-53D18C15BD92}"/>
              </a:ext>
            </a:extLst>
          </p:cNvPr>
          <p:cNvSpPr>
            <a:spLocks noGrp="1"/>
          </p:cNvSpPr>
          <p:nvPr>
            <p:ph sz="half" idx="2"/>
          </p:nvPr>
        </p:nvSpPr>
        <p:spPr>
          <a:xfrm>
            <a:off x="443039" y="2330505"/>
            <a:ext cx="3419569" cy="3979585"/>
          </a:xfrm>
        </p:spPr>
        <p:txBody>
          <a:bodyPr vert="horz" lIns="91440" tIns="45720" rIns="91440" bIns="45720" rtlCol="0" anchor="ctr">
            <a:normAutofit/>
          </a:bodyPr>
          <a:lstStyle/>
          <a:p>
            <a:pPr marL="0">
              <a:spcBef>
                <a:spcPct val="0"/>
              </a:spcBef>
              <a:spcAft>
                <a:spcPts val="600"/>
              </a:spcAft>
            </a:pPr>
            <a:r>
              <a:rPr lang="en-US" dirty="0"/>
              <a:t>Jesus calls us to prayer:</a:t>
            </a:r>
          </a:p>
          <a:p>
            <a:pPr marL="0">
              <a:spcBef>
                <a:spcPct val="0"/>
              </a:spcBef>
              <a:spcAft>
                <a:spcPts val="600"/>
              </a:spcAft>
            </a:pPr>
            <a:r>
              <a:rPr lang="en-US" dirty="0"/>
              <a:t>“Give us this day our  </a:t>
            </a:r>
          </a:p>
          <a:p>
            <a:pPr marL="0" indent="0">
              <a:spcBef>
                <a:spcPct val="0"/>
              </a:spcBef>
              <a:spcAft>
                <a:spcPts val="600"/>
              </a:spcAft>
              <a:buNone/>
            </a:pPr>
            <a:r>
              <a:rPr lang="en-US" dirty="0"/>
              <a:t>DAILY BREAD.” (Matthew 6:11) </a:t>
            </a:r>
          </a:p>
        </p:txBody>
      </p:sp>
      <p:sp>
        <p:nvSpPr>
          <p:cNvPr id="261" name="Rectangle 260">
            <a:extLst>
              <a:ext uri="{FF2B5EF4-FFF2-40B4-BE49-F238E27FC236}">
                <a16:creationId xmlns:a16="http://schemas.microsoft.com/office/drawing/2014/main" xmlns=""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Rectangle 261">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4" name="Picture 2" descr="Cutting Bread | Didriks | Flickr">
            <a:extLst>
              <a:ext uri="{FF2B5EF4-FFF2-40B4-BE49-F238E27FC236}">
                <a16:creationId xmlns:a16="http://schemas.microsoft.com/office/drawing/2014/main" xmlns="" id="{8F73F6E2-A2F8-4EA1-B190-6C7A3FBDF4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365" t="8" r="5992" b="-6"/>
          <a:stretch/>
        </p:blipFill>
        <p:spPr bwMode="auto">
          <a:xfrm>
            <a:off x="4483341" y="799352"/>
            <a:ext cx="4069057" cy="525929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xmlns="" id="{846B729D-3238-40F6-9ACA-C55A2C05A367}"/>
              </a:ext>
            </a:extLst>
          </p:cNvPr>
          <p:cNvSpPr txBox="1">
            <a:spLocks/>
          </p:cNvSpPr>
          <p:nvPr/>
        </p:nvSpPr>
        <p:spPr>
          <a:xfrm>
            <a:off x="336042" y="859536"/>
            <a:ext cx="3624601" cy="124358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endParaRPr lang="en-US" sz="2300" kern="1200" dirty="0">
              <a:solidFill>
                <a:schemeClr val="tx1"/>
              </a:solidFill>
              <a:latin typeface="+mj-lt"/>
              <a:ea typeface="+mj-ea"/>
              <a:cs typeface="+mj-cs"/>
            </a:endParaRPr>
          </a:p>
        </p:txBody>
      </p:sp>
    </p:spTree>
    <p:extLst>
      <p:ext uri="{BB962C8B-B14F-4D97-AF65-F5344CB8AC3E}">
        <p14:creationId xmlns:p14="http://schemas.microsoft.com/office/powerpoint/2010/main" val="11286962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2" y="635715"/>
            <a:ext cx="8356656" cy="2482136"/>
            <a:chOff x="409710" y="635715"/>
            <a:chExt cx="11142208" cy="2482136"/>
          </a:xfrm>
        </p:grpSpPr>
        <p:sp>
          <p:nvSpPr>
            <p:cNvPr id="15"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xmlns="" id="{6B1B0B03-CA0C-429D-8B4B-941F85471E5F}"/>
              </a:ext>
            </a:extLst>
          </p:cNvPr>
          <p:cNvSpPr>
            <a:spLocks noGrp="1"/>
          </p:cNvSpPr>
          <p:nvPr>
            <p:ph type="title"/>
          </p:nvPr>
        </p:nvSpPr>
        <p:spPr>
          <a:xfrm>
            <a:off x="785460" y="759805"/>
            <a:ext cx="7729890" cy="1325563"/>
          </a:xfrm>
        </p:spPr>
        <p:txBody>
          <a:bodyPr vert="horz" lIns="91440" tIns="45720" rIns="91440" bIns="45720" rtlCol="0" anchor="ctr">
            <a:normAutofit/>
          </a:bodyPr>
          <a:lstStyle/>
          <a:p>
            <a:r>
              <a:rPr lang="en-US" sz="3600" dirty="0">
                <a:solidFill>
                  <a:schemeClr val="bg1"/>
                </a:solidFill>
              </a:rPr>
              <a:t>Jehovah-</a:t>
            </a:r>
            <a:r>
              <a:rPr lang="en-US" sz="3600" dirty="0" err="1">
                <a:solidFill>
                  <a:schemeClr val="bg1"/>
                </a:solidFill>
              </a:rPr>
              <a:t>jireh</a:t>
            </a:r>
            <a:r>
              <a:rPr lang="en-US" sz="3600" dirty="0">
                <a:solidFill>
                  <a:schemeClr val="bg1"/>
                </a:solidFill>
              </a:rPr>
              <a:t>: </a:t>
            </a:r>
            <a:br>
              <a:rPr lang="en-US" sz="3600" dirty="0">
                <a:solidFill>
                  <a:schemeClr val="bg1"/>
                </a:solidFill>
              </a:rPr>
            </a:br>
            <a:r>
              <a:rPr lang="en-NZ" sz="3600" dirty="0">
                <a:solidFill>
                  <a:schemeClr val="bg1"/>
                </a:solidFill>
              </a:rPr>
              <a:t>"the LORD will see to it"</a:t>
            </a:r>
            <a:endParaRPr lang="en-US" sz="3600" dirty="0">
              <a:solidFill>
                <a:srgbClr val="FFFFFF"/>
              </a:solidFill>
            </a:endParaRPr>
          </a:p>
        </p:txBody>
      </p:sp>
      <p:sp>
        <p:nvSpPr>
          <p:cNvPr id="3" name="Content Placeholder 2">
            <a:extLst>
              <a:ext uri="{FF2B5EF4-FFF2-40B4-BE49-F238E27FC236}">
                <a16:creationId xmlns:a16="http://schemas.microsoft.com/office/drawing/2014/main" xmlns="" id="{323F902A-547D-498B-8A4F-A5329FF6ED3E}"/>
              </a:ext>
            </a:extLst>
          </p:cNvPr>
          <p:cNvSpPr>
            <a:spLocks noGrp="1"/>
          </p:cNvSpPr>
          <p:nvPr>
            <p:ph sz="half" idx="1"/>
          </p:nvPr>
        </p:nvSpPr>
        <p:spPr>
          <a:xfrm>
            <a:off x="1068678" y="2354089"/>
            <a:ext cx="3383006" cy="3703520"/>
          </a:xfrm>
        </p:spPr>
        <p:txBody>
          <a:bodyPr vert="horz" lIns="91440" tIns="45720" rIns="91440" bIns="45720" rtlCol="0">
            <a:normAutofit/>
          </a:bodyPr>
          <a:lstStyle/>
          <a:p>
            <a:r>
              <a:rPr lang="en-US" sz="2400" dirty="0"/>
              <a:t>Genesis 22</a:t>
            </a:r>
          </a:p>
          <a:p>
            <a:r>
              <a:rPr lang="en-US" sz="2400" dirty="0"/>
              <a:t>Abraham was tested</a:t>
            </a:r>
          </a:p>
          <a:p>
            <a:r>
              <a:rPr lang="en-US" sz="2400" dirty="0"/>
              <a:t>Told to sacrifice Isaac </a:t>
            </a:r>
          </a:p>
          <a:p>
            <a:r>
              <a:rPr lang="en-US" sz="2400" dirty="0"/>
              <a:t> Before they went up the mountain, Isaac said to his father, “Where is the lamb for the burnt offering?” (Genesis 22:7).</a:t>
            </a:r>
          </a:p>
        </p:txBody>
      </p:sp>
      <p:pic>
        <p:nvPicPr>
          <p:cNvPr id="7" name="Picture 2" descr="Story of Abraham and Isaac Gives Me New Knowledge of God in 2 Aspects">
            <a:extLst>
              <a:ext uri="{FF2B5EF4-FFF2-40B4-BE49-F238E27FC236}">
                <a16:creationId xmlns:a16="http://schemas.microsoft.com/office/drawing/2014/main" xmlns="" id="{7ACB2AF2-095B-4604-B606-1312BA667C06}"/>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4227" r="18915" b="-1"/>
          <a:stretch/>
        </p:blipFill>
        <p:spPr bwMode="auto">
          <a:xfrm>
            <a:off x="4574169" y="2492376"/>
            <a:ext cx="3601803" cy="356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0980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2" y="635715"/>
            <a:ext cx="8356656" cy="2482136"/>
            <a:chOff x="409710" y="635715"/>
            <a:chExt cx="11142208" cy="2482136"/>
          </a:xfrm>
        </p:grpSpPr>
        <p:sp>
          <p:nvSpPr>
            <p:cNvPr id="15"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xmlns="" id="{6B1B0B03-CA0C-429D-8B4B-941F85471E5F}"/>
              </a:ext>
            </a:extLst>
          </p:cNvPr>
          <p:cNvSpPr>
            <a:spLocks noGrp="1"/>
          </p:cNvSpPr>
          <p:nvPr>
            <p:ph type="title"/>
          </p:nvPr>
        </p:nvSpPr>
        <p:spPr>
          <a:xfrm>
            <a:off x="785460" y="759805"/>
            <a:ext cx="7729890" cy="1325563"/>
          </a:xfrm>
        </p:spPr>
        <p:txBody>
          <a:bodyPr vert="horz" lIns="91440" tIns="45720" rIns="91440" bIns="45720" rtlCol="0" anchor="ctr">
            <a:normAutofit/>
          </a:bodyPr>
          <a:lstStyle/>
          <a:p>
            <a:r>
              <a:rPr lang="en-US" sz="3600" dirty="0">
                <a:solidFill>
                  <a:schemeClr val="bg1"/>
                </a:solidFill>
              </a:rPr>
              <a:t>Jehovah-</a:t>
            </a:r>
            <a:r>
              <a:rPr lang="en-US" sz="3600" dirty="0" err="1">
                <a:solidFill>
                  <a:schemeClr val="bg1"/>
                </a:solidFill>
              </a:rPr>
              <a:t>jireh</a:t>
            </a:r>
            <a:r>
              <a:rPr lang="en-US" sz="3600" dirty="0">
                <a:solidFill>
                  <a:schemeClr val="bg1"/>
                </a:solidFill>
              </a:rPr>
              <a:t>: </a:t>
            </a:r>
            <a:br>
              <a:rPr lang="en-US" sz="3600" dirty="0">
                <a:solidFill>
                  <a:schemeClr val="bg1"/>
                </a:solidFill>
              </a:rPr>
            </a:br>
            <a:r>
              <a:rPr lang="en-NZ" sz="3600" dirty="0">
                <a:solidFill>
                  <a:schemeClr val="bg1"/>
                </a:solidFill>
              </a:rPr>
              <a:t>"the LORD will see to it"</a:t>
            </a:r>
            <a:endParaRPr lang="en-US" sz="3600" dirty="0">
              <a:solidFill>
                <a:srgbClr val="FFFFFF"/>
              </a:solidFill>
            </a:endParaRPr>
          </a:p>
        </p:txBody>
      </p:sp>
      <p:sp>
        <p:nvSpPr>
          <p:cNvPr id="3" name="Content Placeholder 2">
            <a:extLst>
              <a:ext uri="{FF2B5EF4-FFF2-40B4-BE49-F238E27FC236}">
                <a16:creationId xmlns:a16="http://schemas.microsoft.com/office/drawing/2014/main" xmlns="" id="{323F902A-547D-498B-8A4F-A5329FF6ED3E}"/>
              </a:ext>
            </a:extLst>
          </p:cNvPr>
          <p:cNvSpPr>
            <a:spLocks noGrp="1"/>
          </p:cNvSpPr>
          <p:nvPr>
            <p:ph sz="half" idx="1"/>
          </p:nvPr>
        </p:nvSpPr>
        <p:spPr>
          <a:xfrm>
            <a:off x="1068678" y="2354089"/>
            <a:ext cx="3383006" cy="3703520"/>
          </a:xfrm>
        </p:spPr>
        <p:txBody>
          <a:bodyPr vert="horz" lIns="91440" tIns="45720" rIns="91440" bIns="45720" rtlCol="0">
            <a:normAutofit/>
          </a:bodyPr>
          <a:lstStyle/>
          <a:p>
            <a:r>
              <a:rPr lang="en-US" sz="2400" dirty="0"/>
              <a:t>Abraham answered, “God </a:t>
            </a:r>
            <a:r>
              <a:rPr lang="en-US" sz="2400" i="1" u="sng" dirty="0"/>
              <a:t>will provide</a:t>
            </a:r>
            <a:r>
              <a:rPr lang="en-US" sz="2400" u="sng" dirty="0"/>
              <a:t> </a:t>
            </a:r>
            <a:r>
              <a:rPr lang="en-US" sz="2400" dirty="0"/>
              <a:t>for Himself the lamb for the burnt offering, my son.” (Genesis 22:8)</a:t>
            </a:r>
          </a:p>
        </p:txBody>
      </p:sp>
      <p:pic>
        <p:nvPicPr>
          <p:cNvPr id="7" name="Picture 2" descr="Story of Abraham and Isaac Gives Me New Knowledge of God in 2 Aspects">
            <a:extLst>
              <a:ext uri="{FF2B5EF4-FFF2-40B4-BE49-F238E27FC236}">
                <a16:creationId xmlns:a16="http://schemas.microsoft.com/office/drawing/2014/main" xmlns="" id="{7ACB2AF2-095B-4604-B606-1312BA667C06}"/>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4227" r="18915" b="-1"/>
          <a:stretch/>
        </p:blipFill>
        <p:spPr bwMode="auto">
          <a:xfrm>
            <a:off x="4574169" y="2492376"/>
            <a:ext cx="3601803" cy="356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79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2" y="635715"/>
            <a:ext cx="8356656" cy="2482136"/>
            <a:chOff x="409710" y="635715"/>
            <a:chExt cx="11142208" cy="2482136"/>
          </a:xfrm>
        </p:grpSpPr>
        <p:sp>
          <p:nvSpPr>
            <p:cNvPr id="27"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30">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xmlns="" id="{6B1B0B03-CA0C-429D-8B4B-941F85471E5F}"/>
              </a:ext>
            </a:extLst>
          </p:cNvPr>
          <p:cNvSpPr>
            <a:spLocks noGrp="1"/>
          </p:cNvSpPr>
          <p:nvPr>
            <p:ph type="title"/>
          </p:nvPr>
        </p:nvSpPr>
        <p:spPr>
          <a:xfrm>
            <a:off x="785460" y="759805"/>
            <a:ext cx="7729890" cy="1325563"/>
          </a:xfrm>
        </p:spPr>
        <p:txBody>
          <a:bodyPr vert="horz" lIns="91440" tIns="45720" rIns="91440" bIns="45720" rtlCol="0" anchor="ctr">
            <a:normAutofit/>
          </a:bodyPr>
          <a:lstStyle/>
          <a:p>
            <a:r>
              <a:rPr lang="en-US" sz="3500">
                <a:solidFill>
                  <a:srgbClr val="FFFFFF"/>
                </a:solidFill>
              </a:rPr>
              <a:t>Jehovah-jireh: </a:t>
            </a:r>
            <a:br>
              <a:rPr lang="en-US" sz="3500">
                <a:solidFill>
                  <a:srgbClr val="FFFFFF"/>
                </a:solidFill>
              </a:rPr>
            </a:br>
            <a:r>
              <a:rPr lang="en-US" sz="3500">
                <a:solidFill>
                  <a:srgbClr val="FFFFFF"/>
                </a:solidFill>
              </a:rPr>
              <a:t>"the LORD will see to it"</a:t>
            </a:r>
          </a:p>
        </p:txBody>
      </p:sp>
      <p:sp>
        <p:nvSpPr>
          <p:cNvPr id="3" name="Content Placeholder 2">
            <a:extLst>
              <a:ext uri="{FF2B5EF4-FFF2-40B4-BE49-F238E27FC236}">
                <a16:creationId xmlns:a16="http://schemas.microsoft.com/office/drawing/2014/main" xmlns="" id="{323F902A-547D-498B-8A4F-A5329FF6ED3E}"/>
              </a:ext>
            </a:extLst>
          </p:cNvPr>
          <p:cNvSpPr>
            <a:spLocks noGrp="1"/>
          </p:cNvSpPr>
          <p:nvPr>
            <p:ph sz="half" idx="1"/>
          </p:nvPr>
        </p:nvSpPr>
        <p:spPr>
          <a:xfrm>
            <a:off x="1068678" y="2494450"/>
            <a:ext cx="3040158" cy="3563159"/>
          </a:xfrm>
        </p:spPr>
        <p:txBody>
          <a:bodyPr vert="horz" lIns="91440" tIns="45720" rIns="91440" bIns="45720" rtlCol="0">
            <a:normAutofit/>
          </a:bodyPr>
          <a:lstStyle/>
          <a:p>
            <a:r>
              <a:rPr lang="en-US" sz="2100"/>
              <a:t>And when God had shown Abraham a ram caught in the thorns…</a:t>
            </a:r>
          </a:p>
          <a:p>
            <a:r>
              <a:rPr lang="en-US" sz="2100"/>
              <a:t>Genesis 22:14—</a:t>
            </a:r>
            <a:r>
              <a:rPr lang="en-US" sz="2100" b="1" baseline="30000"/>
              <a:t>14</a:t>
            </a:r>
            <a:r>
              <a:rPr lang="en-US" sz="2100"/>
              <a:t>And Abraham called the name of that place Jehovahjireh: as it is said to this day, In the mount of the </a:t>
            </a:r>
            <a:r>
              <a:rPr lang="en-US" sz="2100" cap="small"/>
              <a:t>Lord</a:t>
            </a:r>
            <a:r>
              <a:rPr lang="en-US" sz="2100"/>
              <a:t> it shall be seen. (KJV)</a:t>
            </a:r>
          </a:p>
        </p:txBody>
      </p:sp>
      <p:pic>
        <p:nvPicPr>
          <p:cNvPr id="13" name="Picture 2" descr="abraham sacrifices isaac with ram - Google Search | Jesus art ...">
            <a:extLst>
              <a:ext uri="{FF2B5EF4-FFF2-40B4-BE49-F238E27FC236}">
                <a16:creationId xmlns:a16="http://schemas.microsoft.com/office/drawing/2014/main" xmlns="" id="{C0C64150-6154-4000-989E-4AE52A67A7EC}"/>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5405" t="-49" r="7777" b="52"/>
          <a:stretch/>
        </p:blipFill>
        <p:spPr bwMode="auto">
          <a:xfrm>
            <a:off x="4574169" y="2492376"/>
            <a:ext cx="3601803" cy="356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342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2" y="635715"/>
            <a:ext cx="8356656" cy="2482136"/>
            <a:chOff x="409710" y="635715"/>
            <a:chExt cx="11142208" cy="2482136"/>
          </a:xfrm>
        </p:grpSpPr>
        <p:sp>
          <p:nvSpPr>
            <p:cNvPr id="74"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5"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6"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Rectangle 77">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xmlns="" id="{6B1B0B03-CA0C-429D-8B4B-941F85471E5F}"/>
              </a:ext>
            </a:extLst>
          </p:cNvPr>
          <p:cNvSpPr>
            <a:spLocks noGrp="1"/>
          </p:cNvSpPr>
          <p:nvPr>
            <p:ph type="title"/>
          </p:nvPr>
        </p:nvSpPr>
        <p:spPr>
          <a:xfrm>
            <a:off x="785460" y="759805"/>
            <a:ext cx="7729890" cy="1325563"/>
          </a:xfrm>
        </p:spPr>
        <p:txBody>
          <a:bodyPr vert="horz" lIns="91440" tIns="45720" rIns="91440" bIns="45720" rtlCol="0" anchor="ctr">
            <a:normAutofit/>
          </a:bodyPr>
          <a:lstStyle/>
          <a:p>
            <a:r>
              <a:rPr lang="en-US" sz="3500">
                <a:solidFill>
                  <a:srgbClr val="FFFFFF"/>
                </a:solidFill>
              </a:rPr>
              <a:t>Jehovah-jireh: </a:t>
            </a:r>
            <a:br>
              <a:rPr lang="en-US" sz="3500">
                <a:solidFill>
                  <a:srgbClr val="FFFFFF"/>
                </a:solidFill>
              </a:rPr>
            </a:br>
            <a:r>
              <a:rPr lang="en-US" sz="3500">
                <a:solidFill>
                  <a:srgbClr val="FFFFFF"/>
                </a:solidFill>
              </a:rPr>
              <a:t>"the LORD will see to it"</a:t>
            </a:r>
          </a:p>
        </p:txBody>
      </p:sp>
      <p:sp>
        <p:nvSpPr>
          <p:cNvPr id="3" name="Content Placeholder 2">
            <a:extLst>
              <a:ext uri="{FF2B5EF4-FFF2-40B4-BE49-F238E27FC236}">
                <a16:creationId xmlns:a16="http://schemas.microsoft.com/office/drawing/2014/main" xmlns="" id="{323F902A-547D-498B-8A4F-A5329FF6ED3E}"/>
              </a:ext>
            </a:extLst>
          </p:cNvPr>
          <p:cNvSpPr>
            <a:spLocks noGrp="1"/>
          </p:cNvSpPr>
          <p:nvPr>
            <p:ph sz="half" idx="1"/>
          </p:nvPr>
        </p:nvSpPr>
        <p:spPr>
          <a:xfrm>
            <a:off x="1068678" y="2494450"/>
            <a:ext cx="3040158" cy="3966508"/>
          </a:xfrm>
        </p:spPr>
        <p:txBody>
          <a:bodyPr vert="horz" lIns="91440" tIns="45720" rIns="91440" bIns="45720" rtlCol="0">
            <a:normAutofit lnSpcReduction="10000"/>
          </a:bodyPr>
          <a:lstStyle/>
          <a:p>
            <a:r>
              <a:rPr lang="en-US" sz="2400" dirty="0"/>
              <a:t>What God ‘sees’ He ‘SEES TO.’</a:t>
            </a:r>
          </a:p>
          <a:p>
            <a:r>
              <a:rPr lang="en-US" sz="2400" dirty="0"/>
              <a:t>Not a passive observer, but an active PROVIDER.</a:t>
            </a:r>
          </a:p>
          <a:p>
            <a:r>
              <a:rPr lang="en-US" sz="2400" dirty="0"/>
              <a:t>His seeing is with a view to DOING</a:t>
            </a:r>
          </a:p>
          <a:p>
            <a:r>
              <a:rPr lang="en-US" sz="2400" dirty="0"/>
              <a:t>God never sees without ACTING.</a:t>
            </a:r>
          </a:p>
          <a:p>
            <a:r>
              <a:rPr lang="en-US" sz="2400" b="1" dirty="0"/>
              <a:t>General Providence…</a:t>
            </a:r>
          </a:p>
        </p:txBody>
      </p:sp>
      <p:pic>
        <p:nvPicPr>
          <p:cNvPr id="20482" name="Picture 2" descr="The Passive Man - The Good Men Project">
            <a:extLst>
              <a:ext uri="{FF2B5EF4-FFF2-40B4-BE49-F238E27FC236}">
                <a16:creationId xmlns:a16="http://schemas.microsoft.com/office/drawing/2014/main" xmlns="" id="{60BA280F-11E3-4FB5-98DB-1AF0C979F933}"/>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26362" r="20570" b="-3"/>
          <a:stretch/>
        </p:blipFill>
        <p:spPr bwMode="auto">
          <a:xfrm>
            <a:off x="4574169" y="2492376"/>
            <a:ext cx="3601803" cy="356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894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BA9D7F-D286-4B8C-ADD5-3DC1711E89EE}"/>
              </a:ext>
            </a:extLst>
          </p:cNvPr>
          <p:cNvSpPr>
            <a:spLocks noGrp="1"/>
          </p:cNvSpPr>
          <p:nvPr>
            <p:ph type="ctrTitle"/>
          </p:nvPr>
        </p:nvSpPr>
        <p:spPr/>
        <p:txBody>
          <a:bodyPr>
            <a:normAutofit fontScale="90000"/>
          </a:bodyPr>
          <a:lstStyle/>
          <a:p>
            <a:r>
              <a:rPr lang="en-US" dirty="0"/>
              <a:t>“The God Who Provides</a:t>
            </a:r>
            <a:r>
              <a:rPr lang="en-NZ" dirty="0"/>
              <a:t>.”</a:t>
            </a:r>
            <a:r>
              <a:rPr lang="en-US" dirty="0"/>
              <a:t/>
            </a:r>
            <a:br>
              <a:rPr lang="en-US" dirty="0"/>
            </a:br>
            <a:endParaRPr lang="en-NZ" dirty="0"/>
          </a:p>
        </p:txBody>
      </p:sp>
      <p:sp>
        <p:nvSpPr>
          <p:cNvPr id="3" name="Subtitle 2">
            <a:extLst>
              <a:ext uri="{FF2B5EF4-FFF2-40B4-BE49-F238E27FC236}">
                <a16:creationId xmlns:a16="http://schemas.microsoft.com/office/drawing/2014/main" xmlns="" id="{FA092717-E5D9-4C9F-8927-4871C9CE7D98}"/>
              </a:ext>
            </a:extLst>
          </p:cNvPr>
          <p:cNvSpPr>
            <a:spLocks noGrp="1"/>
          </p:cNvSpPr>
          <p:nvPr>
            <p:ph type="subTitle" idx="1"/>
          </p:nvPr>
        </p:nvSpPr>
        <p:spPr/>
        <p:txBody>
          <a:bodyPr/>
          <a:lstStyle/>
          <a:p>
            <a:endParaRPr lang="en-NZ"/>
          </a:p>
        </p:txBody>
      </p:sp>
    </p:spTree>
    <p:extLst>
      <p:ext uri="{BB962C8B-B14F-4D97-AF65-F5344CB8AC3E}">
        <p14:creationId xmlns:p14="http://schemas.microsoft.com/office/powerpoint/2010/main" val="1751429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2" y="635715"/>
            <a:ext cx="8356656" cy="2482136"/>
            <a:chOff x="409710" y="635715"/>
            <a:chExt cx="11142208" cy="2482136"/>
          </a:xfrm>
        </p:grpSpPr>
        <p:sp>
          <p:nvSpPr>
            <p:cNvPr id="15"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xmlns="" id="{6B1B0B03-CA0C-429D-8B4B-941F85471E5F}"/>
              </a:ext>
            </a:extLst>
          </p:cNvPr>
          <p:cNvSpPr>
            <a:spLocks noGrp="1"/>
          </p:cNvSpPr>
          <p:nvPr>
            <p:ph type="title"/>
          </p:nvPr>
        </p:nvSpPr>
        <p:spPr>
          <a:xfrm>
            <a:off x="785460" y="759805"/>
            <a:ext cx="7729890" cy="1325563"/>
          </a:xfrm>
        </p:spPr>
        <p:txBody>
          <a:bodyPr vert="horz" lIns="91440" tIns="45720" rIns="91440" bIns="45720" rtlCol="0" anchor="ctr">
            <a:normAutofit/>
          </a:bodyPr>
          <a:lstStyle/>
          <a:p>
            <a:r>
              <a:rPr lang="en-US" sz="3600">
                <a:solidFill>
                  <a:schemeClr val="bg1"/>
                </a:solidFill>
              </a:rPr>
              <a:t>Jehovah-jireh: </a:t>
            </a:r>
            <a:br>
              <a:rPr lang="en-US" sz="3600">
                <a:solidFill>
                  <a:schemeClr val="bg1"/>
                </a:solidFill>
              </a:rPr>
            </a:br>
            <a:r>
              <a:rPr lang="en-NZ" sz="3600">
                <a:solidFill>
                  <a:schemeClr val="bg1"/>
                </a:solidFill>
              </a:rPr>
              <a:t>"the LORD will see to it"</a:t>
            </a:r>
            <a:endParaRPr lang="en-US" sz="3600" dirty="0">
              <a:solidFill>
                <a:srgbClr val="FFFFFF"/>
              </a:solidFill>
            </a:endParaRPr>
          </a:p>
        </p:txBody>
      </p:sp>
      <p:sp>
        <p:nvSpPr>
          <p:cNvPr id="3" name="Content Placeholder 2">
            <a:extLst>
              <a:ext uri="{FF2B5EF4-FFF2-40B4-BE49-F238E27FC236}">
                <a16:creationId xmlns:a16="http://schemas.microsoft.com/office/drawing/2014/main" xmlns="" id="{323F902A-547D-498B-8A4F-A5329FF6ED3E}"/>
              </a:ext>
            </a:extLst>
          </p:cNvPr>
          <p:cNvSpPr>
            <a:spLocks noGrp="1"/>
          </p:cNvSpPr>
          <p:nvPr>
            <p:ph sz="half" idx="1"/>
          </p:nvPr>
        </p:nvSpPr>
        <p:spPr>
          <a:xfrm>
            <a:off x="839491" y="2354088"/>
            <a:ext cx="3491877" cy="4058743"/>
          </a:xfrm>
        </p:spPr>
        <p:txBody>
          <a:bodyPr vert="horz" lIns="91440" tIns="45720" rIns="91440" bIns="45720" rtlCol="0">
            <a:normAutofit fontScale="77500" lnSpcReduction="20000"/>
          </a:bodyPr>
          <a:lstStyle/>
          <a:p>
            <a:r>
              <a:rPr lang="en-US" sz="3600" b="1" dirty="0"/>
              <a:t>General Providence…</a:t>
            </a:r>
          </a:p>
          <a:p>
            <a:endParaRPr lang="en-NZ" sz="3200" dirty="0">
              <a:solidFill>
                <a:srgbClr val="000000"/>
              </a:solidFill>
              <a:latin typeface="Helvetica Neue"/>
            </a:endParaRPr>
          </a:p>
          <a:p>
            <a:pPr marL="0" indent="0">
              <a:buNone/>
            </a:pPr>
            <a:r>
              <a:rPr lang="en-NZ" sz="3200" dirty="0">
                <a:solidFill>
                  <a:srgbClr val="000000"/>
                </a:solidFill>
                <a:latin typeface="Helvetica Neue"/>
              </a:rPr>
              <a:t>Matthew 5:45—</a:t>
            </a:r>
          </a:p>
          <a:p>
            <a:pPr marL="0" indent="0">
              <a:buNone/>
            </a:pPr>
            <a:r>
              <a:rPr lang="en-NZ" sz="3200" b="1" baseline="30000" dirty="0">
                <a:solidFill>
                  <a:srgbClr val="000000"/>
                </a:solidFill>
                <a:latin typeface="Arial" panose="020B0604020202020204" pitchFamily="34" charset="0"/>
              </a:rPr>
              <a:t>45</a:t>
            </a:r>
            <a:r>
              <a:rPr lang="en-NZ" sz="3200" dirty="0">
                <a:solidFill>
                  <a:srgbClr val="000000"/>
                </a:solidFill>
                <a:latin typeface="Helvetica Neue"/>
              </a:rPr>
              <a:t>so that you may be sons of your Father who is in heaven. For he makes his sun rise on the evil and on the good, and sends rain on the just and on the unjust. (ESV)</a:t>
            </a:r>
          </a:p>
        </p:txBody>
      </p:sp>
      <p:pic>
        <p:nvPicPr>
          <p:cNvPr id="13" name="Picture 6" descr="Image result for Matthew 5:45">
            <a:extLst>
              <a:ext uri="{FF2B5EF4-FFF2-40B4-BE49-F238E27FC236}">
                <a16:creationId xmlns:a16="http://schemas.microsoft.com/office/drawing/2014/main" xmlns="" id="{1B039A8A-A7C4-47D0-9AC9-6F7F0CE87A17}"/>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246119" y="2358715"/>
            <a:ext cx="4269231" cy="3608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744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2" y="635715"/>
            <a:ext cx="8356656" cy="2482136"/>
            <a:chOff x="409710" y="635715"/>
            <a:chExt cx="11142208" cy="2482136"/>
          </a:xfrm>
        </p:grpSpPr>
        <p:sp>
          <p:nvSpPr>
            <p:cNvPr id="15"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xmlns="" id="{6B1B0B03-CA0C-429D-8B4B-941F85471E5F}"/>
              </a:ext>
            </a:extLst>
          </p:cNvPr>
          <p:cNvSpPr>
            <a:spLocks noGrp="1"/>
          </p:cNvSpPr>
          <p:nvPr>
            <p:ph type="title"/>
          </p:nvPr>
        </p:nvSpPr>
        <p:spPr>
          <a:xfrm>
            <a:off x="785460" y="759805"/>
            <a:ext cx="7729890" cy="1325563"/>
          </a:xfrm>
        </p:spPr>
        <p:txBody>
          <a:bodyPr vert="horz" lIns="91440" tIns="45720" rIns="91440" bIns="45720" rtlCol="0" anchor="ctr">
            <a:normAutofit/>
          </a:bodyPr>
          <a:lstStyle/>
          <a:p>
            <a:r>
              <a:rPr lang="en-US" sz="3600">
                <a:solidFill>
                  <a:schemeClr val="bg1"/>
                </a:solidFill>
              </a:rPr>
              <a:t>Jehovah-jireh: </a:t>
            </a:r>
            <a:br>
              <a:rPr lang="en-US" sz="3600">
                <a:solidFill>
                  <a:schemeClr val="bg1"/>
                </a:solidFill>
              </a:rPr>
            </a:br>
            <a:r>
              <a:rPr lang="en-NZ" sz="3600">
                <a:solidFill>
                  <a:schemeClr val="bg1"/>
                </a:solidFill>
              </a:rPr>
              <a:t>"the LORD will see to it"</a:t>
            </a:r>
            <a:endParaRPr lang="en-US" sz="3600" dirty="0">
              <a:solidFill>
                <a:srgbClr val="FFFFFF"/>
              </a:solidFill>
            </a:endParaRPr>
          </a:p>
        </p:txBody>
      </p:sp>
      <p:sp>
        <p:nvSpPr>
          <p:cNvPr id="3" name="Content Placeholder 2">
            <a:extLst>
              <a:ext uri="{FF2B5EF4-FFF2-40B4-BE49-F238E27FC236}">
                <a16:creationId xmlns:a16="http://schemas.microsoft.com/office/drawing/2014/main" xmlns="" id="{323F902A-547D-498B-8A4F-A5329FF6ED3E}"/>
              </a:ext>
            </a:extLst>
          </p:cNvPr>
          <p:cNvSpPr>
            <a:spLocks noGrp="1"/>
          </p:cNvSpPr>
          <p:nvPr>
            <p:ph sz="half" idx="1"/>
          </p:nvPr>
        </p:nvSpPr>
        <p:spPr>
          <a:xfrm>
            <a:off x="839491" y="2354088"/>
            <a:ext cx="3491877" cy="4058743"/>
          </a:xfrm>
        </p:spPr>
        <p:txBody>
          <a:bodyPr vert="horz" lIns="91440" tIns="45720" rIns="91440" bIns="45720" rtlCol="0">
            <a:normAutofit fontScale="77500" lnSpcReduction="20000"/>
          </a:bodyPr>
          <a:lstStyle/>
          <a:p>
            <a:r>
              <a:rPr lang="en-US" sz="3600" b="1" dirty="0"/>
              <a:t>General Providence…</a:t>
            </a:r>
          </a:p>
          <a:p>
            <a:endParaRPr lang="en-NZ" sz="3200" dirty="0">
              <a:solidFill>
                <a:srgbClr val="000000"/>
              </a:solidFill>
              <a:latin typeface="Helvetica Neue"/>
            </a:endParaRPr>
          </a:p>
          <a:p>
            <a:pPr marL="0" indent="0">
              <a:buNone/>
            </a:pPr>
            <a:r>
              <a:rPr lang="en-NZ" sz="3200" dirty="0"/>
              <a:t>Acts 14:17—</a:t>
            </a:r>
          </a:p>
          <a:p>
            <a:pPr marL="0" indent="0">
              <a:buNone/>
            </a:pPr>
            <a:r>
              <a:rPr lang="en-NZ" sz="3200" b="1" baseline="30000" dirty="0"/>
              <a:t>17</a:t>
            </a:r>
            <a:r>
              <a:rPr lang="en-NZ" sz="3200" dirty="0"/>
              <a:t>Yet he did not leave himself without witness, for he did good by giving you rains from heaven and fruitful seasons, satisfying your hearts with food and gladness.” (ESV)</a:t>
            </a:r>
          </a:p>
        </p:txBody>
      </p:sp>
      <p:pic>
        <p:nvPicPr>
          <p:cNvPr id="20" name="Picture 2" descr="Image result for Acts 14:17">
            <a:extLst>
              <a:ext uri="{FF2B5EF4-FFF2-40B4-BE49-F238E27FC236}">
                <a16:creationId xmlns:a16="http://schemas.microsoft.com/office/drawing/2014/main" xmlns="" id="{AF1C45BE-B195-4C12-BF49-6D07A2D21D2C}"/>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52067" t="25072"/>
          <a:stretch/>
        </p:blipFill>
        <p:spPr bwMode="auto">
          <a:xfrm>
            <a:off x="5170859" y="2353039"/>
            <a:ext cx="2768690" cy="4336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5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307282" y="635715"/>
            <a:ext cx="8356656" cy="2482136"/>
            <a:chOff x="409710" y="635715"/>
            <a:chExt cx="11142208" cy="2482136"/>
          </a:xfrm>
        </p:grpSpPr>
        <p:sp>
          <p:nvSpPr>
            <p:cNvPr id="15"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xmlns="" id="{6B1B0B03-CA0C-429D-8B4B-941F85471E5F}"/>
              </a:ext>
            </a:extLst>
          </p:cNvPr>
          <p:cNvSpPr>
            <a:spLocks noGrp="1"/>
          </p:cNvSpPr>
          <p:nvPr>
            <p:ph type="title"/>
          </p:nvPr>
        </p:nvSpPr>
        <p:spPr>
          <a:xfrm>
            <a:off x="785460" y="759805"/>
            <a:ext cx="7729890" cy="1325563"/>
          </a:xfrm>
        </p:spPr>
        <p:txBody>
          <a:bodyPr vert="horz" lIns="91440" tIns="45720" rIns="91440" bIns="45720" rtlCol="0" anchor="ctr">
            <a:normAutofit/>
          </a:bodyPr>
          <a:lstStyle/>
          <a:p>
            <a:r>
              <a:rPr lang="en-US" sz="3600">
                <a:solidFill>
                  <a:schemeClr val="bg1"/>
                </a:solidFill>
              </a:rPr>
              <a:t>Jehovah-jireh: </a:t>
            </a:r>
            <a:br>
              <a:rPr lang="en-US" sz="3600">
                <a:solidFill>
                  <a:schemeClr val="bg1"/>
                </a:solidFill>
              </a:rPr>
            </a:br>
            <a:r>
              <a:rPr lang="en-NZ" sz="3600">
                <a:solidFill>
                  <a:schemeClr val="bg1"/>
                </a:solidFill>
              </a:rPr>
              <a:t>"the LORD will see to it"</a:t>
            </a:r>
            <a:endParaRPr lang="en-US" sz="3600" dirty="0">
              <a:solidFill>
                <a:srgbClr val="FFFFFF"/>
              </a:solidFill>
            </a:endParaRPr>
          </a:p>
        </p:txBody>
      </p:sp>
      <p:sp>
        <p:nvSpPr>
          <p:cNvPr id="3" name="Content Placeholder 2">
            <a:extLst>
              <a:ext uri="{FF2B5EF4-FFF2-40B4-BE49-F238E27FC236}">
                <a16:creationId xmlns:a16="http://schemas.microsoft.com/office/drawing/2014/main" xmlns="" id="{323F902A-547D-498B-8A4F-A5329FF6ED3E}"/>
              </a:ext>
            </a:extLst>
          </p:cNvPr>
          <p:cNvSpPr>
            <a:spLocks noGrp="1"/>
          </p:cNvSpPr>
          <p:nvPr>
            <p:ph sz="half" idx="1"/>
          </p:nvPr>
        </p:nvSpPr>
        <p:spPr>
          <a:xfrm>
            <a:off x="839491" y="2354088"/>
            <a:ext cx="3491877" cy="4058743"/>
          </a:xfrm>
        </p:spPr>
        <p:txBody>
          <a:bodyPr vert="horz" lIns="91440" tIns="45720" rIns="91440" bIns="45720" rtlCol="0">
            <a:normAutofit fontScale="92500" lnSpcReduction="20000"/>
          </a:bodyPr>
          <a:lstStyle/>
          <a:p>
            <a:r>
              <a:rPr lang="en-US" sz="3600" b="1" dirty="0"/>
              <a:t>General Providence…</a:t>
            </a:r>
          </a:p>
          <a:p>
            <a:endParaRPr lang="en-NZ" sz="3200" dirty="0">
              <a:solidFill>
                <a:srgbClr val="000000"/>
              </a:solidFill>
              <a:latin typeface="Helvetica Neue"/>
            </a:endParaRPr>
          </a:p>
          <a:p>
            <a:pPr marL="0" indent="0">
              <a:buNone/>
            </a:pPr>
            <a:r>
              <a:rPr lang="en-US" sz="3200" dirty="0"/>
              <a:t>Matthew 10:29—</a:t>
            </a:r>
          </a:p>
          <a:p>
            <a:pPr marL="0" indent="0">
              <a:buNone/>
            </a:pPr>
            <a:r>
              <a:rPr lang="en-US" sz="3200" dirty="0"/>
              <a:t>“Are not two sparrows sold for a cent? And yet not one of them will fall to the ground apart from your Father.” </a:t>
            </a:r>
          </a:p>
        </p:txBody>
      </p:sp>
      <p:pic>
        <p:nvPicPr>
          <p:cNvPr id="13" name="Picture 2" descr="Image result for Matthew 10:29">
            <a:extLst>
              <a:ext uri="{FF2B5EF4-FFF2-40B4-BE49-F238E27FC236}">
                <a16:creationId xmlns:a16="http://schemas.microsoft.com/office/drawing/2014/main" xmlns="" id="{F5C11DA3-CCDD-4B6B-9AAF-D831E548D2F4}"/>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1040" r="54761" b="-1"/>
          <a:stretch/>
        </p:blipFill>
        <p:spPr bwMode="auto">
          <a:xfrm>
            <a:off x="5451685" y="2286777"/>
            <a:ext cx="2696683" cy="4126054"/>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1979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6EFC920F-B85A-4068-BD93-41064EDE93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xmlns="" id="{1C559108-BBAE-426C-8564-051D2BA6DDC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5400000">
            <a:off x="-2487837" y="2732147"/>
            <a:ext cx="5860051" cy="395784"/>
            <a:chOff x="6081624" y="1998368"/>
            <a:chExt cx="5613457" cy="782175"/>
          </a:xfrm>
          <a:solidFill>
            <a:schemeClr val="accent4"/>
          </a:solidFill>
        </p:grpSpPr>
        <p:sp>
          <p:nvSpPr>
            <p:cNvPr id="74" name="Rectangle 73">
              <a:extLst>
                <a:ext uri="{FF2B5EF4-FFF2-40B4-BE49-F238E27FC236}">
                  <a16:creationId xmlns:a16="http://schemas.microsoft.com/office/drawing/2014/main" xmlns="" id="{42BC35EE-6650-42D2-AEFB-4B7CD1AFC9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0952C743-9049-4DFB-878B-2AB07B6E4F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xmlns="" id="{CBC4F608-B4B8-48C3-9572-C0F061B1CD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4646" y="922919"/>
            <a:ext cx="8333796"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B1B0B03-CA0C-429D-8B4B-941F85471E5F}"/>
              </a:ext>
            </a:extLst>
          </p:cNvPr>
          <p:cNvSpPr>
            <a:spLocks noGrp="1"/>
          </p:cNvSpPr>
          <p:nvPr>
            <p:ph type="title"/>
          </p:nvPr>
        </p:nvSpPr>
        <p:spPr>
          <a:xfrm>
            <a:off x="824568" y="1238081"/>
            <a:ext cx="3532009" cy="962953"/>
          </a:xfrm>
        </p:spPr>
        <p:txBody>
          <a:bodyPr vert="horz" lIns="91440" tIns="45720" rIns="91440" bIns="45720" rtlCol="0" anchor="b">
            <a:normAutofit/>
          </a:bodyPr>
          <a:lstStyle/>
          <a:p>
            <a:r>
              <a:rPr lang="en-US" sz="2800" b="1" dirty="0"/>
              <a:t>Special Providence…</a:t>
            </a:r>
            <a:endParaRPr lang="en-US" sz="2600" dirty="0"/>
          </a:p>
        </p:txBody>
      </p:sp>
      <p:sp>
        <p:nvSpPr>
          <p:cNvPr id="79" name="Rectangle 78">
            <a:extLst>
              <a:ext uri="{FF2B5EF4-FFF2-40B4-BE49-F238E27FC236}">
                <a16:creationId xmlns:a16="http://schemas.microsoft.com/office/drawing/2014/main" xmlns="" id="{1382A32C-5B0C-4B1C-A074-76C6DBCC9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4913" y="2372170"/>
            <a:ext cx="329184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323F902A-547D-498B-8A4F-A5329FF6ED3E}"/>
              </a:ext>
            </a:extLst>
          </p:cNvPr>
          <p:cNvSpPr>
            <a:spLocks noGrp="1"/>
          </p:cNvSpPr>
          <p:nvPr>
            <p:ph sz="half" idx="1"/>
          </p:nvPr>
        </p:nvSpPr>
        <p:spPr>
          <a:xfrm>
            <a:off x="825552" y="2508105"/>
            <a:ext cx="3532008" cy="3632493"/>
          </a:xfrm>
        </p:spPr>
        <p:txBody>
          <a:bodyPr vert="horz" lIns="91440" tIns="45720" rIns="91440" bIns="45720" rtlCol="0" anchor="ctr">
            <a:normAutofit/>
          </a:bodyPr>
          <a:lstStyle/>
          <a:p>
            <a:endParaRPr lang="en-US" sz="1700" dirty="0"/>
          </a:p>
          <a:p>
            <a:pPr marL="0"/>
            <a:r>
              <a:rPr lang="en-US" sz="2400" dirty="0"/>
              <a:t>Matthew 6:33—</a:t>
            </a:r>
          </a:p>
          <a:p>
            <a:pPr marL="0"/>
            <a:r>
              <a:rPr lang="en-US" sz="2400" b="1" baseline="30000" dirty="0"/>
              <a:t>33 </a:t>
            </a:r>
            <a:r>
              <a:rPr lang="en-US" sz="2400" dirty="0"/>
              <a:t>But seek first His kingdom and His righteousness, and all these things will be added to you.</a:t>
            </a:r>
          </a:p>
        </p:txBody>
      </p:sp>
      <p:pic>
        <p:nvPicPr>
          <p:cNvPr id="26626" name="Picture 2" descr="I Love God - Isaiah 55: 6 - Seek ye the Lord while he may ...">
            <a:extLst>
              <a:ext uri="{FF2B5EF4-FFF2-40B4-BE49-F238E27FC236}">
                <a16:creationId xmlns:a16="http://schemas.microsoft.com/office/drawing/2014/main" xmlns="" id="{5ECAFBE1-B4C3-4DCB-81AB-CDB2D8B1D13A}"/>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213" r="21073" b="2"/>
          <a:stretch/>
        </p:blipFill>
        <p:spPr bwMode="auto">
          <a:xfrm>
            <a:off x="4903774" y="1383738"/>
            <a:ext cx="3696824" cy="4756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677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6EFC920F-B85A-4068-BD93-41064EDE93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xmlns="" id="{1C559108-BBAE-426C-8564-051D2BA6DDC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5400000">
            <a:off x="-2487837" y="2732147"/>
            <a:ext cx="5860051" cy="395784"/>
            <a:chOff x="6081624" y="1998368"/>
            <a:chExt cx="5613457" cy="782175"/>
          </a:xfrm>
          <a:solidFill>
            <a:schemeClr val="accent4"/>
          </a:solidFill>
        </p:grpSpPr>
        <p:sp>
          <p:nvSpPr>
            <p:cNvPr id="74" name="Rectangle 73">
              <a:extLst>
                <a:ext uri="{FF2B5EF4-FFF2-40B4-BE49-F238E27FC236}">
                  <a16:creationId xmlns:a16="http://schemas.microsoft.com/office/drawing/2014/main" xmlns="" id="{42BC35EE-6650-42D2-AEFB-4B7CD1AFC9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0952C743-9049-4DFB-878B-2AB07B6E4F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xmlns="" id="{CBC4F608-B4B8-48C3-9572-C0F061B1CD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4646" y="922919"/>
            <a:ext cx="8333796"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B1B0B03-CA0C-429D-8B4B-941F85471E5F}"/>
              </a:ext>
            </a:extLst>
          </p:cNvPr>
          <p:cNvSpPr>
            <a:spLocks noGrp="1"/>
          </p:cNvSpPr>
          <p:nvPr>
            <p:ph type="title"/>
          </p:nvPr>
        </p:nvSpPr>
        <p:spPr>
          <a:xfrm>
            <a:off x="824568" y="1238081"/>
            <a:ext cx="3532009" cy="962953"/>
          </a:xfrm>
        </p:spPr>
        <p:txBody>
          <a:bodyPr vert="horz" lIns="91440" tIns="45720" rIns="91440" bIns="45720" rtlCol="0" anchor="b">
            <a:normAutofit/>
          </a:bodyPr>
          <a:lstStyle/>
          <a:p>
            <a:r>
              <a:rPr lang="en-US" sz="2800" b="1" dirty="0"/>
              <a:t>Special Providence…</a:t>
            </a:r>
            <a:endParaRPr lang="en-US" sz="2600" dirty="0"/>
          </a:p>
        </p:txBody>
      </p:sp>
      <p:sp>
        <p:nvSpPr>
          <p:cNvPr id="79" name="Rectangle 78">
            <a:extLst>
              <a:ext uri="{FF2B5EF4-FFF2-40B4-BE49-F238E27FC236}">
                <a16:creationId xmlns:a16="http://schemas.microsoft.com/office/drawing/2014/main" xmlns="" id="{1382A32C-5B0C-4B1C-A074-76C6DBCC9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4913" y="2372170"/>
            <a:ext cx="329184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2" descr="Image result for Romans 8:28">
            <a:extLst>
              <a:ext uri="{FF2B5EF4-FFF2-40B4-BE49-F238E27FC236}">
                <a16:creationId xmlns:a16="http://schemas.microsoft.com/office/drawing/2014/main" xmlns="" id="{7F9CACBD-DD3A-4C37-9A9D-60B16CCAB6D8}"/>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14546" b="27505"/>
          <a:stretch/>
        </p:blipFill>
        <p:spPr bwMode="auto">
          <a:xfrm>
            <a:off x="854913" y="2920689"/>
            <a:ext cx="7362655" cy="3134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572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6EFC920F-B85A-4068-BD93-41064EDE93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xmlns="" id="{1C559108-BBAE-426C-8564-051D2BA6DDC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5400000">
            <a:off x="-2487837" y="2732147"/>
            <a:ext cx="5860051" cy="395784"/>
            <a:chOff x="6081624" y="1998368"/>
            <a:chExt cx="5613457" cy="782175"/>
          </a:xfrm>
          <a:solidFill>
            <a:schemeClr val="accent4"/>
          </a:solidFill>
        </p:grpSpPr>
        <p:sp>
          <p:nvSpPr>
            <p:cNvPr id="74" name="Rectangle 73">
              <a:extLst>
                <a:ext uri="{FF2B5EF4-FFF2-40B4-BE49-F238E27FC236}">
                  <a16:creationId xmlns:a16="http://schemas.microsoft.com/office/drawing/2014/main" xmlns="" id="{42BC35EE-6650-42D2-AEFB-4B7CD1AFC9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0952C743-9049-4DFB-878B-2AB07B6E4F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xmlns="" id="{CBC4F608-B4B8-48C3-9572-C0F061B1CD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4646" y="922919"/>
            <a:ext cx="8333796"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B1B0B03-CA0C-429D-8B4B-941F85471E5F}"/>
              </a:ext>
            </a:extLst>
          </p:cNvPr>
          <p:cNvSpPr>
            <a:spLocks noGrp="1"/>
          </p:cNvSpPr>
          <p:nvPr>
            <p:ph type="title"/>
          </p:nvPr>
        </p:nvSpPr>
        <p:spPr>
          <a:xfrm>
            <a:off x="824568" y="1238081"/>
            <a:ext cx="3532009" cy="962953"/>
          </a:xfrm>
        </p:spPr>
        <p:txBody>
          <a:bodyPr vert="horz" lIns="91440" tIns="45720" rIns="91440" bIns="45720" rtlCol="0" anchor="b">
            <a:normAutofit/>
          </a:bodyPr>
          <a:lstStyle/>
          <a:p>
            <a:r>
              <a:rPr lang="en-US" sz="2800" b="1" dirty="0"/>
              <a:t>Special Providence…</a:t>
            </a:r>
            <a:endParaRPr lang="en-US" sz="2600" dirty="0"/>
          </a:p>
        </p:txBody>
      </p:sp>
      <p:sp>
        <p:nvSpPr>
          <p:cNvPr id="79" name="Rectangle 78">
            <a:extLst>
              <a:ext uri="{FF2B5EF4-FFF2-40B4-BE49-F238E27FC236}">
                <a16:creationId xmlns:a16="http://schemas.microsoft.com/office/drawing/2014/main" xmlns="" id="{1382A32C-5B0C-4B1C-A074-76C6DBCC9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4913" y="2372170"/>
            <a:ext cx="329184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4" descr="Image result for Ps 37:23">
            <a:extLst>
              <a:ext uri="{FF2B5EF4-FFF2-40B4-BE49-F238E27FC236}">
                <a16:creationId xmlns:a16="http://schemas.microsoft.com/office/drawing/2014/main" xmlns="" id="{D679B075-D1A6-455A-B1CC-7D8AA22694E1}"/>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t="19860" b="22166"/>
          <a:stretch/>
        </p:blipFill>
        <p:spPr bwMode="auto">
          <a:xfrm>
            <a:off x="708604" y="3438048"/>
            <a:ext cx="7806746" cy="2262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2230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6EFC920F-B85A-4068-BD93-41064EDE93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xmlns="" id="{1C559108-BBAE-426C-8564-051D2BA6DDC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rot="5400000">
            <a:off x="-2487837" y="2732147"/>
            <a:ext cx="5860051" cy="395784"/>
            <a:chOff x="6081624" y="1998368"/>
            <a:chExt cx="5613457" cy="782175"/>
          </a:xfrm>
          <a:solidFill>
            <a:schemeClr val="accent4"/>
          </a:solidFill>
        </p:grpSpPr>
        <p:sp>
          <p:nvSpPr>
            <p:cNvPr id="74" name="Rectangle 73">
              <a:extLst>
                <a:ext uri="{FF2B5EF4-FFF2-40B4-BE49-F238E27FC236}">
                  <a16:creationId xmlns:a16="http://schemas.microsoft.com/office/drawing/2014/main" xmlns="" id="{42BC35EE-6650-42D2-AEFB-4B7CD1AFC9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0952C743-9049-4DFB-878B-2AB07B6E4F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xmlns="" id="{CBC4F608-B4B8-48C3-9572-C0F061B1CD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4646" y="922919"/>
            <a:ext cx="8333796"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6B1B0B03-CA0C-429D-8B4B-941F85471E5F}"/>
              </a:ext>
            </a:extLst>
          </p:cNvPr>
          <p:cNvSpPr>
            <a:spLocks noGrp="1"/>
          </p:cNvSpPr>
          <p:nvPr>
            <p:ph type="title"/>
          </p:nvPr>
        </p:nvSpPr>
        <p:spPr>
          <a:xfrm>
            <a:off x="824568" y="1238081"/>
            <a:ext cx="3532009" cy="962953"/>
          </a:xfrm>
        </p:spPr>
        <p:txBody>
          <a:bodyPr vert="horz" lIns="91440" tIns="45720" rIns="91440" bIns="45720" rtlCol="0" anchor="b">
            <a:normAutofit/>
          </a:bodyPr>
          <a:lstStyle/>
          <a:p>
            <a:r>
              <a:rPr lang="en-US" sz="2800" b="1" dirty="0"/>
              <a:t>Special Providence…</a:t>
            </a:r>
            <a:endParaRPr lang="en-US" sz="2600" dirty="0"/>
          </a:p>
        </p:txBody>
      </p:sp>
      <p:sp>
        <p:nvSpPr>
          <p:cNvPr id="79" name="Rectangle 78">
            <a:extLst>
              <a:ext uri="{FF2B5EF4-FFF2-40B4-BE49-F238E27FC236}">
                <a16:creationId xmlns:a16="http://schemas.microsoft.com/office/drawing/2014/main" xmlns="" id="{1382A32C-5B0C-4B1C-A074-76C6DBCC9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54913" y="2372170"/>
            <a:ext cx="329184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xmlns="" id="{6884CE0A-6BD1-4F52-88AC-CABE9EBBF132}"/>
              </a:ext>
            </a:extLst>
          </p:cNvPr>
          <p:cNvSpPr>
            <a:spLocks noGrp="1"/>
          </p:cNvSpPr>
          <p:nvPr>
            <p:ph sz="half" idx="2"/>
          </p:nvPr>
        </p:nvSpPr>
        <p:spPr>
          <a:xfrm>
            <a:off x="854913" y="2570737"/>
            <a:ext cx="7660437" cy="3606225"/>
          </a:xfrm>
        </p:spPr>
        <p:txBody>
          <a:bodyPr>
            <a:normAutofit fontScale="92500" lnSpcReduction="10000"/>
          </a:bodyPr>
          <a:lstStyle/>
          <a:p>
            <a:pPr marL="0" indent="0">
              <a:buNone/>
            </a:pPr>
            <a:r>
              <a:rPr lang="en-NZ" b="1" dirty="0"/>
              <a:t>God seeks – First and Foremost - man's spiritual good, not material benefits</a:t>
            </a:r>
          </a:p>
          <a:p>
            <a:pPr marL="514350" indent="-514350">
              <a:buAutoNum type="arabicPeriod"/>
            </a:pPr>
            <a:r>
              <a:rPr lang="en-NZ" dirty="0"/>
              <a:t>Material blessings may come to one as a result of special providence (Mt.6:33).</a:t>
            </a:r>
          </a:p>
          <a:p>
            <a:pPr marL="514350" indent="-514350">
              <a:buAutoNum type="arabicPeriod"/>
            </a:pPr>
            <a:r>
              <a:rPr lang="en-NZ" dirty="0"/>
              <a:t>God may also allow financial hardship, illness, or other physical trials to occur if He deems them suitable for our spiritual benefit (Rom.5:3-5; Jm.1:2-4).</a:t>
            </a:r>
          </a:p>
          <a:p>
            <a:pPr marL="514350" indent="-514350">
              <a:buAutoNum type="arabicPeriod"/>
            </a:pPr>
            <a:r>
              <a:rPr lang="en-NZ" dirty="0"/>
              <a:t>His ultimate goal is the saving of our souls.</a:t>
            </a:r>
          </a:p>
        </p:txBody>
      </p:sp>
    </p:spTree>
    <p:extLst>
      <p:ext uri="{BB962C8B-B14F-4D97-AF65-F5344CB8AC3E}">
        <p14:creationId xmlns:p14="http://schemas.microsoft.com/office/powerpoint/2010/main" val="1204005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37DA22-D343-451C-989B-382F7F9ACE46}"/>
              </a:ext>
            </a:extLst>
          </p:cNvPr>
          <p:cNvSpPr>
            <a:spLocks noGrp="1"/>
          </p:cNvSpPr>
          <p:nvPr>
            <p:ph type="title"/>
          </p:nvPr>
        </p:nvSpPr>
        <p:spPr>
          <a:xfrm>
            <a:off x="628650" y="365126"/>
            <a:ext cx="7886700" cy="761309"/>
          </a:xfrm>
        </p:spPr>
        <p:txBody>
          <a:bodyPr/>
          <a:lstStyle/>
          <a:p>
            <a:r>
              <a:rPr lang="en-NZ" dirty="0">
                <a:solidFill>
                  <a:schemeClr val="bg1"/>
                </a:solidFill>
              </a:rPr>
              <a:t>In everything give God thanks</a:t>
            </a:r>
          </a:p>
        </p:txBody>
      </p:sp>
      <p:pic>
        <p:nvPicPr>
          <p:cNvPr id="2050" name="Picture 2" descr="Image result for 1 Peter 3:10-12">
            <a:extLst>
              <a:ext uri="{FF2B5EF4-FFF2-40B4-BE49-F238E27FC236}">
                <a16:creationId xmlns:a16="http://schemas.microsoft.com/office/drawing/2014/main" xmlns="" id="{8D725D7C-0FE7-4D73-8093-35ACF8E33E0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6425" b="1"/>
          <a:stretch/>
        </p:blipFill>
        <p:spPr bwMode="auto">
          <a:xfrm>
            <a:off x="0" y="1126434"/>
            <a:ext cx="9144000" cy="5731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606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2" descr="Image result for Romans 8:35-39">
            <a:extLst>
              <a:ext uri="{FF2B5EF4-FFF2-40B4-BE49-F238E27FC236}">
                <a16:creationId xmlns:a16="http://schemas.microsoft.com/office/drawing/2014/main" xmlns="" id="{DCD380C0-1915-4384-A1C0-2FCA31778B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66" t="5684" r="5204" b="7861"/>
          <a:stretch/>
        </p:blipFill>
        <p:spPr bwMode="auto">
          <a:xfrm>
            <a:off x="0" y="0"/>
            <a:ext cx="913350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9697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xmlns="" id="{846B729D-3238-40F6-9ACA-C55A2C05A367}"/>
              </a:ext>
            </a:extLst>
          </p:cNvPr>
          <p:cNvSpPr txBox="1">
            <a:spLocks/>
          </p:cNvSpPr>
          <p:nvPr/>
        </p:nvSpPr>
        <p:spPr>
          <a:xfrm>
            <a:off x="442170" y="856180"/>
            <a:ext cx="3420438" cy="112806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r>
              <a:rPr lang="en-US" sz="3500">
                <a:latin typeface="+mj-lt"/>
                <a:ea typeface="+mj-ea"/>
                <a:cs typeface="+mj-cs"/>
              </a:rPr>
              <a:t>Back to Abraham…</a:t>
            </a:r>
          </a:p>
        </p:txBody>
      </p:sp>
      <p:grpSp>
        <p:nvGrpSpPr>
          <p:cNvPr id="73" name="Group 72">
            <a:extLst>
              <a:ext uri="{FF2B5EF4-FFF2-40B4-BE49-F238E27FC236}">
                <a16:creationId xmlns:a16="http://schemas.microsoft.com/office/drawing/2014/main" xmlns=""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083484"/>
            <a:ext cx="266396" cy="673460"/>
            <a:chOff x="0" y="823811"/>
            <a:chExt cx="355196" cy="673460"/>
          </a:xfrm>
        </p:grpSpPr>
        <p:sp>
          <p:nvSpPr>
            <p:cNvPr id="74" name="Rectangle 73">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xmlns="" id="{81AA7255-EF71-4E97-91BF-85AEC5BCC605}"/>
              </a:ext>
            </a:extLst>
          </p:cNvPr>
          <p:cNvSpPr>
            <a:spLocks noGrp="1"/>
          </p:cNvSpPr>
          <p:nvPr>
            <p:ph sz="half" idx="2"/>
          </p:nvPr>
        </p:nvSpPr>
        <p:spPr>
          <a:xfrm>
            <a:off x="443039" y="2330505"/>
            <a:ext cx="3419569" cy="3979585"/>
          </a:xfrm>
        </p:spPr>
        <p:txBody>
          <a:bodyPr vert="horz" lIns="91440" tIns="45720" rIns="91440" bIns="45720" rtlCol="0" anchor="ctr">
            <a:normAutofit/>
          </a:bodyPr>
          <a:lstStyle/>
          <a:p>
            <a:r>
              <a:rPr lang="en-US" dirty="0"/>
              <a:t>God called Abraham to do the unthinkable</a:t>
            </a:r>
          </a:p>
          <a:p>
            <a:r>
              <a:rPr lang="en-US" dirty="0"/>
              <a:t>To sacrifice His son</a:t>
            </a:r>
          </a:p>
          <a:p>
            <a:r>
              <a:rPr lang="en-US" dirty="0"/>
              <a:t>A test of faith, YES!</a:t>
            </a:r>
          </a:p>
        </p:txBody>
      </p:sp>
      <p:sp>
        <p:nvSpPr>
          <p:cNvPr id="79" name="Rectangle 78">
            <a:extLst>
              <a:ext uri="{FF2B5EF4-FFF2-40B4-BE49-F238E27FC236}">
                <a16:creationId xmlns:a16="http://schemas.microsoft.com/office/drawing/2014/main" xmlns=""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tory of Abraham and Isaac Gives Me New Knowledge of God in 2 Aspects">
            <a:extLst>
              <a:ext uri="{FF2B5EF4-FFF2-40B4-BE49-F238E27FC236}">
                <a16:creationId xmlns:a16="http://schemas.microsoft.com/office/drawing/2014/main" xmlns="" id="{64C9F476-4DCA-460B-B218-41B269CB5F30}"/>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30895" r="25586" b="2"/>
          <a:stretch/>
        </p:blipFill>
        <p:spPr bwMode="auto">
          <a:xfrm>
            <a:off x="4483341" y="799352"/>
            <a:ext cx="4069057"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458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xmlns="" id="{231BF440-39FA-4087-84CC-2EEC0BBDAF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descr="The Best Gluten Free Foods in NZ Grocery Stores: My Picks">
            <a:extLst>
              <a:ext uri="{FF2B5EF4-FFF2-40B4-BE49-F238E27FC236}">
                <a16:creationId xmlns:a16="http://schemas.microsoft.com/office/drawing/2014/main" xmlns="" id="{CC3A0F83-6368-4693-AE2E-DED6A41327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522" r="-2" b="1629"/>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7170" name="Picture 2" descr="Caveman diet twice as effective as modern diets - Telegraph">
            <a:extLst>
              <a:ext uri="{FF2B5EF4-FFF2-40B4-BE49-F238E27FC236}">
                <a16:creationId xmlns:a16="http://schemas.microsoft.com/office/drawing/2014/main" xmlns="" id="{CA26D33F-AA1C-4523-9A9A-BD27B163F7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1781"/>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83" name="Freeform: Shape 82">
            <a:extLst>
              <a:ext uri="{FF2B5EF4-FFF2-40B4-BE49-F238E27FC236}">
                <a16:creationId xmlns:a16="http://schemas.microsoft.com/office/drawing/2014/main" xmlns="" id="{F04E4CBA-303B-48BD-8451-C2701CB0EE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85" name="Freeform: Shape 84">
            <a:extLst>
              <a:ext uri="{FF2B5EF4-FFF2-40B4-BE49-F238E27FC236}">
                <a16:creationId xmlns:a16="http://schemas.microsoft.com/office/drawing/2014/main" xmlns="" id="{F6CA58B3-AFCC-4A40-9882-50D5080879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 name="Content Placeholder 2">
            <a:extLst>
              <a:ext uri="{FF2B5EF4-FFF2-40B4-BE49-F238E27FC236}">
                <a16:creationId xmlns:a16="http://schemas.microsoft.com/office/drawing/2014/main" xmlns="" id="{846B729D-3238-40F6-9ACA-C55A2C05A367}"/>
              </a:ext>
            </a:extLst>
          </p:cNvPr>
          <p:cNvSpPr txBox="1">
            <a:spLocks/>
          </p:cNvSpPr>
          <p:nvPr/>
        </p:nvSpPr>
        <p:spPr>
          <a:xfrm>
            <a:off x="336042" y="859536"/>
            <a:ext cx="3624601" cy="124358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endParaRPr lang="en-US" sz="2300" kern="1200" dirty="0">
              <a:solidFill>
                <a:schemeClr val="tx1"/>
              </a:solidFill>
              <a:latin typeface="+mj-lt"/>
              <a:ea typeface="+mj-ea"/>
              <a:cs typeface="+mj-cs"/>
            </a:endParaRPr>
          </a:p>
        </p:txBody>
      </p:sp>
      <p:sp>
        <p:nvSpPr>
          <p:cNvPr id="87" name="Rectangle 86">
            <a:extLst>
              <a:ext uri="{FF2B5EF4-FFF2-40B4-BE49-F238E27FC236}">
                <a16:creationId xmlns:a16="http://schemas.microsoft.com/office/drawing/2014/main" xmlns="" id="{75C56826-D4E5-42ED-8529-079651CB30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89" name="Rectangle 88">
            <a:extLst>
              <a:ext uri="{FF2B5EF4-FFF2-40B4-BE49-F238E27FC236}">
                <a16:creationId xmlns:a16="http://schemas.microsoft.com/office/drawing/2014/main" xmlns="" id="{82095FCE-EF05-4443-B97A-85DEE3A5CA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Rectangle 90">
            <a:extLst>
              <a:ext uri="{FF2B5EF4-FFF2-40B4-BE49-F238E27FC236}">
                <a16:creationId xmlns:a16="http://schemas.microsoft.com/office/drawing/2014/main" xmlns="" id="{CA00AE6B-AA30-4CF8-BA6F-339B780AD7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174" name="Content Placeholder 7173">
            <a:extLst>
              <a:ext uri="{FF2B5EF4-FFF2-40B4-BE49-F238E27FC236}">
                <a16:creationId xmlns:a16="http://schemas.microsoft.com/office/drawing/2014/main" xmlns="" id="{580E96C9-F777-4FE9-981F-53D18C15BD92}"/>
              </a:ext>
            </a:extLst>
          </p:cNvPr>
          <p:cNvSpPr>
            <a:spLocks noGrp="1"/>
          </p:cNvSpPr>
          <p:nvPr>
            <p:ph sz="half" idx="2"/>
          </p:nvPr>
        </p:nvSpPr>
        <p:spPr>
          <a:xfrm>
            <a:off x="336042" y="2512611"/>
            <a:ext cx="3624602" cy="3664351"/>
          </a:xfrm>
        </p:spPr>
        <p:txBody>
          <a:bodyPr vert="horz" lIns="91440" tIns="45720" rIns="91440" bIns="45720" rtlCol="0">
            <a:normAutofit/>
          </a:bodyPr>
          <a:lstStyle/>
          <a:p>
            <a:pPr marL="0" indent="0">
              <a:spcBef>
                <a:spcPct val="0"/>
              </a:spcBef>
              <a:spcAft>
                <a:spcPts val="600"/>
              </a:spcAft>
              <a:buNone/>
            </a:pPr>
            <a:r>
              <a:rPr lang="en-US" dirty="0">
                <a:latin typeface="+mj-lt"/>
                <a:ea typeface="+mj-ea"/>
                <a:cs typeface="+mj-cs"/>
              </a:rPr>
              <a:t>We live in a land of plenty.</a:t>
            </a:r>
          </a:p>
          <a:p>
            <a:pPr marL="0" indent="0">
              <a:spcBef>
                <a:spcPct val="0"/>
              </a:spcBef>
              <a:spcAft>
                <a:spcPts val="600"/>
              </a:spcAft>
              <a:buNone/>
            </a:pPr>
            <a:r>
              <a:rPr lang="en-US" dirty="0">
                <a:latin typeface="+mj-lt"/>
                <a:ea typeface="+mj-ea"/>
                <a:cs typeface="+mj-cs"/>
              </a:rPr>
              <a:t>Can this change?</a:t>
            </a:r>
          </a:p>
          <a:p>
            <a:pPr marL="0" indent="0">
              <a:spcBef>
                <a:spcPct val="0"/>
              </a:spcBef>
              <a:spcAft>
                <a:spcPts val="600"/>
              </a:spcAft>
              <a:buNone/>
            </a:pPr>
            <a:r>
              <a:rPr lang="en-US" dirty="0">
                <a:latin typeface="+mj-lt"/>
                <a:ea typeface="+mj-ea"/>
                <a:cs typeface="+mj-cs"/>
              </a:rPr>
              <a:t>Who Knows?</a:t>
            </a:r>
          </a:p>
          <a:p>
            <a:endParaRPr lang="en-US" sz="1700" dirty="0"/>
          </a:p>
        </p:txBody>
      </p:sp>
      <p:sp>
        <p:nvSpPr>
          <p:cNvPr id="27" name="Content Placeholder 2">
            <a:extLst>
              <a:ext uri="{FF2B5EF4-FFF2-40B4-BE49-F238E27FC236}">
                <a16:creationId xmlns:a16="http://schemas.microsoft.com/office/drawing/2014/main" xmlns="" id="{DAECE5BD-0637-4A21-9394-D765FA24364F}"/>
              </a:ext>
            </a:extLst>
          </p:cNvPr>
          <p:cNvSpPr txBox="1">
            <a:spLocks/>
          </p:cNvSpPr>
          <p:nvPr/>
        </p:nvSpPr>
        <p:spPr>
          <a:xfrm>
            <a:off x="336042" y="685800"/>
            <a:ext cx="2105406" cy="132556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r>
              <a:rPr lang="en-US" b="1" kern="1200" dirty="0">
                <a:solidFill>
                  <a:schemeClr val="tx1"/>
                </a:solidFill>
                <a:latin typeface="+mj-lt"/>
                <a:ea typeface="+mj-ea"/>
                <a:cs typeface="+mj-cs"/>
              </a:rPr>
              <a:t>Business as usual…</a:t>
            </a:r>
          </a:p>
        </p:txBody>
      </p:sp>
    </p:spTree>
    <p:extLst>
      <p:ext uri="{BB962C8B-B14F-4D97-AF65-F5344CB8AC3E}">
        <p14:creationId xmlns:p14="http://schemas.microsoft.com/office/powerpoint/2010/main" val="672581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xmlns="" id="{846B729D-3238-40F6-9ACA-C55A2C05A367}"/>
              </a:ext>
            </a:extLst>
          </p:cNvPr>
          <p:cNvSpPr txBox="1">
            <a:spLocks/>
          </p:cNvSpPr>
          <p:nvPr/>
        </p:nvSpPr>
        <p:spPr>
          <a:xfrm>
            <a:off x="442170" y="856180"/>
            <a:ext cx="3420438" cy="112806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r>
              <a:rPr lang="en-US" sz="3500" dirty="0">
                <a:latin typeface="+mj-lt"/>
                <a:ea typeface="+mj-ea"/>
                <a:cs typeface="+mj-cs"/>
              </a:rPr>
              <a:t>At the Cross</a:t>
            </a:r>
          </a:p>
          <a:p>
            <a:pPr marL="0" indent="0">
              <a:spcBef>
                <a:spcPct val="0"/>
              </a:spcBef>
              <a:spcAft>
                <a:spcPts val="600"/>
              </a:spcAft>
              <a:buNone/>
            </a:pPr>
            <a:r>
              <a:rPr lang="en-US" sz="3500" dirty="0">
                <a:latin typeface="+mj-lt"/>
                <a:ea typeface="+mj-ea"/>
                <a:cs typeface="+mj-cs"/>
              </a:rPr>
              <a:t>God Provided…</a:t>
            </a:r>
          </a:p>
        </p:txBody>
      </p:sp>
      <p:grpSp>
        <p:nvGrpSpPr>
          <p:cNvPr id="73" name="Group 72">
            <a:extLst>
              <a:ext uri="{FF2B5EF4-FFF2-40B4-BE49-F238E27FC236}">
                <a16:creationId xmlns:a16="http://schemas.microsoft.com/office/drawing/2014/main" xmlns=""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083484"/>
            <a:ext cx="266396" cy="673460"/>
            <a:chOff x="0" y="823811"/>
            <a:chExt cx="355196" cy="673460"/>
          </a:xfrm>
        </p:grpSpPr>
        <p:sp>
          <p:nvSpPr>
            <p:cNvPr id="74" name="Rectangle 73">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xmlns="" id="{81AA7255-EF71-4E97-91BF-85AEC5BCC605}"/>
              </a:ext>
            </a:extLst>
          </p:cNvPr>
          <p:cNvSpPr>
            <a:spLocks noGrp="1"/>
          </p:cNvSpPr>
          <p:nvPr>
            <p:ph sz="half" idx="2"/>
          </p:nvPr>
        </p:nvSpPr>
        <p:spPr>
          <a:xfrm>
            <a:off x="443039" y="2330505"/>
            <a:ext cx="3419569" cy="3979585"/>
          </a:xfrm>
        </p:spPr>
        <p:txBody>
          <a:bodyPr vert="horz" lIns="91440" tIns="45720" rIns="91440" bIns="45720" rtlCol="0" anchor="ctr">
            <a:normAutofit/>
          </a:bodyPr>
          <a:lstStyle/>
          <a:p>
            <a:r>
              <a:rPr lang="en-US" dirty="0"/>
              <a:t>But all the Example of the truth to come</a:t>
            </a:r>
          </a:p>
          <a:p>
            <a:r>
              <a:rPr lang="en-US" dirty="0"/>
              <a:t>Generations later, the God of heaven would sacrifice his own Son…</a:t>
            </a:r>
          </a:p>
          <a:p>
            <a:endParaRPr lang="en-US" sz="1700" dirty="0"/>
          </a:p>
        </p:txBody>
      </p:sp>
      <p:sp>
        <p:nvSpPr>
          <p:cNvPr id="79" name="Rectangle 78">
            <a:extLst>
              <a:ext uri="{FF2B5EF4-FFF2-40B4-BE49-F238E27FC236}">
                <a16:creationId xmlns:a16="http://schemas.microsoft.com/office/drawing/2014/main" xmlns=""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a:extLst>
              <a:ext uri="{FF2B5EF4-FFF2-40B4-BE49-F238E27FC236}">
                <a16:creationId xmlns:a16="http://schemas.microsoft.com/office/drawing/2014/main" xmlns="" id="{CDAE001B-EB98-4F46-B4B6-F9EE5571B863}"/>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5648" r="27515"/>
          <a:stretch/>
        </p:blipFill>
        <p:spPr bwMode="auto">
          <a:xfrm>
            <a:off x="4571999" y="2090569"/>
            <a:ext cx="3886200" cy="3270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808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xmlns="" id="{846B729D-3238-40F6-9ACA-C55A2C05A367}"/>
              </a:ext>
            </a:extLst>
          </p:cNvPr>
          <p:cNvSpPr txBox="1">
            <a:spLocks/>
          </p:cNvSpPr>
          <p:nvPr/>
        </p:nvSpPr>
        <p:spPr>
          <a:xfrm>
            <a:off x="442170" y="856180"/>
            <a:ext cx="3420438" cy="112806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r>
              <a:rPr lang="en-US" sz="3500" dirty="0">
                <a:latin typeface="+mj-lt"/>
                <a:ea typeface="+mj-ea"/>
                <a:cs typeface="+mj-cs"/>
              </a:rPr>
              <a:t>At the Cross</a:t>
            </a:r>
          </a:p>
          <a:p>
            <a:pPr marL="0" indent="0">
              <a:spcBef>
                <a:spcPct val="0"/>
              </a:spcBef>
              <a:spcAft>
                <a:spcPts val="600"/>
              </a:spcAft>
              <a:buNone/>
            </a:pPr>
            <a:r>
              <a:rPr lang="en-US" sz="3500" dirty="0">
                <a:latin typeface="+mj-lt"/>
                <a:ea typeface="+mj-ea"/>
                <a:cs typeface="+mj-cs"/>
              </a:rPr>
              <a:t>God Provided…</a:t>
            </a:r>
          </a:p>
        </p:txBody>
      </p:sp>
      <p:grpSp>
        <p:nvGrpSpPr>
          <p:cNvPr id="73" name="Group 72">
            <a:extLst>
              <a:ext uri="{FF2B5EF4-FFF2-40B4-BE49-F238E27FC236}">
                <a16:creationId xmlns:a16="http://schemas.microsoft.com/office/drawing/2014/main" xmlns=""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083484"/>
            <a:ext cx="266396" cy="673460"/>
            <a:chOff x="0" y="823811"/>
            <a:chExt cx="355196" cy="673460"/>
          </a:xfrm>
        </p:grpSpPr>
        <p:sp>
          <p:nvSpPr>
            <p:cNvPr id="74" name="Rectangle 73">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xmlns="" id="{81AA7255-EF71-4E97-91BF-85AEC5BCC605}"/>
              </a:ext>
            </a:extLst>
          </p:cNvPr>
          <p:cNvSpPr>
            <a:spLocks noGrp="1"/>
          </p:cNvSpPr>
          <p:nvPr>
            <p:ph sz="half" idx="2"/>
          </p:nvPr>
        </p:nvSpPr>
        <p:spPr>
          <a:xfrm>
            <a:off x="443039" y="2330505"/>
            <a:ext cx="3419569" cy="3979585"/>
          </a:xfrm>
        </p:spPr>
        <p:txBody>
          <a:bodyPr vert="horz" lIns="91440" tIns="45720" rIns="91440" bIns="45720" rtlCol="0" anchor="ctr">
            <a:normAutofit/>
          </a:bodyPr>
          <a:lstStyle/>
          <a:p>
            <a:r>
              <a:rPr lang="en-US" dirty="0"/>
              <a:t>But as Example</a:t>
            </a:r>
          </a:p>
          <a:p>
            <a:r>
              <a:rPr lang="en-US" dirty="0"/>
              <a:t>Generations later, the God of heaven would sacrifice his own Son…</a:t>
            </a:r>
          </a:p>
          <a:p>
            <a:endParaRPr lang="en-US" sz="1700" dirty="0"/>
          </a:p>
        </p:txBody>
      </p:sp>
      <p:sp>
        <p:nvSpPr>
          <p:cNvPr id="79" name="Rectangle 78">
            <a:extLst>
              <a:ext uri="{FF2B5EF4-FFF2-40B4-BE49-F238E27FC236}">
                <a16:creationId xmlns:a16="http://schemas.microsoft.com/office/drawing/2014/main" xmlns=""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a:extLst>
              <a:ext uri="{FF2B5EF4-FFF2-40B4-BE49-F238E27FC236}">
                <a16:creationId xmlns:a16="http://schemas.microsoft.com/office/drawing/2014/main" xmlns="" id="{CDAE001B-EB98-4F46-B4B6-F9EE5571B863}"/>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5648" r="27515"/>
          <a:stretch/>
        </p:blipFill>
        <p:spPr bwMode="auto">
          <a:xfrm>
            <a:off x="4571999" y="2090569"/>
            <a:ext cx="3886200" cy="327062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xmlns="" id="{823DED71-96A9-42BD-AF53-EF83D34F9D34}"/>
              </a:ext>
            </a:extLst>
          </p:cNvPr>
          <p:cNvSpPr/>
          <p:nvPr/>
        </p:nvSpPr>
        <p:spPr>
          <a:xfrm>
            <a:off x="628650" y="5574428"/>
            <a:ext cx="7886700" cy="830997"/>
          </a:xfrm>
          <a:prstGeom prst="rect">
            <a:avLst/>
          </a:prstGeom>
        </p:spPr>
        <p:txBody>
          <a:bodyPr wrap="square">
            <a:spAutoFit/>
          </a:bodyPr>
          <a:lstStyle/>
          <a:p>
            <a:r>
              <a:rPr lang="en-NZ" sz="2400" dirty="0">
                <a:solidFill>
                  <a:srgbClr val="000000"/>
                </a:solidFill>
                <a:latin typeface="Helvetica Neue"/>
              </a:rPr>
              <a:t>Romans 5:6-10—</a:t>
            </a:r>
            <a:r>
              <a:rPr lang="en-NZ" sz="2400" b="1" baseline="30000" dirty="0">
                <a:solidFill>
                  <a:srgbClr val="000000"/>
                </a:solidFill>
                <a:latin typeface="Arial" panose="020B0604020202020204" pitchFamily="34" charset="0"/>
              </a:rPr>
              <a:t>6</a:t>
            </a:r>
            <a:r>
              <a:rPr lang="en-NZ" sz="2400" dirty="0">
                <a:solidFill>
                  <a:srgbClr val="000000"/>
                </a:solidFill>
                <a:latin typeface="Helvetica Neue"/>
              </a:rPr>
              <a:t>For while we were still helpless, at the right time Christ died for the ungodly. </a:t>
            </a:r>
            <a:r>
              <a:rPr lang="en-NZ" dirty="0">
                <a:solidFill>
                  <a:srgbClr val="000000"/>
                </a:solidFill>
                <a:latin typeface="Helvetica Neue"/>
              </a:rPr>
              <a:t>(NASB95)</a:t>
            </a:r>
            <a:endParaRPr lang="en-NZ" b="0" i="0" dirty="0">
              <a:solidFill>
                <a:srgbClr val="000000"/>
              </a:solidFill>
              <a:effectLst/>
              <a:latin typeface="Helvetica Neue"/>
            </a:endParaRPr>
          </a:p>
        </p:txBody>
      </p:sp>
    </p:spTree>
    <p:extLst>
      <p:ext uri="{BB962C8B-B14F-4D97-AF65-F5344CB8AC3E}">
        <p14:creationId xmlns:p14="http://schemas.microsoft.com/office/powerpoint/2010/main" val="2030558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xmlns="" id="{846B729D-3238-40F6-9ACA-C55A2C05A367}"/>
              </a:ext>
            </a:extLst>
          </p:cNvPr>
          <p:cNvSpPr txBox="1">
            <a:spLocks/>
          </p:cNvSpPr>
          <p:nvPr/>
        </p:nvSpPr>
        <p:spPr>
          <a:xfrm>
            <a:off x="442170" y="856180"/>
            <a:ext cx="3420438" cy="1128068"/>
          </a:xfrm>
          <a:prstGeom prst="rect">
            <a:avLst/>
          </a:prstGeom>
        </p:spPr>
        <p:txBody>
          <a:bodyPr vert="horz" lIns="91440" tIns="45720" rIns="91440" bIns="45720" rtlCol="0" anchor="ct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r>
              <a:rPr lang="en-US" sz="3500" dirty="0">
                <a:latin typeface="+mj-lt"/>
                <a:ea typeface="+mj-ea"/>
                <a:cs typeface="+mj-cs"/>
              </a:rPr>
              <a:t>God Provides Salvation when we meet Jesus at the Cross in Baptism…</a:t>
            </a:r>
          </a:p>
        </p:txBody>
      </p:sp>
      <p:grpSp>
        <p:nvGrpSpPr>
          <p:cNvPr id="73" name="Group 72">
            <a:extLst>
              <a:ext uri="{FF2B5EF4-FFF2-40B4-BE49-F238E27FC236}">
                <a16:creationId xmlns:a16="http://schemas.microsoft.com/office/drawing/2014/main" xmlns=""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083484"/>
            <a:ext cx="266396" cy="673460"/>
            <a:chOff x="0" y="823811"/>
            <a:chExt cx="355196" cy="673460"/>
          </a:xfrm>
        </p:grpSpPr>
        <p:sp>
          <p:nvSpPr>
            <p:cNvPr id="74" name="Rectangle 73">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xmlns="" id="{81AA7255-EF71-4E97-91BF-85AEC5BCC605}"/>
              </a:ext>
            </a:extLst>
          </p:cNvPr>
          <p:cNvSpPr>
            <a:spLocks noGrp="1"/>
          </p:cNvSpPr>
          <p:nvPr>
            <p:ph sz="half" idx="2"/>
          </p:nvPr>
        </p:nvSpPr>
        <p:spPr>
          <a:xfrm>
            <a:off x="443039" y="2330505"/>
            <a:ext cx="3419569" cy="3979585"/>
          </a:xfrm>
        </p:spPr>
        <p:txBody>
          <a:bodyPr vert="horz" lIns="91440" tIns="45720" rIns="91440" bIns="45720" rtlCol="0" anchor="ctr">
            <a:normAutofit/>
          </a:bodyPr>
          <a:lstStyle/>
          <a:p>
            <a:r>
              <a:rPr lang="en-NZ" dirty="0"/>
              <a:t>Romans 6:3—</a:t>
            </a:r>
          </a:p>
          <a:p>
            <a:r>
              <a:rPr lang="en-NZ" b="1" baseline="30000" dirty="0"/>
              <a:t>3</a:t>
            </a:r>
            <a:r>
              <a:rPr lang="en-NZ" dirty="0"/>
              <a:t>Or do you not know that all of us who have been baptized into Christ Jesus have been baptized into His death? </a:t>
            </a:r>
            <a:r>
              <a:rPr lang="en-NZ" sz="1700" dirty="0"/>
              <a:t>(NASB95)</a:t>
            </a:r>
          </a:p>
        </p:txBody>
      </p:sp>
      <p:sp>
        <p:nvSpPr>
          <p:cNvPr id="79" name="Rectangle 78">
            <a:extLst>
              <a:ext uri="{FF2B5EF4-FFF2-40B4-BE49-F238E27FC236}">
                <a16:creationId xmlns:a16="http://schemas.microsoft.com/office/drawing/2014/main" xmlns=""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Content Placeholder 5">
            <a:extLst>
              <a:ext uri="{FF2B5EF4-FFF2-40B4-BE49-F238E27FC236}">
                <a16:creationId xmlns:a16="http://schemas.microsoft.com/office/drawing/2014/main" xmlns="" id="{F950E1FB-9664-4872-A1ED-32527009EE3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465804" y="2224585"/>
            <a:ext cx="4157426" cy="2840908"/>
          </a:xfrm>
          <a:prstGeom prst="rect">
            <a:avLst/>
          </a:prstGeom>
        </p:spPr>
      </p:pic>
    </p:spTree>
    <p:extLst>
      <p:ext uri="{BB962C8B-B14F-4D97-AF65-F5344CB8AC3E}">
        <p14:creationId xmlns:p14="http://schemas.microsoft.com/office/powerpoint/2010/main" val="1886909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xmlns="" id="{231BF440-39FA-4087-84CC-2EEC0BBDAF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Countdown places two-per-person limits on most items amid ...">
            <a:extLst>
              <a:ext uri="{FF2B5EF4-FFF2-40B4-BE49-F238E27FC236}">
                <a16:creationId xmlns:a16="http://schemas.microsoft.com/office/drawing/2014/main" xmlns="" id="{C367469F-A965-49BE-A61C-D97C099B9BA3}"/>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8366" r="-3" b="-3"/>
          <a:stretch/>
        </p:blipFill>
        <p:spPr bwMode="auto">
          <a:xfrm>
            <a:off x="3662268" y="10"/>
            <a:ext cx="5481732"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Crowds rush to some supermarkets as Covid-19 enters NZ | RNZ News">
            <a:extLst>
              <a:ext uri="{FF2B5EF4-FFF2-40B4-BE49-F238E27FC236}">
                <a16:creationId xmlns:a16="http://schemas.microsoft.com/office/drawing/2014/main" xmlns="" id="{BDAFEB54-7D66-41A7-95D1-239511BFA15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4083"/>
          <a:stretch/>
        </p:blipFill>
        <p:spPr bwMode="auto">
          <a:xfrm>
            <a:off x="3662268" y="3493008"/>
            <a:ext cx="5481732"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93" name="Freeform: Shape 192">
            <a:extLst>
              <a:ext uri="{FF2B5EF4-FFF2-40B4-BE49-F238E27FC236}">
                <a16:creationId xmlns:a16="http://schemas.microsoft.com/office/drawing/2014/main" xmlns="" id="{F04E4CBA-303B-48BD-8451-C2701CB0EE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572000"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4" name="Freeform: Shape 193">
            <a:extLst>
              <a:ext uri="{FF2B5EF4-FFF2-40B4-BE49-F238E27FC236}">
                <a16:creationId xmlns:a16="http://schemas.microsoft.com/office/drawing/2014/main" xmlns="" id="{F6CA58B3-AFCC-4A40-9882-50D5080879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4565499"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5" name="Rectangle 194">
            <a:extLst>
              <a:ext uri="{FF2B5EF4-FFF2-40B4-BE49-F238E27FC236}">
                <a16:creationId xmlns:a16="http://schemas.microsoft.com/office/drawing/2014/main" xmlns="" id="{75C56826-D4E5-42ED-8529-079651CB300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152144"/>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96" name="Rectangle 195">
            <a:extLst>
              <a:ext uri="{FF2B5EF4-FFF2-40B4-BE49-F238E27FC236}">
                <a16:creationId xmlns:a16="http://schemas.microsoft.com/office/drawing/2014/main" xmlns="" id="{82095FCE-EF05-4443-B97A-85DEE3A5CA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7158" y="2194560"/>
            <a:ext cx="366903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7" name="Rectangle 196">
            <a:extLst>
              <a:ext uri="{FF2B5EF4-FFF2-40B4-BE49-F238E27FC236}">
                <a16:creationId xmlns:a16="http://schemas.microsoft.com/office/drawing/2014/main" xmlns="" id="{CA00AE6B-AA30-4CF8-BA6F-339B780AD7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37158" y="2194560"/>
            <a:ext cx="366903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Content Placeholder 7173">
            <a:extLst>
              <a:ext uri="{FF2B5EF4-FFF2-40B4-BE49-F238E27FC236}">
                <a16:creationId xmlns:a16="http://schemas.microsoft.com/office/drawing/2014/main" xmlns="" id="{C985FF2D-D8D7-43C0-96E8-EDBF876DA796}"/>
              </a:ext>
            </a:extLst>
          </p:cNvPr>
          <p:cNvSpPr txBox="1">
            <a:spLocks/>
          </p:cNvSpPr>
          <p:nvPr/>
        </p:nvSpPr>
        <p:spPr>
          <a:xfrm>
            <a:off x="336042" y="2512611"/>
            <a:ext cx="3624602" cy="36643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ct val="0"/>
              </a:spcBef>
              <a:spcAft>
                <a:spcPts val="600"/>
              </a:spcAft>
              <a:buNone/>
            </a:pPr>
            <a:r>
              <a:rPr lang="en-US" dirty="0"/>
              <a:t>Providing for your needs in a time of Hoarding, </a:t>
            </a:r>
          </a:p>
          <a:p>
            <a:pPr marL="0" indent="0" algn="ctr">
              <a:spcBef>
                <a:spcPct val="0"/>
              </a:spcBef>
              <a:spcAft>
                <a:spcPts val="600"/>
              </a:spcAft>
              <a:buNone/>
            </a:pPr>
            <a:r>
              <a:rPr lang="en-US" dirty="0"/>
              <a:t>Lock-Down, </a:t>
            </a:r>
          </a:p>
          <a:p>
            <a:pPr marL="0" indent="0" algn="ctr">
              <a:spcBef>
                <a:spcPct val="0"/>
              </a:spcBef>
              <a:spcAft>
                <a:spcPts val="600"/>
              </a:spcAft>
              <a:buNone/>
            </a:pPr>
            <a:r>
              <a:rPr lang="en-US" dirty="0"/>
              <a:t>Long Queues </a:t>
            </a:r>
          </a:p>
          <a:p>
            <a:pPr marL="0" indent="0" algn="ctr">
              <a:spcBef>
                <a:spcPct val="0"/>
              </a:spcBef>
              <a:spcAft>
                <a:spcPts val="600"/>
              </a:spcAft>
              <a:buNone/>
            </a:pPr>
            <a:r>
              <a:rPr lang="en-US" dirty="0"/>
              <a:t>and Empty shelves</a:t>
            </a:r>
          </a:p>
        </p:txBody>
      </p:sp>
      <p:sp>
        <p:nvSpPr>
          <p:cNvPr id="24" name="Content Placeholder 2">
            <a:extLst>
              <a:ext uri="{FF2B5EF4-FFF2-40B4-BE49-F238E27FC236}">
                <a16:creationId xmlns:a16="http://schemas.microsoft.com/office/drawing/2014/main" xmlns="" id="{B54A1A16-254B-492B-A25F-70BD4ED03203}"/>
              </a:ext>
            </a:extLst>
          </p:cNvPr>
          <p:cNvSpPr txBox="1">
            <a:spLocks/>
          </p:cNvSpPr>
          <p:nvPr/>
        </p:nvSpPr>
        <p:spPr>
          <a:xfrm>
            <a:off x="336042" y="685800"/>
            <a:ext cx="2105406" cy="132556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r>
              <a:rPr lang="en-US" b="1" kern="1200" dirty="0">
                <a:solidFill>
                  <a:schemeClr val="tx1"/>
                </a:solidFill>
                <a:latin typeface="+mj-lt"/>
                <a:ea typeface="+mj-ea"/>
                <a:cs typeface="+mj-cs"/>
              </a:rPr>
              <a:t>As things are today…</a:t>
            </a:r>
          </a:p>
        </p:txBody>
      </p:sp>
    </p:spTree>
    <p:extLst>
      <p:ext uri="{BB962C8B-B14F-4D97-AF65-F5344CB8AC3E}">
        <p14:creationId xmlns:p14="http://schemas.microsoft.com/office/powerpoint/2010/main" val="2886781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4" name="Rectangle 206">
            <a:extLst>
              <a:ext uri="{FF2B5EF4-FFF2-40B4-BE49-F238E27FC236}">
                <a16:creationId xmlns:a16="http://schemas.microsoft.com/office/drawing/2014/main" xmlns="" id="{A3C210E6-A35A-4F68-8D60-801A019C75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00" name="Picture 8" descr="The Truth About Online Shopping - ethical.net">
            <a:extLst>
              <a:ext uri="{FF2B5EF4-FFF2-40B4-BE49-F238E27FC236}">
                <a16:creationId xmlns:a16="http://schemas.microsoft.com/office/drawing/2014/main" xmlns="" id="{455A4CEB-41E3-45C9-B055-567F19F447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552" r="17693"/>
          <a:stretch/>
        </p:blipFill>
        <p:spPr bwMode="auto">
          <a:xfrm>
            <a:off x="2352291" y="10"/>
            <a:ext cx="3734478"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8198" name="Picture 6" descr="The Spinoff | A New Zealand site covering pop culture, politics ...">
            <a:extLst>
              <a:ext uri="{FF2B5EF4-FFF2-40B4-BE49-F238E27FC236}">
                <a16:creationId xmlns:a16="http://schemas.microsoft.com/office/drawing/2014/main" xmlns="" id="{623B5072-642A-4EC1-9214-3F073BE029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181" r="8182" b="-1"/>
          <a:stretch/>
        </p:blipFill>
        <p:spPr bwMode="auto">
          <a:xfrm>
            <a:off x="5536267" y="3456433"/>
            <a:ext cx="3607733"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a:noFill/>
          <a:extLst>
            <a:ext uri="{909E8E84-426E-40DD-AFC4-6F175D3DCCD1}">
              <a14:hiddenFill xmlns:a14="http://schemas.microsoft.com/office/drawing/2010/main">
                <a:solidFill>
                  <a:srgbClr val="FFFFFF"/>
                </a:solidFill>
              </a14:hiddenFill>
            </a:ext>
          </a:extLst>
        </p:spPr>
      </p:pic>
      <p:pic>
        <p:nvPicPr>
          <p:cNvPr id="8202" name="Picture 10" descr="7 Best Online Shopping Sites for Grocery in India | Incredible Planet">
            <a:extLst>
              <a:ext uri="{FF2B5EF4-FFF2-40B4-BE49-F238E27FC236}">
                <a16:creationId xmlns:a16="http://schemas.microsoft.com/office/drawing/2014/main" xmlns="" id="{243BB52A-C9A2-4692-8DDF-493610F62A0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112" r="17588" b="1"/>
          <a:stretch/>
        </p:blipFill>
        <p:spPr bwMode="auto">
          <a:xfrm>
            <a:off x="2392071" y="3456432"/>
            <a:ext cx="369410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8205" name="Freeform: Shape 208">
            <a:extLst>
              <a:ext uri="{FF2B5EF4-FFF2-40B4-BE49-F238E27FC236}">
                <a16:creationId xmlns:a16="http://schemas.microsoft.com/office/drawing/2014/main" xmlns="" id="{AC0D06B0-F19C-459E-B221-A34B506FB5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959361"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1" name="Freeform: Shape 210">
            <a:extLst>
              <a:ext uri="{FF2B5EF4-FFF2-40B4-BE49-F238E27FC236}">
                <a16:creationId xmlns:a16="http://schemas.microsoft.com/office/drawing/2014/main" xmlns="" id="{345B26DA-1C6B-4C66-81C9-9C1877FC2D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952502"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ontent Placeholder 2">
            <a:extLst>
              <a:ext uri="{FF2B5EF4-FFF2-40B4-BE49-F238E27FC236}">
                <a16:creationId xmlns:a16="http://schemas.microsoft.com/office/drawing/2014/main" xmlns="" id="{CADF7E2B-7B96-42F2-A4BC-80DB78AF9F79}"/>
              </a:ext>
            </a:extLst>
          </p:cNvPr>
          <p:cNvSpPr txBox="1">
            <a:spLocks/>
          </p:cNvSpPr>
          <p:nvPr/>
        </p:nvSpPr>
        <p:spPr>
          <a:xfrm>
            <a:off x="336042" y="685800"/>
            <a:ext cx="2105406" cy="132556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r>
              <a:rPr lang="en-US" b="1" kern="1200" dirty="0">
                <a:solidFill>
                  <a:schemeClr val="tx1"/>
                </a:solidFill>
                <a:latin typeface="+mj-lt"/>
                <a:ea typeface="+mj-ea"/>
                <a:cs typeface="+mj-cs"/>
              </a:rPr>
              <a:t>24 days from now…</a:t>
            </a:r>
          </a:p>
        </p:txBody>
      </p:sp>
      <p:sp>
        <p:nvSpPr>
          <p:cNvPr id="213" name="Rectangle 212">
            <a:extLst>
              <a:ext uri="{FF2B5EF4-FFF2-40B4-BE49-F238E27FC236}">
                <a16:creationId xmlns:a16="http://schemas.microsoft.com/office/drawing/2014/main" xmlns="" id="{98DE6C44-43F8-4DE4-AB81-66853FFEA0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005840"/>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5" name="Rectangle 214">
            <a:extLst>
              <a:ext uri="{FF2B5EF4-FFF2-40B4-BE49-F238E27FC236}">
                <a16:creationId xmlns:a16="http://schemas.microsoft.com/office/drawing/2014/main" xmlns="" id="{2409529B-9B56-4F10-BE4D-F934DB89E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9184" y="2089941"/>
            <a:ext cx="21259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74" name="Content Placeholder 7173">
            <a:extLst>
              <a:ext uri="{FF2B5EF4-FFF2-40B4-BE49-F238E27FC236}">
                <a16:creationId xmlns:a16="http://schemas.microsoft.com/office/drawing/2014/main" xmlns="" id="{580E96C9-F777-4FE9-981F-53D18C15BD92}"/>
              </a:ext>
            </a:extLst>
          </p:cNvPr>
          <p:cNvSpPr>
            <a:spLocks noGrp="1"/>
          </p:cNvSpPr>
          <p:nvPr>
            <p:ph sz="half" idx="2"/>
          </p:nvPr>
        </p:nvSpPr>
        <p:spPr>
          <a:xfrm>
            <a:off x="336042" y="2788592"/>
            <a:ext cx="2105406" cy="3713190"/>
          </a:xfrm>
        </p:spPr>
        <p:txBody>
          <a:bodyPr vert="horz" lIns="91440" tIns="45720" rIns="91440" bIns="45720" rtlCol="0">
            <a:noAutofit/>
          </a:bodyPr>
          <a:lstStyle/>
          <a:p>
            <a:pPr marL="0"/>
            <a:r>
              <a:rPr lang="en-US" dirty="0"/>
              <a:t>The Lock-Down will be over (we pray) and things will return to ‘normal.’</a:t>
            </a:r>
          </a:p>
        </p:txBody>
      </p:sp>
      <p:pic>
        <p:nvPicPr>
          <p:cNvPr id="8194" name="Picture 2" descr="Are we obsessed with time management? – The daily blog of ...">
            <a:extLst>
              <a:ext uri="{FF2B5EF4-FFF2-40B4-BE49-F238E27FC236}">
                <a16:creationId xmlns:a16="http://schemas.microsoft.com/office/drawing/2014/main" xmlns="" id="{A474F19D-C544-493C-A24C-C9B2B755CFB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844" r="-2" b="-2"/>
          <a:stretch/>
        </p:blipFill>
        <p:spPr bwMode="auto">
          <a:xfrm>
            <a:off x="5553279" y="10"/>
            <a:ext cx="3590721"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xmlns="" id="{846B729D-3238-40F6-9ACA-C55A2C05A367}"/>
              </a:ext>
            </a:extLst>
          </p:cNvPr>
          <p:cNvSpPr txBox="1">
            <a:spLocks/>
          </p:cNvSpPr>
          <p:nvPr/>
        </p:nvSpPr>
        <p:spPr>
          <a:xfrm>
            <a:off x="336042" y="859536"/>
            <a:ext cx="3624601" cy="124358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endParaRPr lang="en-US" sz="2300" kern="1200" dirty="0">
              <a:solidFill>
                <a:schemeClr val="tx1"/>
              </a:solidFill>
              <a:latin typeface="+mj-lt"/>
              <a:ea typeface="+mj-ea"/>
              <a:cs typeface="+mj-cs"/>
            </a:endParaRPr>
          </a:p>
        </p:txBody>
      </p:sp>
    </p:spTree>
    <p:extLst>
      <p:ext uri="{BB962C8B-B14F-4D97-AF65-F5344CB8AC3E}">
        <p14:creationId xmlns:p14="http://schemas.microsoft.com/office/powerpoint/2010/main" val="1066636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4" name="Rectangle 206">
            <a:extLst>
              <a:ext uri="{FF2B5EF4-FFF2-40B4-BE49-F238E27FC236}">
                <a16:creationId xmlns:a16="http://schemas.microsoft.com/office/drawing/2014/main" xmlns="" id="{A3C210E6-A35A-4F68-8D60-801A019C75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00" name="Picture 8" descr="The Truth About Online Shopping - ethical.net">
            <a:extLst>
              <a:ext uri="{FF2B5EF4-FFF2-40B4-BE49-F238E27FC236}">
                <a16:creationId xmlns:a16="http://schemas.microsoft.com/office/drawing/2014/main" xmlns="" id="{455A4CEB-41E3-45C9-B055-567F19F447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552" r="17693"/>
          <a:stretch/>
        </p:blipFill>
        <p:spPr bwMode="auto">
          <a:xfrm>
            <a:off x="2352291" y="10"/>
            <a:ext cx="3734478"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8198" name="Picture 6" descr="The Spinoff | A New Zealand site covering pop culture, politics ...">
            <a:extLst>
              <a:ext uri="{FF2B5EF4-FFF2-40B4-BE49-F238E27FC236}">
                <a16:creationId xmlns:a16="http://schemas.microsoft.com/office/drawing/2014/main" xmlns="" id="{623B5072-642A-4EC1-9214-3F073BE029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181" r="8182" b="-1"/>
          <a:stretch/>
        </p:blipFill>
        <p:spPr bwMode="auto">
          <a:xfrm>
            <a:off x="5536267" y="3456433"/>
            <a:ext cx="3607733"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a:noFill/>
          <a:extLst>
            <a:ext uri="{909E8E84-426E-40DD-AFC4-6F175D3DCCD1}">
              <a14:hiddenFill xmlns:a14="http://schemas.microsoft.com/office/drawing/2010/main">
                <a:solidFill>
                  <a:srgbClr val="FFFFFF"/>
                </a:solidFill>
              </a14:hiddenFill>
            </a:ext>
          </a:extLst>
        </p:spPr>
      </p:pic>
      <p:pic>
        <p:nvPicPr>
          <p:cNvPr id="8202" name="Picture 10" descr="7 Best Online Shopping Sites for Grocery in India | Incredible Planet">
            <a:extLst>
              <a:ext uri="{FF2B5EF4-FFF2-40B4-BE49-F238E27FC236}">
                <a16:creationId xmlns:a16="http://schemas.microsoft.com/office/drawing/2014/main" xmlns="" id="{243BB52A-C9A2-4692-8DDF-493610F62A0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112" r="17588" b="1"/>
          <a:stretch/>
        </p:blipFill>
        <p:spPr bwMode="auto">
          <a:xfrm>
            <a:off x="2392071" y="3456432"/>
            <a:ext cx="369410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8205" name="Freeform: Shape 208">
            <a:extLst>
              <a:ext uri="{FF2B5EF4-FFF2-40B4-BE49-F238E27FC236}">
                <a16:creationId xmlns:a16="http://schemas.microsoft.com/office/drawing/2014/main" xmlns="" id="{AC0D06B0-F19C-459E-B221-A34B506FB5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959361"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1" name="Freeform: Shape 210">
            <a:extLst>
              <a:ext uri="{FF2B5EF4-FFF2-40B4-BE49-F238E27FC236}">
                <a16:creationId xmlns:a16="http://schemas.microsoft.com/office/drawing/2014/main" xmlns="" id="{345B26DA-1C6B-4C66-81C9-9C1877FC2D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952502"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ontent Placeholder 2">
            <a:extLst>
              <a:ext uri="{FF2B5EF4-FFF2-40B4-BE49-F238E27FC236}">
                <a16:creationId xmlns:a16="http://schemas.microsoft.com/office/drawing/2014/main" xmlns="" id="{CADF7E2B-7B96-42F2-A4BC-80DB78AF9F79}"/>
              </a:ext>
            </a:extLst>
          </p:cNvPr>
          <p:cNvSpPr txBox="1">
            <a:spLocks/>
          </p:cNvSpPr>
          <p:nvPr/>
        </p:nvSpPr>
        <p:spPr>
          <a:xfrm>
            <a:off x="336042" y="685800"/>
            <a:ext cx="2105406" cy="132556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r>
              <a:rPr lang="en-US" b="1" kern="1200" dirty="0">
                <a:solidFill>
                  <a:schemeClr val="tx1"/>
                </a:solidFill>
                <a:latin typeface="+mj-lt"/>
                <a:ea typeface="+mj-ea"/>
                <a:cs typeface="+mj-cs"/>
              </a:rPr>
              <a:t>Time to ponder…</a:t>
            </a:r>
          </a:p>
        </p:txBody>
      </p:sp>
      <p:sp>
        <p:nvSpPr>
          <p:cNvPr id="213" name="Rectangle 212">
            <a:extLst>
              <a:ext uri="{FF2B5EF4-FFF2-40B4-BE49-F238E27FC236}">
                <a16:creationId xmlns:a16="http://schemas.microsoft.com/office/drawing/2014/main" xmlns="" id="{98DE6C44-43F8-4DE4-AB81-66853FFEA0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005840"/>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5" name="Rectangle 214">
            <a:extLst>
              <a:ext uri="{FF2B5EF4-FFF2-40B4-BE49-F238E27FC236}">
                <a16:creationId xmlns:a16="http://schemas.microsoft.com/office/drawing/2014/main" xmlns="" id="{2409529B-9B56-4F10-BE4D-F934DB89E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9184" y="2089941"/>
            <a:ext cx="21259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74" name="Content Placeholder 7173">
            <a:extLst>
              <a:ext uri="{FF2B5EF4-FFF2-40B4-BE49-F238E27FC236}">
                <a16:creationId xmlns:a16="http://schemas.microsoft.com/office/drawing/2014/main" xmlns="" id="{580E96C9-F777-4FE9-981F-53D18C15BD92}"/>
              </a:ext>
            </a:extLst>
          </p:cNvPr>
          <p:cNvSpPr>
            <a:spLocks noGrp="1"/>
          </p:cNvSpPr>
          <p:nvPr>
            <p:ph sz="half" idx="2"/>
          </p:nvPr>
        </p:nvSpPr>
        <p:spPr>
          <a:xfrm>
            <a:off x="336042" y="2788592"/>
            <a:ext cx="2105406" cy="3713190"/>
          </a:xfrm>
        </p:spPr>
        <p:txBody>
          <a:bodyPr vert="horz" lIns="91440" tIns="45720" rIns="91440" bIns="45720" rtlCol="0">
            <a:noAutofit/>
          </a:bodyPr>
          <a:lstStyle/>
          <a:p>
            <a:pPr marL="0"/>
            <a:r>
              <a:rPr lang="en-US" sz="4000" b="1" dirty="0"/>
              <a:t>We think in terms of what we don’t have…</a:t>
            </a:r>
          </a:p>
        </p:txBody>
      </p:sp>
      <p:pic>
        <p:nvPicPr>
          <p:cNvPr id="8194" name="Picture 2" descr="Are we obsessed with time management? – The daily blog of ...">
            <a:extLst>
              <a:ext uri="{FF2B5EF4-FFF2-40B4-BE49-F238E27FC236}">
                <a16:creationId xmlns:a16="http://schemas.microsoft.com/office/drawing/2014/main" xmlns="" id="{A474F19D-C544-493C-A24C-C9B2B755CFB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844" r="-2" b="-2"/>
          <a:stretch/>
        </p:blipFill>
        <p:spPr bwMode="auto">
          <a:xfrm>
            <a:off x="5553279" y="10"/>
            <a:ext cx="3590721"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xmlns="" id="{846B729D-3238-40F6-9ACA-C55A2C05A367}"/>
              </a:ext>
            </a:extLst>
          </p:cNvPr>
          <p:cNvSpPr txBox="1">
            <a:spLocks/>
          </p:cNvSpPr>
          <p:nvPr/>
        </p:nvSpPr>
        <p:spPr>
          <a:xfrm>
            <a:off x="336042" y="859536"/>
            <a:ext cx="3624601" cy="124358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endParaRPr lang="en-US" sz="2300" kern="1200" dirty="0">
              <a:solidFill>
                <a:schemeClr val="tx1"/>
              </a:solidFill>
              <a:latin typeface="+mj-lt"/>
              <a:ea typeface="+mj-ea"/>
              <a:cs typeface="+mj-cs"/>
            </a:endParaRPr>
          </a:p>
        </p:txBody>
      </p:sp>
    </p:spTree>
    <p:extLst>
      <p:ext uri="{BB962C8B-B14F-4D97-AF65-F5344CB8AC3E}">
        <p14:creationId xmlns:p14="http://schemas.microsoft.com/office/powerpoint/2010/main" val="3686187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4" name="Rectangle 206">
            <a:extLst>
              <a:ext uri="{FF2B5EF4-FFF2-40B4-BE49-F238E27FC236}">
                <a16:creationId xmlns:a16="http://schemas.microsoft.com/office/drawing/2014/main" xmlns="" id="{A3C210E6-A35A-4F68-8D60-801A019C75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00" name="Picture 8" descr="The Truth About Online Shopping - ethical.net">
            <a:extLst>
              <a:ext uri="{FF2B5EF4-FFF2-40B4-BE49-F238E27FC236}">
                <a16:creationId xmlns:a16="http://schemas.microsoft.com/office/drawing/2014/main" xmlns="" id="{455A4CEB-41E3-45C9-B055-567F19F447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552" r="17693"/>
          <a:stretch/>
        </p:blipFill>
        <p:spPr bwMode="auto">
          <a:xfrm>
            <a:off x="2352291" y="10"/>
            <a:ext cx="3734478"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8198" name="Picture 6" descr="The Spinoff | A New Zealand site covering pop culture, politics ...">
            <a:extLst>
              <a:ext uri="{FF2B5EF4-FFF2-40B4-BE49-F238E27FC236}">
                <a16:creationId xmlns:a16="http://schemas.microsoft.com/office/drawing/2014/main" xmlns="" id="{623B5072-642A-4EC1-9214-3F073BE029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181" r="8182" b="-1"/>
          <a:stretch/>
        </p:blipFill>
        <p:spPr bwMode="auto">
          <a:xfrm>
            <a:off x="5536267" y="3456433"/>
            <a:ext cx="3607733"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a:noFill/>
          <a:extLst>
            <a:ext uri="{909E8E84-426E-40DD-AFC4-6F175D3DCCD1}">
              <a14:hiddenFill xmlns:a14="http://schemas.microsoft.com/office/drawing/2010/main">
                <a:solidFill>
                  <a:srgbClr val="FFFFFF"/>
                </a:solidFill>
              </a14:hiddenFill>
            </a:ext>
          </a:extLst>
        </p:spPr>
      </p:pic>
      <p:pic>
        <p:nvPicPr>
          <p:cNvPr id="8202" name="Picture 10" descr="7 Best Online Shopping Sites for Grocery in India | Incredible Planet">
            <a:extLst>
              <a:ext uri="{FF2B5EF4-FFF2-40B4-BE49-F238E27FC236}">
                <a16:creationId xmlns:a16="http://schemas.microsoft.com/office/drawing/2014/main" xmlns="" id="{243BB52A-C9A2-4692-8DDF-493610F62A0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112" r="17588" b="1"/>
          <a:stretch/>
        </p:blipFill>
        <p:spPr bwMode="auto">
          <a:xfrm>
            <a:off x="2392071" y="3456432"/>
            <a:ext cx="369410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8205" name="Freeform: Shape 208">
            <a:extLst>
              <a:ext uri="{FF2B5EF4-FFF2-40B4-BE49-F238E27FC236}">
                <a16:creationId xmlns:a16="http://schemas.microsoft.com/office/drawing/2014/main" xmlns="" id="{AC0D06B0-F19C-459E-B221-A34B506FB5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959361"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1" name="Freeform: Shape 210">
            <a:extLst>
              <a:ext uri="{FF2B5EF4-FFF2-40B4-BE49-F238E27FC236}">
                <a16:creationId xmlns:a16="http://schemas.microsoft.com/office/drawing/2014/main" xmlns="" id="{345B26DA-1C6B-4C66-81C9-9C1877FC2D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952502"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ontent Placeholder 2">
            <a:extLst>
              <a:ext uri="{FF2B5EF4-FFF2-40B4-BE49-F238E27FC236}">
                <a16:creationId xmlns:a16="http://schemas.microsoft.com/office/drawing/2014/main" xmlns="" id="{CADF7E2B-7B96-42F2-A4BC-80DB78AF9F79}"/>
              </a:ext>
            </a:extLst>
          </p:cNvPr>
          <p:cNvSpPr txBox="1">
            <a:spLocks/>
          </p:cNvSpPr>
          <p:nvPr/>
        </p:nvSpPr>
        <p:spPr>
          <a:xfrm>
            <a:off x="336042" y="685800"/>
            <a:ext cx="2105406" cy="132556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r>
              <a:rPr lang="en-US" b="1" kern="1200" dirty="0">
                <a:solidFill>
                  <a:schemeClr val="tx1"/>
                </a:solidFill>
                <a:latin typeface="+mj-lt"/>
                <a:ea typeface="+mj-ea"/>
                <a:cs typeface="+mj-cs"/>
              </a:rPr>
              <a:t>Time to ponder…</a:t>
            </a:r>
          </a:p>
        </p:txBody>
      </p:sp>
      <p:sp>
        <p:nvSpPr>
          <p:cNvPr id="213" name="Rectangle 212">
            <a:extLst>
              <a:ext uri="{FF2B5EF4-FFF2-40B4-BE49-F238E27FC236}">
                <a16:creationId xmlns:a16="http://schemas.microsoft.com/office/drawing/2014/main" xmlns="" id="{98DE6C44-43F8-4DE4-AB81-66853FFEA0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005840"/>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5" name="Rectangle 214">
            <a:extLst>
              <a:ext uri="{FF2B5EF4-FFF2-40B4-BE49-F238E27FC236}">
                <a16:creationId xmlns:a16="http://schemas.microsoft.com/office/drawing/2014/main" xmlns="" id="{2409529B-9B56-4F10-BE4D-F934DB89E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9184" y="2089941"/>
            <a:ext cx="21259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74" name="Content Placeholder 7173">
            <a:extLst>
              <a:ext uri="{FF2B5EF4-FFF2-40B4-BE49-F238E27FC236}">
                <a16:creationId xmlns:a16="http://schemas.microsoft.com/office/drawing/2014/main" xmlns="" id="{580E96C9-F777-4FE9-981F-53D18C15BD92}"/>
              </a:ext>
            </a:extLst>
          </p:cNvPr>
          <p:cNvSpPr>
            <a:spLocks noGrp="1"/>
          </p:cNvSpPr>
          <p:nvPr>
            <p:ph sz="half" idx="2"/>
          </p:nvPr>
        </p:nvSpPr>
        <p:spPr>
          <a:xfrm>
            <a:off x="336042" y="2788592"/>
            <a:ext cx="2105406" cy="3713190"/>
          </a:xfrm>
        </p:spPr>
        <p:txBody>
          <a:bodyPr vert="horz" lIns="91440" tIns="45720" rIns="91440" bIns="45720" rtlCol="0">
            <a:noAutofit/>
          </a:bodyPr>
          <a:lstStyle/>
          <a:p>
            <a:pPr marL="0"/>
            <a:r>
              <a:rPr lang="en-US" dirty="0"/>
              <a:t>We treat what we have as background or a landscape on which to put more things.</a:t>
            </a:r>
          </a:p>
        </p:txBody>
      </p:sp>
      <p:pic>
        <p:nvPicPr>
          <p:cNvPr id="8194" name="Picture 2" descr="Are we obsessed with time management? – The daily blog of ...">
            <a:extLst>
              <a:ext uri="{FF2B5EF4-FFF2-40B4-BE49-F238E27FC236}">
                <a16:creationId xmlns:a16="http://schemas.microsoft.com/office/drawing/2014/main" xmlns="" id="{A474F19D-C544-493C-A24C-C9B2B755CFB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844" r="-2" b="-2"/>
          <a:stretch/>
        </p:blipFill>
        <p:spPr bwMode="auto">
          <a:xfrm>
            <a:off x="5553279" y="10"/>
            <a:ext cx="3590721"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xmlns="" id="{846B729D-3238-40F6-9ACA-C55A2C05A367}"/>
              </a:ext>
            </a:extLst>
          </p:cNvPr>
          <p:cNvSpPr txBox="1">
            <a:spLocks/>
          </p:cNvSpPr>
          <p:nvPr/>
        </p:nvSpPr>
        <p:spPr>
          <a:xfrm>
            <a:off x="336042" y="859536"/>
            <a:ext cx="3624601" cy="124358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endParaRPr lang="en-US" sz="2300" kern="1200" dirty="0">
              <a:solidFill>
                <a:schemeClr val="tx1"/>
              </a:solidFill>
              <a:latin typeface="+mj-lt"/>
              <a:ea typeface="+mj-ea"/>
              <a:cs typeface="+mj-cs"/>
            </a:endParaRPr>
          </a:p>
        </p:txBody>
      </p:sp>
    </p:spTree>
    <p:extLst>
      <p:ext uri="{BB962C8B-B14F-4D97-AF65-F5344CB8AC3E}">
        <p14:creationId xmlns:p14="http://schemas.microsoft.com/office/powerpoint/2010/main" val="4543622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4" name="Rectangle 206">
            <a:extLst>
              <a:ext uri="{FF2B5EF4-FFF2-40B4-BE49-F238E27FC236}">
                <a16:creationId xmlns:a16="http://schemas.microsoft.com/office/drawing/2014/main" xmlns="" id="{A3C210E6-A35A-4F68-8D60-801A019C75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00" name="Picture 8" descr="The Truth About Online Shopping - ethical.net">
            <a:extLst>
              <a:ext uri="{FF2B5EF4-FFF2-40B4-BE49-F238E27FC236}">
                <a16:creationId xmlns:a16="http://schemas.microsoft.com/office/drawing/2014/main" xmlns="" id="{455A4CEB-41E3-45C9-B055-567F19F447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552" r="17693"/>
          <a:stretch/>
        </p:blipFill>
        <p:spPr bwMode="auto">
          <a:xfrm>
            <a:off x="2352291" y="10"/>
            <a:ext cx="3734478"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8198" name="Picture 6" descr="The Spinoff | A New Zealand site covering pop culture, politics ...">
            <a:extLst>
              <a:ext uri="{FF2B5EF4-FFF2-40B4-BE49-F238E27FC236}">
                <a16:creationId xmlns:a16="http://schemas.microsoft.com/office/drawing/2014/main" xmlns="" id="{623B5072-642A-4EC1-9214-3F073BE0294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181" r="8182" b="-1"/>
          <a:stretch/>
        </p:blipFill>
        <p:spPr bwMode="auto">
          <a:xfrm>
            <a:off x="5536267" y="3456433"/>
            <a:ext cx="3607733"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a:noFill/>
          <a:extLst>
            <a:ext uri="{909E8E84-426E-40DD-AFC4-6F175D3DCCD1}">
              <a14:hiddenFill xmlns:a14="http://schemas.microsoft.com/office/drawing/2010/main">
                <a:solidFill>
                  <a:srgbClr val="FFFFFF"/>
                </a:solidFill>
              </a14:hiddenFill>
            </a:ext>
          </a:extLst>
        </p:spPr>
      </p:pic>
      <p:pic>
        <p:nvPicPr>
          <p:cNvPr id="8202" name="Picture 10" descr="7 Best Online Shopping Sites for Grocery in India | Incredible Planet">
            <a:extLst>
              <a:ext uri="{FF2B5EF4-FFF2-40B4-BE49-F238E27FC236}">
                <a16:creationId xmlns:a16="http://schemas.microsoft.com/office/drawing/2014/main" xmlns="" id="{243BB52A-C9A2-4692-8DDF-493610F62A0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112" r="17588" b="1"/>
          <a:stretch/>
        </p:blipFill>
        <p:spPr bwMode="auto">
          <a:xfrm>
            <a:off x="2392071" y="3456432"/>
            <a:ext cx="369410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8205" name="Freeform: Shape 208">
            <a:extLst>
              <a:ext uri="{FF2B5EF4-FFF2-40B4-BE49-F238E27FC236}">
                <a16:creationId xmlns:a16="http://schemas.microsoft.com/office/drawing/2014/main" xmlns="" id="{AC0D06B0-F19C-459E-B221-A34B506FB5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959361"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1" name="Freeform: Shape 210">
            <a:extLst>
              <a:ext uri="{FF2B5EF4-FFF2-40B4-BE49-F238E27FC236}">
                <a16:creationId xmlns:a16="http://schemas.microsoft.com/office/drawing/2014/main" xmlns="" id="{345B26DA-1C6B-4C66-81C9-9C1877FC2D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952502"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3" name="Rectangle 212">
            <a:extLst>
              <a:ext uri="{FF2B5EF4-FFF2-40B4-BE49-F238E27FC236}">
                <a16:creationId xmlns:a16="http://schemas.microsoft.com/office/drawing/2014/main" xmlns="" id="{98DE6C44-43F8-4DE4-AB81-66853FFEA0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005840"/>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5" name="Rectangle 214">
            <a:extLst>
              <a:ext uri="{FF2B5EF4-FFF2-40B4-BE49-F238E27FC236}">
                <a16:creationId xmlns:a16="http://schemas.microsoft.com/office/drawing/2014/main" xmlns="" id="{2409529B-9B56-4F10-BE4D-F934DB89E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9184" y="2089941"/>
            <a:ext cx="21259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74" name="Content Placeholder 7173">
            <a:extLst>
              <a:ext uri="{FF2B5EF4-FFF2-40B4-BE49-F238E27FC236}">
                <a16:creationId xmlns:a16="http://schemas.microsoft.com/office/drawing/2014/main" xmlns="" id="{580E96C9-F777-4FE9-981F-53D18C15BD92}"/>
              </a:ext>
            </a:extLst>
          </p:cNvPr>
          <p:cNvSpPr>
            <a:spLocks noGrp="1"/>
          </p:cNvSpPr>
          <p:nvPr>
            <p:ph sz="half" idx="2"/>
          </p:nvPr>
        </p:nvSpPr>
        <p:spPr>
          <a:xfrm>
            <a:off x="336042" y="2788592"/>
            <a:ext cx="2105406" cy="3392752"/>
          </a:xfrm>
        </p:spPr>
        <p:txBody>
          <a:bodyPr vert="horz" lIns="91440" tIns="45720" rIns="91440" bIns="45720" rtlCol="0">
            <a:noAutofit/>
          </a:bodyPr>
          <a:lstStyle/>
          <a:p>
            <a:pPr marL="0"/>
            <a:r>
              <a:rPr lang="en-US" dirty="0"/>
              <a:t>What we don’t always accept is that what we </a:t>
            </a:r>
            <a:r>
              <a:rPr lang="en-US" u="sng" dirty="0"/>
              <a:t>don’t have</a:t>
            </a:r>
            <a:r>
              <a:rPr lang="en-US" dirty="0"/>
              <a:t> is where our heart abides.</a:t>
            </a:r>
          </a:p>
          <a:p>
            <a:pPr marL="0"/>
            <a:endParaRPr lang="en-US" dirty="0"/>
          </a:p>
        </p:txBody>
      </p:sp>
      <p:pic>
        <p:nvPicPr>
          <p:cNvPr id="8194" name="Picture 2" descr="Are we obsessed with time management? – The daily blog of ...">
            <a:extLst>
              <a:ext uri="{FF2B5EF4-FFF2-40B4-BE49-F238E27FC236}">
                <a16:creationId xmlns:a16="http://schemas.microsoft.com/office/drawing/2014/main" xmlns="" id="{A474F19D-C544-493C-A24C-C9B2B755CFB2}"/>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5844" r="-2" b="-2"/>
          <a:stretch/>
        </p:blipFill>
        <p:spPr bwMode="auto">
          <a:xfrm>
            <a:off x="5553279" y="10"/>
            <a:ext cx="3590721"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xmlns="" id="{846B729D-3238-40F6-9ACA-C55A2C05A367}"/>
              </a:ext>
            </a:extLst>
          </p:cNvPr>
          <p:cNvSpPr txBox="1">
            <a:spLocks/>
          </p:cNvSpPr>
          <p:nvPr/>
        </p:nvSpPr>
        <p:spPr>
          <a:xfrm>
            <a:off x="336042" y="859536"/>
            <a:ext cx="3624601" cy="124358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endParaRPr lang="en-US" sz="2300" kern="1200" dirty="0">
              <a:solidFill>
                <a:schemeClr val="tx1"/>
              </a:solidFill>
              <a:latin typeface="+mj-lt"/>
              <a:ea typeface="+mj-ea"/>
              <a:cs typeface="+mj-cs"/>
            </a:endParaRPr>
          </a:p>
        </p:txBody>
      </p:sp>
      <p:sp>
        <p:nvSpPr>
          <p:cNvPr id="14" name="Content Placeholder 2">
            <a:extLst>
              <a:ext uri="{FF2B5EF4-FFF2-40B4-BE49-F238E27FC236}">
                <a16:creationId xmlns:a16="http://schemas.microsoft.com/office/drawing/2014/main" xmlns="" id="{247EE9F5-35C1-4406-81AA-55D216518249}"/>
              </a:ext>
            </a:extLst>
          </p:cNvPr>
          <p:cNvSpPr txBox="1">
            <a:spLocks/>
          </p:cNvSpPr>
          <p:nvPr/>
        </p:nvSpPr>
        <p:spPr>
          <a:xfrm>
            <a:off x="336042" y="685800"/>
            <a:ext cx="2105406" cy="132556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r>
              <a:rPr lang="en-US" b="1" kern="1200" dirty="0">
                <a:solidFill>
                  <a:schemeClr val="tx1"/>
                </a:solidFill>
                <a:latin typeface="+mj-lt"/>
                <a:ea typeface="+mj-ea"/>
                <a:cs typeface="+mj-cs"/>
              </a:rPr>
              <a:t>Time to ponder…</a:t>
            </a:r>
          </a:p>
        </p:txBody>
      </p:sp>
    </p:spTree>
    <p:extLst>
      <p:ext uri="{BB962C8B-B14F-4D97-AF65-F5344CB8AC3E}">
        <p14:creationId xmlns:p14="http://schemas.microsoft.com/office/powerpoint/2010/main" val="3400168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4" name="Rectangle 206">
            <a:extLst>
              <a:ext uri="{FF2B5EF4-FFF2-40B4-BE49-F238E27FC236}">
                <a16:creationId xmlns:a16="http://schemas.microsoft.com/office/drawing/2014/main" xmlns="" id="{A3C210E6-A35A-4F68-8D60-801A019C75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205" name="Freeform: Shape 208">
            <a:extLst>
              <a:ext uri="{FF2B5EF4-FFF2-40B4-BE49-F238E27FC236}">
                <a16:creationId xmlns:a16="http://schemas.microsoft.com/office/drawing/2014/main" xmlns="" id="{AC0D06B0-F19C-459E-B221-A34B506FB5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959361"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11" name="Freeform: Shape 210">
            <a:extLst>
              <a:ext uri="{FF2B5EF4-FFF2-40B4-BE49-F238E27FC236}">
                <a16:creationId xmlns:a16="http://schemas.microsoft.com/office/drawing/2014/main" xmlns="" id="{345B26DA-1C6B-4C66-81C9-9C1877FC2D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952502"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3" name="Rectangle 212">
            <a:extLst>
              <a:ext uri="{FF2B5EF4-FFF2-40B4-BE49-F238E27FC236}">
                <a16:creationId xmlns:a16="http://schemas.microsoft.com/office/drawing/2014/main" xmlns="" id="{98DE6C44-43F8-4DE4-AB81-66853FFEA0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005840"/>
            <a:ext cx="96012"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5" name="Rectangle 214">
            <a:extLst>
              <a:ext uri="{FF2B5EF4-FFF2-40B4-BE49-F238E27FC236}">
                <a16:creationId xmlns:a16="http://schemas.microsoft.com/office/drawing/2014/main" xmlns="" id="{2409529B-9B56-4F10-BE4D-F934DB89E57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9184" y="2089941"/>
            <a:ext cx="21259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74" name="Content Placeholder 7173">
            <a:extLst>
              <a:ext uri="{FF2B5EF4-FFF2-40B4-BE49-F238E27FC236}">
                <a16:creationId xmlns:a16="http://schemas.microsoft.com/office/drawing/2014/main" xmlns="" id="{580E96C9-F777-4FE9-981F-53D18C15BD92}"/>
              </a:ext>
            </a:extLst>
          </p:cNvPr>
          <p:cNvSpPr>
            <a:spLocks noGrp="1"/>
          </p:cNvSpPr>
          <p:nvPr>
            <p:ph sz="half" idx="2"/>
          </p:nvPr>
        </p:nvSpPr>
        <p:spPr>
          <a:xfrm>
            <a:off x="336042" y="2788592"/>
            <a:ext cx="2105406" cy="3392752"/>
          </a:xfrm>
        </p:spPr>
        <p:txBody>
          <a:bodyPr vert="horz" lIns="91440" tIns="45720" rIns="91440" bIns="45720" rtlCol="0">
            <a:noAutofit/>
          </a:bodyPr>
          <a:lstStyle/>
          <a:p>
            <a:pPr marL="0"/>
            <a:r>
              <a:rPr lang="en-US" dirty="0"/>
              <a:t>What we have is diminished by what we don’t have.</a:t>
            </a:r>
          </a:p>
        </p:txBody>
      </p:sp>
      <p:sp>
        <p:nvSpPr>
          <p:cNvPr id="5" name="Content Placeholder 2">
            <a:extLst>
              <a:ext uri="{FF2B5EF4-FFF2-40B4-BE49-F238E27FC236}">
                <a16:creationId xmlns:a16="http://schemas.microsoft.com/office/drawing/2014/main" xmlns="" id="{846B729D-3238-40F6-9ACA-C55A2C05A367}"/>
              </a:ext>
            </a:extLst>
          </p:cNvPr>
          <p:cNvSpPr txBox="1">
            <a:spLocks/>
          </p:cNvSpPr>
          <p:nvPr/>
        </p:nvSpPr>
        <p:spPr>
          <a:xfrm>
            <a:off x="336042" y="859536"/>
            <a:ext cx="3624601" cy="124358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endParaRPr lang="en-US" sz="2300" kern="1200" dirty="0">
              <a:solidFill>
                <a:schemeClr val="tx1"/>
              </a:solidFill>
              <a:latin typeface="+mj-lt"/>
              <a:ea typeface="+mj-ea"/>
              <a:cs typeface="+mj-cs"/>
            </a:endParaRPr>
          </a:p>
        </p:txBody>
      </p:sp>
      <p:pic>
        <p:nvPicPr>
          <p:cNvPr id="14338" name="Picture 2" descr="Big Business vs. small business">
            <a:extLst>
              <a:ext uri="{FF2B5EF4-FFF2-40B4-BE49-F238E27FC236}">
                <a16:creationId xmlns:a16="http://schemas.microsoft.com/office/drawing/2014/main" xmlns="" id="{DC3D0385-2A40-4248-8C2D-580A10B53B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246" r="13188" b="21797"/>
          <a:stretch/>
        </p:blipFill>
        <p:spPr bwMode="auto">
          <a:xfrm>
            <a:off x="3158615" y="1789043"/>
            <a:ext cx="5439983" cy="3935896"/>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a:extLst>
              <a:ext uri="{FF2B5EF4-FFF2-40B4-BE49-F238E27FC236}">
                <a16:creationId xmlns:a16="http://schemas.microsoft.com/office/drawing/2014/main" xmlns="" id="{427DBBB9-3CAE-4CDC-B0BA-6EDAE269507E}"/>
              </a:ext>
            </a:extLst>
          </p:cNvPr>
          <p:cNvSpPr txBox="1">
            <a:spLocks/>
          </p:cNvSpPr>
          <p:nvPr/>
        </p:nvSpPr>
        <p:spPr>
          <a:xfrm>
            <a:off x="336042" y="685800"/>
            <a:ext cx="2105406" cy="1325563"/>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spcAft>
                <a:spcPts val="600"/>
              </a:spcAft>
              <a:buNone/>
            </a:pPr>
            <a:r>
              <a:rPr lang="en-US" b="1" kern="1200" dirty="0">
                <a:solidFill>
                  <a:schemeClr val="tx1"/>
                </a:solidFill>
                <a:latin typeface="+mj-lt"/>
                <a:ea typeface="+mj-ea"/>
                <a:cs typeface="+mj-cs"/>
              </a:rPr>
              <a:t>Time to ponder…</a:t>
            </a:r>
          </a:p>
        </p:txBody>
      </p:sp>
    </p:spTree>
    <p:extLst>
      <p:ext uri="{BB962C8B-B14F-4D97-AF65-F5344CB8AC3E}">
        <p14:creationId xmlns:p14="http://schemas.microsoft.com/office/powerpoint/2010/main" val="33969121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687</Words>
  <Application>Microsoft Office PowerPoint</Application>
  <PresentationFormat>On-screen Show (4:3)</PresentationFormat>
  <Paragraphs>113</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Calibri Light</vt:lpstr>
      <vt:lpstr>Helvetica Neue</vt:lpstr>
      <vt:lpstr>Office Theme</vt:lpstr>
      <vt:lpstr>PowerPoint Presentation</vt:lpstr>
      <vt:lpstr>“The God Who Provides.”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Jehovah-jireh:  "the LORD will see to it"</vt:lpstr>
      <vt:lpstr>Jehovah-jireh:  "the LORD will see to it"</vt:lpstr>
      <vt:lpstr>Jehovah-jireh:  "the LORD will see to it"</vt:lpstr>
      <vt:lpstr>Jehovah-jireh:  "the LORD will see to it"</vt:lpstr>
      <vt:lpstr>Jehovah-jireh:  "the LORD will see to it"</vt:lpstr>
      <vt:lpstr>Jehovah-jireh:  "the LORD will see to it"</vt:lpstr>
      <vt:lpstr>Jehovah-jireh:  "the LORD will see to it"</vt:lpstr>
      <vt:lpstr>Special Providence…</vt:lpstr>
      <vt:lpstr>Special Providence…</vt:lpstr>
      <vt:lpstr>Special Providence…</vt:lpstr>
      <vt:lpstr>Special Providence…</vt:lpstr>
      <vt:lpstr>In everything give God thanks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geoff</cp:lastModifiedBy>
  <cp:revision>5</cp:revision>
  <dcterms:created xsi:type="dcterms:W3CDTF">2020-03-28T20:45:39Z</dcterms:created>
  <dcterms:modified xsi:type="dcterms:W3CDTF">2020-03-29T01:10:42Z</dcterms:modified>
</cp:coreProperties>
</file>