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8" r:id="rId3"/>
    <p:sldId id="287" r:id="rId4"/>
    <p:sldId id="256" r:id="rId5"/>
    <p:sldId id="257" r:id="rId6"/>
    <p:sldId id="258" r:id="rId7"/>
    <p:sldId id="277" r:id="rId8"/>
    <p:sldId id="276" r:id="rId9"/>
    <p:sldId id="278" r:id="rId10"/>
    <p:sldId id="289" r:id="rId11"/>
    <p:sldId id="279" r:id="rId12"/>
    <p:sldId id="280" r:id="rId13"/>
    <p:sldId id="281" r:id="rId14"/>
    <p:sldId id="282" r:id="rId15"/>
    <p:sldId id="274" r:id="rId16"/>
    <p:sldId id="283" r:id="rId17"/>
    <p:sldId id="265" r:id="rId18"/>
    <p:sldId id="259" r:id="rId19"/>
    <p:sldId id="260" r:id="rId20"/>
    <p:sldId id="284" r:id="rId21"/>
    <p:sldId id="286" r:id="rId22"/>
    <p:sldId id="261" r:id="rId23"/>
    <p:sldId id="262" r:id="rId24"/>
    <p:sldId id="267" r:id="rId25"/>
    <p:sldId id="268" r:id="rId26"/>
    <p:sldId id="269" r:id="rId27"/>
    <p:sldId id="266" r:id="rId28"/>
    <p:sldId id="271" r:id="rId29"/>
    <p:sldId id="263" r:id="rId30"/>
    <p:sldId id="272" r:id="rId31"/>
    <p:sldId id="26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26/04/2020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26/04/2020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26/04/2020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26/04/2020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26/04/2020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26/04/2020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26/04/2020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26/04/2020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26/04/2020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26/04/2020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B219-FE96-4520-BB01-53AAB49D8B9E}" type="datetimeFigureOut">
              <a:rPr lang="en-NZ" smtClean="0"/>
              <a:t>26/04/2020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7B219-FE96-4520-BB01-53AAB49D8B9E}" type="datetimeFigureOut">
              <a:rPr lang="en-NZ" smtClean="0"/>
              <a:t>26/04/2020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FA434-CF5D-468B-BE8C-4FB113927EEF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628650" y="742122"/>
            <a:ext cx="7886700" cy="56719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“Add Knowledge, Too.</a:t>
            </a:r>
            <a:r>
              <a:rPr lang="en-NZ" dirty="0"/>
              <a:t>”</a:t>
            </a:r>
            <a:endParaRPr lang="en-US" dirty="0"/>
          </a:p>
          <a:p>
            <a:endParaRPr lang="en-US" dirty="0"/>
          </a:p>
          <a:p>
            <a:r>
              <a:rPr lang="en-NZ" dirty="0"/>
              <a:t>John Staiger</a:t>
            </a:r>
          </a:p>
          <a:p>
            <a:endParaRPr lang="en-NZ" dirty="0"/>
          </a:p>
          <a:p>
            <a:r>
              <a:rPr lang="en-NZ" dirty="0"/>
              <a:t>For Morningside Church of Christ </a:t>
            </a:r>
          </a:p>
          <a:p>
            <a:endParaRPr lang="en-NZ" dirty="0"/>
          </a:p>
          <a:p>
            <a:r>
              <a:rPr lang="en-NZ" dirty="0"/>
              <a:t>Sunday 26 April 2020</a:t>
            </a:r>
          </a:p>
          <a:p>
            <a:endParaRPr lang="en-NZ" dirty="0"/>
          </a:p>
          <a:p>
            <a:r>
              <a:rPr lang="en-NZ" dirty="0"/>
              <a:t>AM Sermon</a:t>
            </a:r>
          </a:p>
          <a:p>
            <a:endParaRPr lang="en-NZ" dirty="0"/>
          </a:p>
          <a:p>
            <a:r>
              <a:rPr lang="en-NZ" dirty="0"/>
              <a:t>Broadcast at 6pm on Facebook Live</a:t>
            </a:r>
          </a:p>
          <a:p>
            <a:r>
              <a:rPr lang="en-NZ" dirty="0"/>
              <a:t>From 16 McClintock Road, Massey, Auckland.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69" y="27433"/>
            <a:ext cx="3690273" cy="13133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Facts are—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039" y="1340767"/>
            <a:ext cx="3821317" cy="53457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US" sz="4000" dirty="0"/>
              <a:t>The Bible gives:</a:t>
            </a:r>
          </a:p>
          <a:p>
            <a:pPr indent="-228600">
              <a:lnSpc>
                <a:spcPct val="90000"/>
              </a:lnSpc>
            </a:pPr>
            <a:r>
              <a:rPr lang="en-US" sz="4000" dirty="0"/>
              <a:t>Peace in fear</a:t>
            </a:r>
          </a:p>
          <a:p>
            <a:pPr indent="-228600">
              <a:lnSpc>
                <a:spcPct val="90000"/>
              </a:lnSpc>
            </a:pPr>
            <a:r>
              <a:rPr lang="en-US" sz="4000" dirty="0"/>
              <a:t>Calm in crisis</a:t>
            </a:r>
          </a:p>
          <a:p>
            <a:pPr indent="-228600">
              <a:lnSpc>
                <a:spcPct val="90000"/>
              </a:lnSpc>
            </a:pPr>
            <a:r>
              <a:rPr lang="en-US" sz="4000" dirty="0"/>
              <a:t>Power and strength in weakness</a:t>
            </a:r>
          </a:p>
          <a:p>
            <a:pPr indent="-228600">
              <a:lnSpc>
                <a:spcPct val="90000"/>
              </a:lnSpc>
            </a:pPr>
            <a:r>
              <a:rPr lang="en-US" sz="4000" dirty="0"/>
              <a:t>Light in darkness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uilding Bible Knowledge in Kids - This Single Mama Don't Need Drama!">
            <a:extLst>
              <a:ext uri="{FF2B5EF4-FFF2-40B4-BE49-F238E27FC236}">
                <a16:creationId xmlns:a16="http://schemas.microsoft.com/office/drawing/2014/main" id="{B48C043D-C5A5-45AB-81F3-7FBC135E17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7" t="6" r="26118" b="-6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901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69" y="27433"/>
            <a:ext cx="3821317" cy="203506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Knowledge that Matters </a:t>
            </a:r>
            <a:b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Facts are—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039" y="2330505"/>
            <a:ext cx="3821317" cy="4355999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4000" dirty="0"/>
              <a:t>Yes, it has been used, abused and corrupted… </a:t>
            </a:r>
          </a:p>
          <a:p>
            <a:pPr indent="-228600"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But that is what Satan does best.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uilding Bible Knowledge in Kids - This Single Mama Don't Need Drama!">
            <a:extLst>
              <a:ext uri="{FF2B5EF4-FFF2-40B4-BE49-F238E27FC236}">
                <a16:creationId xmlns:a16="http://schemas.microsoft.com/office/drawing/2014/main" id="{B48C043D-C5A5-45AB-81F3-7FBC135E17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7" t="6" r="26118" b="-6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10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69" y="27433"/>
            <a:ext cx="3821317" cy="203506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Knowledge that Matters </a:t>
            </a:r>
            <a:b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Facts are—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039" y="2330505"/>
            <a:ext cx="3821317" cy="4355999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4000" dirty="0"/>
              <a:t>Yes, it has been used, abused </a:t>
            </a:r>
            <a:r>
              <a:rPr lang="en-US" sz="4000"/>
              <a:t>and corrupted… </a:t>
            </a:r>
            <a:endParaRPr lang="en-US" sz="4000" dirty="0"/>
          </a:p>
          <a:p>
            <a:pPr indent="-228600">
              <a:lnSpc>
                <a:spcPct val="90000"/>
              </a:lnSpc>
            </a:pPr>
            <a:r>
              <a:rPr lang="en-US" sz="4000" dirty="0"/>
              <a:t>But that is what Satan does best.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uilding Bible Knowledge in Kids - This Single Mama Don't Need Drama!">
            <a:extLst>
              <a:ext uri="{FF2B5EF4-FFF2-40B4-BE49-F238E27FC236}">
                <a16:creationId xmlns:a16="http://schemas.microsoft.com/office/drawing/2014/main" id="{B48C043D-C5A5-45AB-81F3-7FBC135E17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7" t="6" r="26118" b="-6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0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69" y="27433"/>
            <a:ext cx="3821317" cy="203506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Knowledge that Matters </a:t>
            </a:r>
            <a:b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Facts are—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039" y="2330505"/>
            <a:ext cx="3821317" cy="4355999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4000" dirty="0"/>
              <a:t>This stuff was not done out of sight.</a:t>
            </a:r>
          </a:p>
          <a:p>
            <a:pPr indent="-228600">
              <a:lnSpc>
                <a:spcPct val="90000"/>
              </a:lnSpc>
            </a:pPr>
            <a:r>
              <a:rPr lang="en-US" sz="4000" dirty="0"/>
              <a:t>You can see it all for what it is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uilding Bible Knowledge in Kids - This Single Mama Don't Need Drama!">
            <a:extLst>
              <a:ext uri="{FF2B5EF4-FFF2-40B4-BE49-F238E27FC236}">
                <a16:creationId xmlns:a16="http://schemas.microsoft.com/office/drawing/2014/main" id="{B48C043D-C5A5-45AB-81F3-7FBC135E17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7" t="6" r="26118" b="-6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228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69" y="27433"/>
            <a:ext cx="3821317" cy="203506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Knowledge that Matters </a:t>
            </a:r>
            <a:b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Facts are—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039" y="2330505"/>
            <a:ext cx="3821317" cy="4355999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4000" dirty="0"/>
              <a:t>Those who are diligent to seek the truth will be eternally rewarded.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uilding Bible Knowledge in Kids - This Single Mama Don't Need Drama!">
            <a:extLst>
              <a:ext uri="{FF2B5EF4-FFF2-40B4-BE49-F238E27FC236}">
                <a16:creationId xmlns:a16="http://schemas.microsoft.com/office/drawing/2014/main" id="{B48C043D-C5A5-45AB-81F3-7FBC135E17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7" t="6" r="26118" b="-6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956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A7E07-8218-4F8E-9F14-372F31E3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69" y="235318"/>
            <a:ext cx="3603203" cy="11280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True Bread of Life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8C21F-C15E-448A-B0F2-F2C0F2E40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039" y="1484784"/>
            <a:ext cx="3600363" cy="537321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US" sz="3800" dirty="0">
                <a:solidFill>
                  <a:schemeClr val="bg1"/>
                </a:solidFill>
              </a:rPr>
              <a:t>Matthew 4:3—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en-US" sz="3800" b="1" baseline="30000" dirty="0"/>
              <a:t>3</a:t>
            </a:r>
            <a:r>
              <a:rPr lang="en-US" sz="3800" dirty="0"/>
              <a:t>And the tempter came and said to Him, “If You are the Son of God, command that these stones become bread.” 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Living on bread alone | Faith Matters">
            <a:extLst>
              <a:ext uri="{FF2B5EF4-FFF2-40B4-BE49-F238E27FC236}">
                <a16:creationId xmlns:a16="http://schemas.microsoft.com/office/drawing/2014/main" id="{D0EDE024-7692-4A31-B92B-16596B56B5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1" r="16433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084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A7E07-8218-4F8E-9F14-372F31E3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69" y="235318"/>
            <a:ext cx="3603203" cy="11280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True Bread of Life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8C21F-C15E-448A-B0F2-F2C0F2E40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039" y="1484784"/>
            <a:ext cx="3600363" cy="537321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US" sz="4000" dirty="0">
                <a:solidFill>
                  <a:schemeClr val="bg1"/>
                </a:solidFill>
              </a:rPr>
              <a:t>Matthew 4:4—“It is written, ‘</a:t>
            </a:r>
            <a:r>
              <a:rPr lang="en-US" sz="4000" cap="small" dirty="0">
                <a:solidFill>
                  <a:schemeClr val="bg1"/>
                </a:solidFill>
              </a:rPr>
              <a:t>Man shall not live on bread alone, but on every word that proceeds out of the mouth of God</a:t>
            </a:r>
            <a:r>
              <a:rPr lang="en-US" sz="4000" dirty="0">
                <a:solidFill>
                  <a:schemeClr val="bg1"/>
                </a:solidFill>
              </a:rPr>
              <a:t>.’”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Living on bread alone | Faith Matters">
            <a:extLst>
              <a:ext uri="{FF2B5EF4-FFF2-40B4-BE49-F238E27FC236}">
                <a16:creationId xmlns:a16="http://schemas.microsoft.com/office/drawing/2014/main" id="{D0EDE024-7692-4A31-B92B-16596B56B5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1" r="16433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41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NZ" dirty="0"/>
              <a:t>Powerful and Personal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417638"/>
            <a:ext cx="9144000" cy="544036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NZ" sz="4400" dirty="0"/>
              <a:t>Philippians 3:10-11</a:t>
            </a:r>
          </a:p>
          <a:p>
            <a:pPr>
              <a:buNone/>
            </a:pPr>
            <a:r>
              <a:rPr lang="en-NZ" sz="4400" baseline="30000" dirty="0"/>
              <a:t>10</a:t>
            </a:r>
            <a:r>
              <a:rPr lang="en-NZ" sz="4400" dirty="0"/>
              <a:t>I want to know Christ and the power of his resurrection and the fellowship of sharing in his sufferings, becoming like him in his death, </a:t>
            </a:r>
            <a:r>
              <a:rPr lang="en-NZ" sz="4400" baseline="30000" dirty="0"/>
              <a:t>11</a:t>
            </a:r>
            <a:r>
              <a:rPr lang="en-NZ" sz="4400" dirty="0"/>
              <a:t>and so, somehow, to attain to the resurrection from the dead. </a:t>
            </a:r>
          </a:p>
        </p:txBody>
      </p:sp>
    </p:spTree>
    <p:extLst>
      <p:ext uri="{BB962C8B-B14F-4D97-AF65-F5344CB8AC3E}">
        <p14:creationId xmlns:p14="http://schemas.microsoft.com/office/powerpoint/2010/main" val="683425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390" y="1416008"/>
            <a:ext cx="4579390" cy="5441992"/>
          </a:xfrm>
        </p:spPr>
        <p:txBody>
          <a:bodyPr>
            <a:normAutofit lnSpcReduction="10000"/>
          </a:bodyPr>
          <a:lstStyle/>
          <a:p>
            <a:r>
              <a:rPr lang="en-NZ" sz="3600" dirty="0"/>
              <a:t>Ensure trustworthy sources:</a:t>
            </a:r>
          </a:p>
          <a:p>
            <a:r>
              <a:rPr lang="en-NZ" sz="3600" dirty="0"/>
              <a:t>Begins with God’s revelation—The Bible</a:t>
            </a:r>
          </a:p>
          <a:p>
            <a:r>
              <a:rPr lang="en-NZ" sz="3600" dirty="0"/>
              <a:t>We Listen to, and observe  trustworthy Christians</a:t>
            </a:r>
          </a:p>
          <a:p>
            <a:r>
              <a:rPr lang="en-NZ" sz="3600" dirty="0"/>
              <a:t>Experience</a:t>
            </a:r>
          </a:p>
          <a:p>
            <a:r>
              <a:rPr lang="en-NZ" sz="3600" dirty="0"/>
              <a:t>Test everything</a:t>
            </a:r>
          </a:p>
          <a:p>
            <a:pPr>
              <a:buNone/>
            </a:pPr>
            <a:endParaRPr lang="en-NZ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F258B6-F734-4EF9-9895-FBDF6AA20A43}"/>
              </a:ext>
            </a:extLst>
          </p:cNvPr>
          <p:cNvSpPr txBox="1">
            <a:spLocks/>
          </p:cNvSpPr>
          <p:nvPr/>
        </p:nvSpPr>
        <p:spPr>
          <a:xfrm>
            <a:off x="0" y="-1630"/>
            <a:ext cx="9144000" cy="1417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tx1"/>
                </a:solidFill>
              </a:rPr>
              <a:t>Its Up Close and Personal</a:t>
            </a:r>
          </a:p>
        </p:txBody>
      </p:sp>
      <p:pic>
        <p:nvPicPr>
          <p:cNvPr id="2050" name="Picture 2" descr="The ULTIMATE List of Bible Studies for Women">
            <a:extLst>
              <a:ext uri="{FF2B5EF4-FFF2-40B4-BE49-F238E27FC236}">
                <a16:creationId xmlns:a16="http://schemas.microsoft.com/office/drawing/2014/main" id="{9A35F571-6BF2-46B8-8B2A-967246C6A75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/>
          <a:stretch/>
        </p:blipFill>
        <p:spPr bwMode="auto">
          <a:xfrm>
            <a:off x="4489634" y="2422504"/>
            <a:ext cx="4654366" cy="345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NZ" dirty="0"/>
              <a:t>Beware of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17638"/>
            <a:ext cx="5436096" cy="54403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NZ" sz="4000" b="1" dirty="0"/>
              <a:t>Tags on migratory birds had to be changed. The Bands on the legs used to have abbreviation for: Washington </a:t>
            </a:r>
          </a:p>
          <a:p>
            <a:pPr>
              <a:buNone/>
            </a:pPr>
            <a:r>
              <a:rPr lang="en-NZ" sz="4000" b="1" dirty="0"/>
              <a:t>	Biological </a:t>
            </a:r>
          </a:p>
          <a:p>
            <a:pPr>
              <a:buNone/>
            </a:pPr>
            <a:r>
              <a:rPr lang="en-NZ" sz="4000" b="1" dirty="0"/>
              <a:t>	Survey–</a:t>
            </a:r>
          </a:p>
          <a:p>
            <a:pPr>
              <a:buNone/>
            </a:pPr>
            <a:r>
              <a:rPr lang="en-NZ" sz="4000" dirty="0"/>
              <a:t> </a:t>
            </a:r>
            <a:endParaRPr lang="en-NZ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5B4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 descr="Holy Communion - Reviews | Facebook">
            <a:extLst>
              <a:ext uri="{FF2B5EF4-FFF2-40B4-BE49-F238E27FC236}">
                <a16:creationId xmlns:a16="http://schemas.microsoft.com/office/drawing/2014/main" id="{3C2ED7FC-7298-48D7-942A-6707B391D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8858" y="1625131"/>
            <a:ext cx="5421465" cy="360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26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NZ" dirty="0"/>
              <a:t>Beware of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17638"/>
            <a:ext cx="5436096" cy="54403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NZ" sz="3200" dirty="0"/>
              <a:t> </a:t>
            </a:r>
          </a:p>
          <a:p>
            <a:pPr>
              <a:buNone/>
            </a:pPr>
            <a:r>
              <a:rPr lang="en-NZ" sz="3200" b="1" dirty="0"/>
              <a:t>The Department got letter from a backwoods camper:</a:t>
            </a:r>
          </a:p>
          <a:p>
            <a:r>
              <a:rPr lang="en-NZ" sz="3200" b="1" dirty="0"/>
              <a:t>“Dear sirs, While camping, shot one of your birds, a duck.  Followed cooking instructions on the leg and it was horrible.”</a:t>
            </a:r>
          </a:p>
        </p:txBody>
      </p:sp>
    </p:spTree>
    <p:extLst>
      <p:ext uri="{BB962C8B-B14F-4D97-AF65-F5344CB8AC3E}">
        <p14:creationId xmlns:p14="http://schemas.microsoft.com/office/powerpoint/2010/main" val="1077174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NZ" dirty="0"/>
              <a:t>Beware of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17638"/>
            <a:ext cx="5436096" cy="544036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NZ" sz="3200" dirty="0"/>
              <a:t> </a:t>
            </a:r>
          </a:p>
          <a:p>
            <a:r>
              <a:rPr lang="en-NZ" sz="5400" b="1" dirty="0"/>
              <a:t>The abbreviation on the leg tag read:</a:t>
            </a:r>
          </a:p>
          <a:p>
            <a:pPr marL="0" indent="0">
              <a:buNone/>
            </a:pPr>
            <a:r>
              <a:rPr lang="en-NZ" sz="5400" b="1" dirty="0"/>
              <a:t>	Wash.</a:t>
            </a:r>
          </a:p>
          <a:p>
            <a:pPr marL="0" indent="0">
              <a:buNone/>
            </a:pPr>
            <a:r>
              <a:rPr lang="en-NZ" sz="5400" b="1" dirty="0"/>
              <a:t>	Biol. </a:t>
            </a:r>
          </a:p>
          <a:p>
            <a:pPr marL="0" indent="0">
              <a:buNone/>
            </a:pPr>
            <a:r>
              <a:rPr lang="en-NZ" sz="5400" b="1" dirty="0"/>
              <a:t>	</a:t>
            </a:r>
            <a:r>
              <a:rPr lang="en-NZ" sz="5400" b="1" dirty="0" err="1"/>
              <a:t>Surv</a:t>
            </a:r>
            <a:r>
              <a:rPr lang="en-NZ" sz="5400" b="1" dirty="0"/>
              <a:t>.</a:t>
            </a:r>
          </a:p>
        </p:txBody>
      </p:sp>
      <p:pic>
        <p:nvPicPr>
          <p:cNvPr id="4" name="Content Placeholder 4" descr="k1.png">
            <a:extLst>
              <a:ext uri="{FF2B5EF4-FFF2-40B4-BE49-F238E27FC236}">
                <a16:creationId xmlns:a16="http://schemas.microsoft.com/office/drawing/2014/main" id="{B19493EC-1E4E-4F81-840C-794E1A5D5C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6194" r="4459"/>
          <a:stretch/>
        </p:blipFill>
        <p:spPr>
          <a:xfrm>
            <a:off x="5436096" y="1844824"/>
            <a:ext cx="3703636" cy="4392488"/>
          </a:xfrm>
        </p:spPr>
      </p:pic>
    </p:spTree>
    <p:extLst>
      <p:ext uri="{BB962C8B-B14F-4D97-AF65-F5344CB8AC3E}">
        <p14:creationId xmlns:p14="http://schemas.microsoft.com/office/powerpoint/2010/main" val="3635573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18" y="1414575"/>
            <a:ext cx="4954731" cy="544199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/>
              <a:t>2 Peter 1:12—</a:t>
            </a:r>
            <a:r>
              <a:rPr lang="en-US" sz="4000" b="1" baseline="30000" dirty="0"/>
              <a:t>12</a:t>
            </a:r>
            <a:r>
              <a:rPr lang="en-US" sz="4000" dirty="0"/>
              <a:t>Therefore, I will always be ready to remind you of these things, even though you </a:t>
            </a:r>
            <a:r>
              <a:rPr lang="en-US" sz="4000" i="1" dirty="0"/>
              <a:t>already </a:t>
            </a:r>
            <a:r>
              <a:rPr lang="en-US" sz="4000" dirty="0"/>
              <a:t>know </a:t>
            </a:r>
            <a:r>
              <a:rPr lang="en-US" sz="4000" i="1" dirty="0"/>
              <a:t>them, </a:t>
            </a:r>
            <a:r>
              <a:rPr lang="en-US" sz="4000" dirty="0"/>
              <a:t>and have been established in the truth which is present with </a:t>
            </a:r>
            <a:r>
              <a:rPr lang="en-US" sz="4000" i="1" dirty="0"/>
              <a:t>you</a:t>
            </a:r>
            <a:r>
              <a:rPr lang="en-US" sz="4000" dirty="0"/>
              <a:t>. </a:t>
            </a:r>
            <a:r>
              <a:rPr lang="en-US" sz="1600" dirty="0"/>
              <a:t>(NASB95)</a:t>
            </a:r>
          </a:p>
        </p:txBody>
      </p:sp>
      <p:pic>
        <p:nvPicPr>
          <p:cNvPr id="7" name="Content Placeholder 6" descr="k5.p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22182" r="10348"/>
          <a:stretch/>
        </p:blipFill>
        <p:spPr>
          <a:xfrm>
            <a:off x="5033169" y="2672073"/>
            <a:ext cx="4110831" cy="4184494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5C4B6EA-C61C-42F1-B053-7C187BA81C6E}"/>
              </a:ext>
            </a:extLst>
          </p:cNvPr>
          <p:cNvSpPr txBox="1">
            <a:spLocks/>
          </p:cNvSpPr>
          <p:nvPr/>
        </p:nvSpPr>
        <p:spPr>
          <a:xfrm>
            <a:off x="0" y="-3063"/>
            <a:ext cx="4954731" cy="1417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tx1"/>
                </a:solidFill>
              </a:rPr>
              <a:t>Building Truth upon Truth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EDCCF-D2F4-4565-9480-A39F1F1567EB}"/>
              </a:ext>
            </a:extLst>
          </p:cNvPr>
          <p:cNvSpPr/>
          <p:nvPr/>
        </p:nvSpPr>
        <p:spPr>
          <a:xfrm>
            <a:off x="5868144" y="445079"/>
            <a:ext cx="3087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NZ" sz="4000" i="1" u="sng" dirty="0">
                <a:solidFill>
                  <a:srgbClr val="FF0000"/>
                </a:solidFill>
              </a:rPr>
              <a:t>Constant </a:t>
            </a:r>
          </a:p>
          <a:p>
            <a:pPr>
              <a:buNone/>
            </a:pPr>
            <a:r>
              <a:rPr lang="en-NZ" sz="4000" i="1" u="sng" dirty="0">
                <a:solidFill>
                  <a:srgbClr val="FF0000"/>
                </a:solidFill>
              </a:rPr>
              <a:t>Reminders </a:t>
            </a:r>
          </a:p>
          <a:p>
            <a:pPr>
              <a:buNone/>
            </a:pPr>
            <a:r>
              <a:rPr lang="en-NZ" sz="4000" i="1" u="sng" dirty="0">
                <a:solidFill>
                  <a:srgbClr val="FF0000"/>
                </a:solidFill>
              </a:rPr>
              <a:t>are vital: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624" y="3960006"/>
            <a:ext cx="5021035" cy="28770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>
                <a:solidFill>
                  <a:srgbClr val="FF0000"/>
                </a:solidFill>
              </a:rPr>
              <a:t>Truth—Jesus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>
                <a:solidFill>
                  <a:srgbClr val="FF0000"/>
                </a:solidFill>
              </a:rPr>
              <a:t>Proclaimed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>
                <a:solidFill>
                  <a:srgbClr val="FF0000"/>
                </a:solidFill>
              </a:rPr>
              <a:t>Believed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>
                <a:solidFill>
                  <a:srgbClr val="FF0000"/>
                </a:solidFill>
              </a:rPr>
              <a:t>Enacted with conviction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58" y="11974"/>
            <a:ext cx="4067968" cy="686924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dirty="0">
                <a:solidFill>
                  <a:schemeClr val="bg1"/>
                </a:solidFill>
              </a:rPr>
              <a:t>1 Corinthians 15:1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Now I make known to you, brethren, the </a:t>
            </a:r>
            <a:r>
              <a:rPr lang="en-US" sz="4000" u="sng" dirty="0">
                <a:solidFill>
                  <a:schemeClr val="bg1"/>
                </a:solidFill>
              </a:rPr>
              <a:t>gospel</a:t>
            </a:r>
            <a:r>
              <a:rPr lang="en-US" sz="4000" dirty="0">
                <a:solidFill>
                  <a:schemeClr val="bg1"/>
                </a:solidFill>
              </a:rPr>
              <a:t> which I </a:t>
            </a:r>
            <a:r>
              <a:rPr lang="en-US" sz="4000" u="sng" dirty="0">
                <a:solidFill>
                  <a:schemeClr val="bg1"/>
                </a:solidFill>
              </a:rPr>
              <a:t>preached</a:t>
            </a:r>
            <a:r>
              <a:rPr lang="en-US" sz="4000" dirty="0">
                <a:solidFill>
                  <a:schemeClr val="bg1"/>
                </a:solidFill>
              </a:rPr>
              <a:t> to you, which also you </a:t>
            </a:r>
            <a:r>
              <a:rPr lang="en-US" sz="4000" u="sng" dirty="0">
                <a:solidFill>
                  <a:schemeClr val="bg1"/>
                </a:solidFill>
              </a:rPr>
              <a:t>received</a:t>
            </a:r>
            <a:r>
              <a:rPr lang="en-US" sz="4000" dirty="0">
                <a:solidFill>
                  <a:schemeClr val="bg1"/>
                </a:solidFill>
              </a:rPr>
              <a:t>, in which also you </a:t>
            </a:r>
            <a:r>
              <a:rPr lang="en-US" sz="4000" u="sng" dirty="0">
                <a:solidFill>
                  <a:schemeClr val="bg1"/>
                </a:solidFill>
              </a:rPr>
              <a:t>stand</a:t>
            </a:r>
            <a:r>
              <a:rPr lang="en-US" sz="4000" dirty="0">
                <a:solidFill>
                  <a:schemeClr val="bg1"/>
                </a:solidFill>
              </a:rPr>
              <a:t>,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(NASB95)</a:t>
            </a:r>
            <a:endParaRPr lang="en-NZ" sz="1600" dirty="0">
              <a:solidFill>
                <a:schemeClr val="bg1"/>
              </a:solidFill>
            </a:endParaRPr>
          </a:p>
        </p:txBody>
      </p:sp>
      <p:pic>
        <p:nvPicPr>
          <p:cNvPr id="3076" name="Picture 4" descr="Preaching the Gospel to Ourselves Leads to Confidence in Evangelism">
            <a:extLst>
              <a:ext uri="{FF2B5EF4-FFF2-40B4-BE49-F238E27FC236}">
                <a16:creationId xmlns:a16="http://schemas.microsoft.com/office/drawing/2014/main" id="{D0F4E506-8E60-4B1F-91C1-C8AD6DB47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/>
          <a:stretch/>
        </p:blipFill>
        <p:spPr bwMode="auto">
          <a:xfrm>
            <a:off x="4716016" y="1412652"/>
            <a:ext cx="3798253" cy="253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48134F-6F16-4174-B48C-B65171634342}"/>
              </a:ext>
            </a:extLst>
          </p:cNvPr>
          <p:cNvSpPr txBox="1">
            <a:spLocks/>
          </p:cNvSpPr>
          <p:nvPr/>
        </p:nvSpPr>
        <p:spPr>
          <a:xfrm>
            <a:off x="4104625" y="-4986"/>
            <a:ext cx="5021033" cy="1417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tx1"/>
                </a:solidFill>
              </a:rPr>
              <a:t>It Starts and Ends with Knowledge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4EB5F-A51E-472D-AC06-ECF684CC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77E89-EAAC-473D-B45B-7AE869090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3880C-6E84-458A-85AD-3EDF9D0DA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0781ED-251B-444D-82C8-6EBE253ED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" y="4653136"/>
            <a:ext cx="9143154" cy="22048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/>
              <a:t>1 Corinthians 15:3-5—</a:t>
            </a:r>
            <a:r>
              <a:rPr lang="en-US" sz="3200" b="1" baseline="30000" dirty="0"/>
              <a:t>3</a:t>
            </a:r>
            <a:r>
              <a:rPr lang="en-US" sz="3200" dirty="0"/>
              <a:t>For I delivered to you </a:t>
            </a:r>
            <a:r>
              <a:rPr lang="en-US" sz="3200" baseline="30000" dirty="0"/>
              <a:t>[a]</a:t>
            </a:r>
            <a:r>
              <a:rPr lang="en-US" sz="3200" dirty="0"/>
              <a:t>as of first importance what I also received, that Christ died for our sins according to the Scriptures, </a:t>
            </a:r>
            <a:r>
              <a:rPr lang="en-US" sz="3200" b="1" baseline="30000" dirty="0"/>
              <a:t>4</a:t>
            </a:r>
            <a:r>
              <a:rPr lang="en-US" sz="3200" dirty="0"/>
              <a:t>and that He was buried, and that He was raised on the third day according to the Scriptures, </a:t>
            </a:r>
            <a:r>
              <a:rPr lang="en-US" sz="3200" b="1" baseline="30000" dirty="0"/>
              <a:t>5</a:t>
            </a:r>
            <a:r>
              <a:rPr lang="en-US" sz="3200" dirty="0"/>
              <a:t>and that He appeared to Cephas, then to the twelve. </a:t>
            </a:r>
            <a:r>
              <a:rPr lang="en-US" sz="1700" dirty="0"/>
              <a:t>(NASB95) [a]Lit </a:t>
            </a:r>
            <a:r>
              <a:rPr lang="en-US" sz="1700" i="1" dirty="0"/>
              <a:t>among the first</a:t>
            </a:r>
            <a:endParaRPr lang="en-US" sz="1700" dirty="0"/>
          </a:p>
        </p:txBody>
      </p:sp>
      <p:pic>
        <p:nvPicPr>
          <p:cNvPr id="4098" name="Picture 2" descr="1 Corinthians 15:3-5 Illustrated: &quot;The ultimate survivor ...">
            <a:extLst>
              <a:ext uri="{FF2B5EF4-FFF2-40B4-BE49-F238E27FC236}">
                <a16:creationId xmlns:a16="http://schemas.microsoft.com/office/drawing/2014/main" id="{688AFFA0-5873-4BD6-9CFE-B1122336B9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 b="9032"/>
          <a:stretch/>
        </p:blipFill>
        <p:spPr bwMode="auto">
          <a:xfrm>
            <a:off x="0" y="0"/>
            <a:ext cx="9143155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73B424-F50E-429D-9F8F-40AACA49C940}"/>
              </a:ext>
            </a:extLst>
          </p:cNvPr>
          <p:cNvSpPr/>
          <p:nvPr/>
        </p:nvSpPr>
        <p:spPr>
          <a:xfrm>
            <a:off x="683568" y="1836451"/>
            <a:ext cx="7632849" cy="11079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6600" dirty="0">
                <a:solidFill>
                  <a:schemeClr val="bg1"/>
                </a:solidFill>
                <a:latin typeface="Algerian" panose="04020705040A02060702" pitchFamily="82" charset="0"/>
              </a:rPr>
              <a:t>saviour</a:t>
            </a:r>
          </a:p>
        </p:txBody>
      </p:sp>
    </p:spTree>
    <p:extLst>
      <p:ext uri="{BB962C8B-B14F-4D97-AF65-F5344CB8AC3E}">
        <p14:creationId xmlns:p14="http://schemas.microsoft.com/office/powerpoint/2010/main" val="3546942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93E5B-A6B2-4F18-B551-B2E82DA20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3563888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This is not 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Stay at Home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Sit on your sofa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Take it or leave it</a:t>
            </a:r>
          </a:p>
          <a:p>
            <a:pPr marL="0" indent="0" algn="ctr">
              <a:buNone/>
            </a:pPr>
            <a:r>
              <a:rPr lang="en-NZ" sz="4800" dirty="0">
                <a:solidFill>
                  <a:schemeClr val="bg1"/>
                </a:solidFill>
              </a:rPr>
              <a:t>Theology Studies</a:t>
            </a:r>
          </a:p>
        </p:txBody>
      </p:sp>
      <p:pic>
        <p:nvPicPr>
          <p:cNvPr id="5122" name="Picture 2" descr="Has the Gospel Been Preached to All the World? | It's about time">
            <a:extLst>
              <a:ext uri="{FF2B5EF4-FFF2-40B4-BE49-F238E27FC236}">
                <a16:creationId xmlns:a16="http://schemas.microsoft.com/office/drawing/2014/main" id="{23FBB544-5A31-4DE6-B705-BC125D2AC0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9438"/>
            <a:ext cx="5436096" cy="50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11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93E5B-A6B2-4F18-B551-B2E82DA20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3563888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The Kingdom of Christ is forcefully advancing. 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The Bible is being taken;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 It is being preached. </a:t>
            </a:r>
            <a:endParaRPr lang="en-NZ" sz="4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as the Gospel Been Preached to All the World? | It's about time">
            <a:extLst>
              <a:ext uri="{FF2B5EF4-FFF2-40B4-BE49-F238E27FC236}">
                <a16:creationId xmlns:a16="http://schemas.microsoft.com/office/drawing/2014/main" id="{23FBB544-5A31-4DE6-B705-BC125D2AC0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9438"/>
            <a:ext cx="5436096" cy="50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19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4BF560-36D4-41C5-9AB9-1D8CD7772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0"/>
            <a:ext cx="4355976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sz="4000" b="1" dirty="0"/>
              <a:t>2 Timothy 1:12—</a:t>
            </a:r>
            <a:r>
              <a:rPr lang="en-US" sz="4000" b="1" baseline="30000" dirty="0"/>
              <a:t>12</a:t>
            </a:r>
            <a:r>
              <a:rPr lang="en-US" sz="4000" dirty="0"/>
              <a:t>For this reason I also suffer these things, but I am not ashamed; for I know whom I have believed and I am convinced that He is able to guard what I have entrusted to Him </a:t>
            </a:r>
            <a:r>
              <a:rPr lang="en-US" sz="4000" baseline="30000" dirty="0"/>
              <a:t>[a]</a:t>
            </a:r>
            <a:r>
              <a:rPr lang="en-US" sz="4000" dirty="0"/>
              <a:t>until that day. </a:t>
            </a:r>
            <a:r>
              <a:rPr lang="en-US" sz="1600" dirty="0"/>
              <a:t>(NASB95) [a]Or </a:t>
            </a:r>
            <a:r>
              <a:rPr lang="en-US" sz="1600" i="1" dirty="0"/>
              <a:t>for</a:t>
            </a:r>
            <a:endParaRPr lang="en-US" sz="16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458CE9F-3A15-4742-BFAC-56CE9A801CB8}"/>
              </a:ext>
            </a:extLst>
          </p:cNvPr>
          <p:cNvSpPr txBox="1">
            <a:spLocks/>
          </p:cNvSpPr>
          <p:nvPr/>
        </p:nvSpPr>
        <p:spPr>
          <a:xfrm>
            <a:off x="4355976" y="0"/>
            <a:ext cx="4788024" cy="1417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>
                <a:solidFill>
                  <a:schemeClr val="tx1"/>
                </a:solidFill>
              </a:rPr>
              <a:t>It Starts and Ends with Knowledge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52CF971-9E48-4C83-AB4B-AE24C5987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1" y="1416008"/>
            <a:ext cx="4572000" cy="5441992"/>
          </a:xfrm>
        </p:spPr>
        <p:txBody>
          <a:bodyPr>
            <a:normAutofit lnSpcReduction="10000"/>
          </a:bodyPr>
          <a:lstStyle/>
          <a:p>
            <a:r>
              <a:rPr lang="en-NZ" sz="4000" dirty="0">
                <a:solidFill>
                  <a:srgbClr val="FF0000"/>
                </a:solidFill>
              </a:rPr>
              <a:t>Paul’s conviction: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>
                <a:solidFill>
                  <a:srgbClr val="FF0000"/>
                </a:solidFill>
              </a:rPr>
              <a:t>Jesus—the one in whom he believed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>
                <a:solidFill>
                  <a:srgbClr val="FF0000"/>
                </a:solidFill>
              </a:rPr>
              <a:t>Was going to honour his 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>
                <a:solidFill>
                  <a:srgbClr val="FF0000"/>
                </a:solidFill>
              </a:rPr>
              <a:t>That work was that of spreading that knowledge </a:t>
            </a:r>
          </a:p>
        </p:txBody>
      </p:sp>
    </p:spTree>
    <p:extLst>
      <p:ext uri="{BB962C8B-B14F-4D97-AF65-F5344CB8AC3E}">
        <p14:creationId xmlns:p14="http://schemas.microsoft.com/office/powerpoint/2010/main" val="3235254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39804-CBC0-4510-BC1F-8305AA952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601216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sz="4000" dirty="0"/>
              <a:t>1 Peter 1:23-25—</a:t>
            </a:r>
          </a:p>
          <a:p>
            <a:pPr marL="0" indent="0">
              <a:buNone/>
            </a:pPr>
            <a:r>
              <a:rPr lang="en-US" sz="4000" b="1" baseline="30000" dirty="0"/>
              <a:t>23 </a:t>
            </a:r>
            <a:r>
              <a:rPr lang="en-US" sz="4000" dirty="0"/>
              <a:t>for you have been born again not of seed which is perishable but imperishable, </a:t>
            </a:r>
            <a:r>
              <a:rPr lang="en-US" sz="4000" i="1" dirty="0"/>
              <a:t>that is</a:t>
            </a:r>
            <a:r>
              <a:rPr lang="en-US" sz="4000" dirty="0"/>
              <a:t>, through the living and enduring word of God. </a:t>
            </a:r>
            <a:r>
              <a:rPr lang="en-US" sz="4000" b="1" baseline="30000" dirty="0"/>
              <a:t>24 </a:t>
            </a:r>
            <a:r>
              <a:rPr lang="en-US" sz="4000" dirty="0"/>
              <a:t>For,</a:t>
            </a:r>
          </a:p>
          <a:p>
            <a:r>
              <a:rPr lang="en-US" sz="4000" dirty="0"/>
              <a:t>“</a:t>
            </a:r>
            <a:r>
              <a:rPr lang="en-US" sz="4000" cap="small" dirty="0"/>
              <a:t>All flesh is like grass</a:t>
            </a:r>
            <a:r>
              <a:rPr lang="en-US" sz="4000" dirty="0"/>
              <a:t>,</a:t>
            </a:r>
            <a:br>
              <a:rPr lang="en-US" sz="4000" dirty="0"/>
            </a:br>
            <a:r>
              <a:rPr lang="en-US" sz="4000" cap="small" dirty="0"/>
              <a:t>And all its glory like the flower of grass</a:t>
            </a:r>
            <a:r>
              <a:rPr lang="en-US" sz="4000" dirty="0"/>
              <a:t>.</a:t>
            </a:r>
            <a:br>
              <a:rPr lang="en-US" sz="4000" dirty="0"/>
            </a:br>
            <a:r>
              <a:rPr lang="en-US" sz="4000" cap="small" dirty="0"/>
              <a:t>The grass withers</a:t>
            </a:r>
            <a:r>
              <a:rPr lang="en-US" sz="4000" dirty="0"/>
              <a:t>,</a:t>
            </a:r>
            <a:br>
              <a:rPr lang="en-US" sz="4000" dirty="0"/>
            </a:br>
            <a:r>
              <a:rPr lang="en-US" sz="4000" cap="small" dirty="0"/>
              <a:t>And the flower falls off</a:t>
            </a:r>
            <a:r>
              <a:rPr lang="en-US" sz="4000" dirty="0"/>
              <a:t>,</a:t>
            </a:r>
            <a:br>
              <a:rPr lang="en-US" sz="4000" dirty="0"/>
            </a:br>
            <a:r>
              <a:rPr lang="en-US" sz="4000" b="1" baseline="30000" dirty="0"/>
              <a:t>25 </a:t>
            </a:r>
            <a:r>
              <a:rPr lang="en-US" sz="4000" cap="small" dirty="0"/>
              <a:t>But the word of the Lord endures forever</a:t>
            </a:r>
            <a:r>
              <a:rPr lang="en-US" sz="4000" dirty="0"/>
              <a:t>.”          </a:t>
            </a:r>
            <a:r>
              <a:rPr lang="en-US" sz="1600" dirty="0"/>
              <a:t>[Isaiah 40:6-8]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And this is the word which was </a:t>
            </a:r>
            <a:r>
              <a:rPr lang="en-US" sz="4000" baseline="30000" dirty="0"/>
              <a:t>[a]</a:t>
            </a:r>
            <a:r>
              <a:rPr lang="en-US" sz="4000" dirty="0"/>
              <a:t>preached to you. </a:t>
            </a:r>
            <a:r>
              <a:rPr lang="en-US" sz="1700" dirty="0"/>
              <a:t>(NASB95) [a]Lit </a:t>
            </a:r>
            <a:r>
              <a:rPr lang="en-US" sz="1700" i="1" dirty="0"/>
              <a:t>preached as good news to you</a:t>
            </a:r>
            <a:endParaRPr lang="en-US" sz="1700" dirty="0"/>
          </a:p>
        </p:txBody>
      </p:sp>
      <p:pic>
        <p:nvPicPr>
          <p:cNvPr id="7170" name="Picture 2" descr="you have been born anew | Tumblr">
            <a:extLst>
              <a:ext uri="{FF2B5EF4-FFF2-40B4-BE49-F238E27FC236}">
                <a16:creationId xmlns:a16="http://schemas.microsoft.com/office/drawing/2014/main" id="{61EAD00D-A602-430F-A30C-AC51AC96F15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9" t="34534" r="25763"/>
          <a:stretch/>
        </p:blipFill>
        <p:spPr bwMode="auto">
          <a:xfrm>
            <a:off x="6012161" y="1334395"/>
            <a:ext cx="3131840" cy="552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e Most Repeated Verse in the Bible | Desiring God">
            <a:extLst>
              <a:ext uri="{FF2B5EF4-FFF2-40B4-BE49-F238E27FC236}">
                <a16:creationId xmlns:a16="http://schemas.microsoft.com/office/drawing/2014/main" id="{538EB713-B2F9-4E58-82FE-822717ABE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0"/>
            <a:ext cx="3131840" cy="176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714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NZ" sz="3500"/>
              <a:t>Ultimately it’s </a:t>
            </a:r>
            <a:br>
              <a:rPr lang="en-NZ" sz="3500"/>
            </a:br>
            <a:r>
              <a:rPr lang="en-NZ" sz="3500"/>
              <a:t>‘Who’ You Know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39" y="2224322"/>
            <a:ext cx="3419569" cy="463304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en-NZ" sz="4000" dirty="0"/>
              <a:t>John 17:3—</a:t>
            </a:r>
          </a:p>
          <a:p>
            <a:pPr>
              <a:buNone/>
            </a:pPr>
            <a:r>
              <a:rPr lang="en-US" sz="4000" dirty="0"/>
              <a:t>This is eternal life, that they may know You, the only true God, and Jesus Christ whom You have sent. </a:t>
            </a:r>
            <a:r>
              <a:rPr lang="en-US" sz="1700" dirty="0"/>
              <a:t>(NASB95)</a:t>
            </a:r>
            <a:endParaRPr lang="en-NZ" sz="17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hrist, christian, cross, crucifix, crucifixion, jesus, savior icon">
            <a:extLst>
              <a:ext uri="{FF2B5EF4-FFF2-40B4-BE49-F238E27FC236}">
                <a16:creationId xmlns:a16="http://schemas.microsoft.com/office/drawing/2014/main" id="{D62EA5B8-3A56-46CD-B52D-65A2714B7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3" r="10587" b="-1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9BF6B-47B2-4085-A03C-6E4FB5EA3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Welcome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49067-12E1-457C-9B33-3E2E0BBE0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Sunday 26 April 2020</a:t>
            </a:r>
          </a:p>
          <a:p>
            <a:pPr algn="ctr"/>
            <a:r>
              <a:rPr lang="en-US" sz="4000" dirty="0"/>
              <a:t>Morningside Church of Christ</a:t>
            </a:r>
          </a:p>
          <a:p>
            <a:pPr marL="0" indent="0" algn="ctr">
              <a:buNone/>
            </a:pPr>
            <a:r>
              <a:rPr lang="en-US" sz="4000" dirty="0"/>
              <a:t>(42 Leslie Ave, Sandringham, Auckland)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Facebook Live</a:t>
            </a:r>
          </a:p>
          <a:p>
            <a:pPr algn="ctr"/>
            <a:endParaRPr lang="en-US" sz="800" dirty="0"/>
          </a:p>
          <a:p>
            <a:pPr algn="ctr"/>
            <a:r>
              <a:rPr lang="en-US" sz="4000" dirty="0"/>
              <a:t>11am </a:t>
            </a:r>
          </a:p>
          <a:p>
            <a:pPr algn="ctr"/>
            <a:r>
              <a:rPr lang="en-US" sz="4000" dirty="0"/>
              <a:t>6pm</a:t>
            </a:r>
          </a:p>
          <a:p>
            <a:pPr algn="ctr"/>
            <a:r>
              <a:rPr lang="en-US" sz="4000" dirty="0"/>
              <a:t>And Wednesday at 7pm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93744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63461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982976"/>
            <a:ext cx="4507025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7" y="0"/>
            <a:ext cx="7768395" cy="6858000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sz="5200" dirty="0"/>
              <a:t>Acts 22:12-16—</a:t>
            </a:r>
            <a:r>
              <a:rPr lang="en-US" sz="5200" b="1" baseline="30000" dirty="0"/>
              <a:t>12 </a:t>
            </a:r>
            <a:r>
              <a:rPr lang="en-US" sz="5200" dirty="0"/>
              <a:t>“A certain Ananias, a man who was devout by the standard of the Law, </a:t>
            </a:r>
            <a:r>
              <a:rPr lang="en-US" sz="5200" i="1" dirty="0"/>
              <a:t>and </a:t>
            </a:r>
            <a:r>
              <a:rPr lang="en-US" sz="5200" dirty="0"/>
              <a:t>well spoken of by all the Jews who lived there, </a:t>
            </a:r>
            <a:r>
              <a:rPr lang="en-US" sz="5200" b="1" baseline="30000" dirty="0"/>
              <a:t>13</a:t>
            </a:r>
            <a:r>
              <a:rPr lang="en-US" sz="5200" dirty="0"/>
              <a:t>came to me, and standing near said to me, ‘Brother Saul, receive your sight!’ And </a:t>
            </a:r>
            <a:r>
              <a:rPr lang="en-US" sz="5200" baseline="30000" dirty="0"/>
              <a:t>[a]</a:t>
            </a:r>
            <a:r>
              <a:rPr lang="en-US" sz="5200" dirty="0"/>
              <a:t>at that very time I looked up at him. </a:t>
            </a:r>
            <a:r>
              <a:rPr lang="en-US" sz="5200" b="1" baseline="30000" dirty="0"/>
              <a:t>14</a:t>
            </a:r>
            <a:r>
              <a:rPr lang="en-US" sz="5200" dirty="0"/>
              <a:t>And he said, ‘The God of our fathers has appointed you to know His will and to see the Righteous One and to hear an </a:t>
            </a:r>
            <a:r>
              <a:rPr lang="en-US" sz="5200" baseline="30000" dirty="0"/>
              <a:t>[b]</a:t>
            </a:r>
            <a:r>
              <a:rPr lang="en-US" sz="5200" dirty="0"/>
              <a:t>utterance from His mouth. </a:t>
            </a:r>
            <a:r>
              <a:rPr lang="en-US" sz="5200" b="1" baseline="30000" dirty="0"/>
              <a:t>15</a:t>
            </a:r>
            <a:r>
              <a:rPr lang="en-US" sz="5200" dirty="0"/>
              <a:t>For you will be a witness for Him to all men of what you have seen and heard…. </a:t>
            </a:r>
            <a:r>
              <a:rPr lang="en-US" sz="1800" dirty="0"/>
              <a:t>(NASB95)  [a]Or </a:t>
            </a:r>
            <a:r>
              <a:rPr lang="en-US" sz="1800" i="1" dirty="0"/>
              <a:t>instantly</a:t>
            </a:r>
            <a:r>
              <a:rPr lang="en-US" sz="1800" dirty="0"/>
              <a:t>; lit </a:t>
            </a:r>
            <a:r>
              <a:rPr lang="en-US" sz="1800" i="1" dirty="0"/>
              <a:t>at the very hour</a:t>
            </a:r>
            <a:r>
              <a:rPr lang="en-US" sz="1800" dirty="0"/>
              <a:t> [b]Or </a:t>
            </a:r>
            <a:r>
              <a:rPr lang="en-US" sz="1800" i="1" dirty="0"/>
              <a:t>message</a:t>
            </a:r>
            <a:r>
              <a:rPr lang="en-US" sz="1800" dirty="0"/>
              <a:t>; lit </a:t>
            </a:r>
            <a:r>
              <a:rPr lang="en-US" sz="1800" i="1" dirty="0"/>
              <a:t>voice</a:t>
            </a:r>
            <a:endParaRPr lang="en-NZ" sz="1700" dirty="0"/>
          </a:p>
        </p:txBody>
      </p:sp>
    </p:spTree>
    <p:extLst>
      <p:ext uri="{BB962C8B-B14F-4D97-AF65-F5344CB8AC3E}">
        <p14:creationId xmlns:p14="http://schemas.microsoft.com/office/powerpoint/2010/main" val="1297862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774" y="260648"/>
            <a:ext cx="3249371" cy="20162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...and what you do with Him.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30" y="2276872"/>
            <a:ext cx="3284115" cy="4580493"/>
          </a:xfr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5200" dirty="0"/>
              <a:t>Acts 22:12-16—</a:t>
            </a:r>
            <a:r>
              <a:rPr lang="en-US" sz="5200" b="1" baseline="30000" dirty="0"/>
              <a:t>16</a:t>
            </a:r>
            <a:r>
              <a:rPr lang="en-US" sz="5200" dirty="0"/>
              <a:t>Now why do you delay? Get up and be baptized, and wash away your sins, calling on His name.’</a:t>
            </a:r>
            <a:r>
              <a:rPr lang="en-US" sz="4700" dirty="0"/>
              <a:t> </a:t>
            </a:r>
            <a:r>
              <a:rPr lang="en-US" sz="1800" dirty="0"/>
              <a:t> (NASB95)</a:t>
            </a:r>
            <a:endParaRPr lang="en-US" sz="17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Repent &amp; Be Baptized – God Like Fire Ministries">
            <a:extLst>
              <a:ext uri="{FF2B5EF4-FFF2-40B4-BE49-F238E27FC236}">
                <a16:creationId xmlns:a16="http://schemas.microsoft.com/office/drawing/2014/main" id="{C9D35CE1-DEED-4A88-AA7B-7BDE87E9F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r="4030"/>
          <a:stretch/>
        </p:blipFill>
        <p:spPr bwMode="auto">
          <a:xfrm>
            <a:off x="4441869" y="666728"/>
            <a:ext cx="4152000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352794" y="3388321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23606" y="1637601"/>
            <a:ext cx="6858003" cy="3582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0935" y="857786"/>
            <a:ext cx="8300268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766" y="3071183"/>
            <a:ext cx="7432722" cy="259002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l"/>
            <a:r>
              <a:rPr lang="en-NZ" sz="7000"/>
              <a:t>Add Knowledge, Too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766" y="1553518"/>
            <a:ext cx="7432721" cy="1281733"/>
          </a:xfrm>
        </p:spPr>
        <p:txBody>
          <a:bodyPr anchor="b">
            <a:normAutofit/>
          </a:bodyPr>
          <a:lstStyle/>
          <a:p>
            <a:pPr algn="l"/>
            <a:r>
              <a:rPr lang="en-NZ" sz="4400" b="1" dirty="0"/>
              <a:t>2 Peter 1:5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43057" y="3385173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NZ" dirty="0"/>
              <a:t>2 Peter 1:5-7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NZ" sz="3000" dirty="0"/>
              <a:t>5 For this very reason, make every effort to add to your 					</a:t>
            </a:r>
            <a:r>
              <a:rPr lang="en-NZ" i="1" u="sng" dirty="0"/>
              <a:t>faith</a:t>
            </a:r>
            <a:r>
              <a:rPr lang="en-NZ" dirty="0"/>
              <a:t> </a:t>
            </a:r>
          </a:p>
          <a:p>
            <a:pPr>
              <a:buNone/>
            </a:pPr>
            <a:r>
              <a:rPr lang="en-NZ" dirty="0"/>
              <a:t>						</a:t>
            </a:r>
            <a:r>
              <a:rPr lang="en-NZ" i="1" u="sng" dirty="0"/>
              <a:t>goodness</a:t>
            </a:r>
            <a:r>
              <a:rPr lang="en-NZ" dirty="0"/>
              <a:t>; </a:t>
            </a:r>
          </a:p>
          <a:p>
            <a:pPr>
              <a:buNone/>
            </a:pPr>
            <a:r>
              <a:rPr lang="en-NZ" dirty="0"/>
              <a:t>			and to goodness, </a:t>
            </a:r>
            <a:r>
              <a:rPr lang="en-NZ" b="1" i="1" u="sng" dirty="0">
                <a:solidFill>
                  <a:srgbClr val="FF0000"/>
                </a:solidFill>
              </a:rPr>
              <a:t>knowledge</a:t>
            </a:r>
            <a:r>
              <a:rPr lang="en-NZ" b="1" dirty="0">
                <a:solidFill>
                  <a:srgbClr val="FF0000"/>
                </a:solidFill>
              </a:rPr>
              <a:t>;</a:t>
            </a:r>
          </a:p>
          <a:p>
            <a:pPr>
              <a:buNone/>
            </a:pPr>
            <a:r>
              <a:rPr lang="en-NZ" dirty="0"/>
              <a:t>		     6 and to knowledge, </a:t>
            </a:r>
            <a:r>
              <a:rPr lang="en-NZ" i="1" u="sng" dirty="0"/>
              <a:t>self-control</a:t>
            </a:r>
            <a:r>
              <a:rPr lang="en-NZ" dirty="0"/>
              <a:t>;</a:t>
            </a:r>
          </a:p>
          <a:p>
            <a:pPr>
              <a:buNone/>
            </a:pPr>
            <a:r>
              <a:rPr lang="en-NZ" dirty="0"/>
              <a:t> 	    	        and</a:t>
            </a:r>
            <a:r>
              <a:rPr lang="en-NZ" sz="1700" dirty="0"/>
              <a:t> </a:t>
            </a:r>
            <a:r>
              <a:rPr lang="en-NZ" dirty="0"/>
              <a:t>to self-control, </a:t>
            </a:r>
            <a:r>
              <a:rPr lang="en-NZ" i="1" u="sng" dirty="0"/>
              <a:t>perseverance</a:t>
            </a:r>
            <a:r>
              <a:rPr lang="en-NZ" dirty="0"/>
              <a:t>;</a:t>
            </a:r>
          </a:p>
          <a:p>
            <a:pPr>
              <a:buNone/>
            </a:pPr>
            <a:r>
              <a:rPr lang="en-NZ" dirty="0"/>
              <a:t>		    and</a:t>
            </a:r>
            <a:r>
              <a:rPr lang="en-NZ" sz="3000" dirty="0"/>
              <a:t> </a:t>
            </a:r>
            <a:r>
              <a:rPr lang="en-NZ" dirty="0"/>
              <a:t>to perseverance, </a:t>
            </a:r>
            <a:r>
              <a:rPr lang="en-NZ" i="1" u="sng" dirty="0"/>
              <a:t>godliness</a:t>
            </a:r>
            <a:r>
              <a:rPr lang="en-NZ" dirty="0"/>
              <a:t>;</a:t>
            </a:r>
          </a:p>
          <a:p>
            <a:pPr>
              <a:buNone/>
            </a:pPr>
            <a:r>
              <a:rPr lang="en-NZ" dirty="0"/>
              <a:t>		        7 and to godliness, </a:t>
            </a:r>
            <a:r>
              <a:rPr lang="en-NZ" i="1" u="sng" dirty="0"/>
              <a:t>brotherly kindness</a:t>
            </a:r>
            <a:r>
              <a:rPr lang="en-NZ" dirty="0"/>
              <a:t>; </a:t>
            </a:r>
          </a:p>
          <a:p>
            <a:pPr>
              <a:buNone/>
            </a:pPr>
            <a:r>
              <a:rPr lang="en-NZ" dirty="0"/>
              <a:t>     and to brotherly kindness, </a:t>
            </a:r>
            <a:r>
              <a:rPr lang="en-NZ" i="1" u="sng" dirty="0"/>
              <a:t>love</a:t>
            </a:r>
            <a:r>
              <a:rPr lang="en-NZ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69" y="27433"/>
            <a:ext cx="3821317" cy="203506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Knowledge that Matters </a:t>
            </a:r>
            <a:b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Facts are—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039" y="2330505"/>
            <a:ext cx="3821317" cy="4355999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4000" dirty="0"/>
              <a:t>If you are not teaching your children who God really is,…</a:t>
            </a:r>
            <a:r>
              <a:rPr lang="en-US" sz="4000" dirty="0">
                <a:solidFill>
                  <a:schemeClr val="bg1"/>
                </a:solidFill>
              </a:rPr>
              <a:t> I assure you the world is giving them their version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uilding Bible Knowledge in Kids - This Single Mama Don't Need Drama!">
            <a:extLst>
              <a:ext uri="{FF2B5EF4-FFF2-40B4-BE49-F238E27FC236}">
                <a16:creationId xmlns:a16="http://schemas.microsoft.com/office/drawing/2014/main" id="{B48C043D-C5A5-45AB-81F3-7FBC135E17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7" t="6" r="26118" b="-6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69" y="27433"/>
            <a:ext cx="3821317" cy="203506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Knowledge that Matters </a:t>
            </a:r>
            <a:b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Fact</a:t>
            </a:r>
            <a:r>
              <a:rPr lang="en-US" sz="4000" dirty="0">
                <a:solidFill>
                  <a:schemeClr val="bg1"/>
                </a:solidFill>
              </a:rPr>
              <a:t>s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are—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039" y="2330505"/>
            <a:ext cx="3821317" cy="4355999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4000" dirty="0"/>
              <a:t>If you are not teaching your children who God really is,…</a:t>
            </a:r>
          </a:p>
          <a:p>
            <a:pPr indent="-228600">
              <a:lnSpc>
                <a:spcPct val="90000"/>
              </a:lnSpc>
            </a:pPr>
            <a:r>
              <a:rPr lang="en-US" sz="4000" dirty="0"/>
              <a:t> I assure you the world is giving them their version.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uilding Bible Knowledge in Kids - This Single Mama Don't Need Drama!">
            <a:extLst>
              <a:ext uri="{FF2B5EF4-FFF2-40B4-BE49-F238E27FC236}">
                <a16:creationId xmlns:a16="http://schemas.microsoft.com/office/drawing/2014/main" id="{B48C043D-C5A5-45AB-81F3-7FBC135E17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7" t="6" r="26118" b="-6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7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69" y="27433"/>
            <a:ext cx="3821317" cy="203506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Knowledge that Matters </a:t>
            </a:r>
            <a:b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Facts are—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039" y="2330505"/>
            <a:ext cx="3821317" cy="4355999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4000" dirty="0"/>
              <a:t>The Bible has  transformed civilization.</a:t>
            </a:r>
          </a:p>
          <a:p>
            <a:pPr indent="-228600">
              <a:lnSpc>
                <a:spcPct val="90000"/>
              </a:lnSpc>
            </a:pPr>
            <a:r>
              <a:rPr lang="en-US" sz="4000" dirty="0"/>
              <a:t>Its impact is unquestioned.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uilding Bible Knowledge in Kids - This Single Mama Don't Need Drama!">
            <a:extLst>
              <a:ext uri="{FF2B5EF4-FFF2-40B4-BE49-F238E27FC236}">
                <a16:creationId xmlns:a16="http://schemas.microsoft.com/office/drawing/2014/main" id="{B48C043D-C5A5-45AB-81F3-7FBC135E17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7" t="6" r="26118" b="-6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0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69" y="27433"/>
            <a:ext cx="3821317" cy="203506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Knowledge that Matters </a:t>
            </a:r>
            <a:b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Facts are—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039" y="2330505"/>
            <a:ext cx="3821317" cy="4355999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4000" dirty="0"/>
              <a:t>The Bible will transform you!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uilding Bible Knowledge in Kids - This Single Mama Don't Need Drama!">
            <a:extLst>
              <a:ext uri="{FF2B5EF4-FFF2-40B4-BE49-F238E27FC236}">
                <a16:creationId xmlns:a16="http://schemas.microsoft.com/office/drawing/2014/main" id="{B48C043D-C5A5-45AB-81F3-7FBC135E17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7" t="6" r="26118" b="-6"/>
          <a:stretch/>
        </p:blipFill>
        <p:spPr bwMode="auto">
          <a:xfrm>
            <a:off x="4483341" y="799352"/>
            <a:ext cx="4069057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87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1226</Words>
  <Application>Microsoft Office PowerPoint</Application>
  <PresentationFormat>On-screen Show (4:3)</PresentationFormat>
  <Paragraphs>127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Algerian</vt:lpstr>
      <vt:lpstr>Arial</vt:lpstr>
      <vt:lpstr>Calibri</vt:lpstr>
      <vt:lpstr>Office Theme</vt:lpstr>
      <vt:lpstr>PowerPoint Presentation</vt:lpstr>
      <vt:lpstr>PowerPoint Presentation</vt:lpstr>
      <vt:lpstr>Welcome</vt:lpstr>
      <vt:lpstr>Add Knowledge, Too</vt:lpstr>
      <vt:lpstr>2 Peter 1:5-7</vt:lpstr>
      <vt:lpstr>The Knowledge that Matters  The Facts are—</vt:lpstr>
      <vt:lpstr>The Knowledge that Matters  The Facts are—</vt:lpstr>
      <vt:lpstr>The Knowledge that Matters  The Facts are—</vt:lpstr>
      <vt:lpstr>The Knowledge that Matters  The Facts are—</vt:lpstr>
      <vt:lpstr>The Facts are—</vt:lpstr>
      <vt:lpstr>The Knowledge that Matters  The Facts are—</vt:lpstr>
      <vt:lpstr>The Knowledge that Matters  The Facts are—</vt:lpstr>
      <vt:lpstr>The Knowledge that Matters  The Facts are—</vt:lpstr>
      <vt:lpstr>The Knowledge that Matters  The Facts are—</vt:lpstr>
      <vt:lpstr>The True Bread of Life</vt:lpstr>
      <vt:lpstr>The True Bread of Life</vt:lpstr>
      <vt:lpstr>Powerful and Personal</vt:lpstr>
      <vt:lpstr>PowerPoint Presentation</vt:lpstr>
      <vt:lpstr>Beware of Assumptions</vt:lpstr>
      <vt:lpstr>Beware of Assumptions</vt:lpstr>
      <vt:lpstr>Beware of Assumptions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Ultimately it’s  ‘Who’ You Know</vt:lpstr>
      <vt:lpstr>PowerPoint Presentation</vt:lpstr>
      <vt:lpstr>...and what you do with Him.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Staiger</dc:creator>
  <cp:lastModifiedBy>John Staiger</cp:lastModifiedBy>
  <cp:revision>4</cp:revision>
  <dcterms:created xsi:type="dcterms:W3CDTF">2020-04-25T22:50:02Z</dcterms:created>
  <dcterms:modified xsi:type="dcterms:W3CDTF">2020-04-26T08:38:57Z</dcterms:modified>
</cp:coreProperties>
</file>