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0" r:id="rId3"/>
    <p:sldId id="256" r:id="rId4"/>
    <p:sldId id="282" r:id="rId5"/>
    <p:sldId id="285" r:id="rId6"/>
    <p:sldId id="286" r:id="rId7"/>
    <p:sldId id="287" r:id="rId8"/>
    <p:sldId id="288" r:id="rId9"/>
    <p:sldId id="289" r:id="rId10"/>
    <p:sldId id="290" r:id="rId11"/>
    <p:sldId id="291" r:id="rId12"/>
    <p:sldId id="299" r:id="rId13"/>
    <p:sldId id="292" r:id="rId14"/>
    <p:sldId id="296" r:id="rId15"/>
    <p:sldId id="298" r:id="rId16"/>
    <p:sldId id="294" r:id="rId17"/>
    <p:sldId id="297" r:id="rId18"/>
    <p:sldId id="295" r:id="rId19"/>
    <p:sldId id="300" r:id="rId20"/>
    <p:sldId id="293"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NZ"/>
          </a:p>
        </p:txBody>
      </p:sp>
      <p:sp>
        <p:nvSpPr>
          <p:cNvPr id="4" name="Date Placeholder 3"/>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Date Placeholder 2"/>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7B219-FE96-4520-BB01-53AAB49D8B9E}" type="datetimeFigureOut">
              <a:rPr lang="en-NZ" smtClean="0"/>
              <a:pPr/>
              <a:t>19/04/2020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16CFA434-CF5D-468B-BE8C-4FB113927EEF}" type="slidenum">
              <a:rPr lang="en-NZ" smtClean="0"/>
              <a:p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E7B219-FE96-4520-BB01-53AAB49D8B9E}" type="datetimeFigureOut">
              <a:rPr lang="en-NZ" smtClean="0"/>
              <a:pPr/>
              <a:t>19/04/2020</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FA434-CF5D-468B-BE8C-4FB113927EEF}"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628650" y="742122"/>
            <a:ext cx="7886700" cy="5671930"/>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“Endure to the End.</a:t>
            </a:r>
            <a:r>
              <a:rPr lang="en-NZ" dirty="0"/>
              <a:t>”</a:t>
            </a:r>
            <a:endParaRPr lang="en-US" dirty="0"/>
          </a:p>
          <a:p>
            <a:endParaRPr lang="en-US" dirty="0"/>
          </a:p>
          <a:p>
            <a:r>
              <a:rPr lang="en-NZ" dirty="0"/>
              <a:t>John Staiger</a:t>
            </a:r>
          </a:p>
          <a:p>
            <a:endParaRPr lang="en-NZ" dirty="0"/>
          </a:p>
          <a:p>
            <a:r>
              <a:rPr lang="en-NZ" dirty="0"/>
              <a:t>For Morningside Church of Christ </a:t>
            </a:r>
          </a:p>
          <a:p>
            <a:endParaRPr lang="en-NZ" dirty="0"/>
          </a:p>
          <a:p>
            <a:r>
              <a:rPr lang="en-NZ" dirty="0"/>
              <a:t>Sunday 19 April 2020</a:t>
            </a:r>
          </a:p>
          <a:p>
            <a:endParaRPr lang="en-NZ" dirty="0"/>
          </a:p>
          <a:p>
            <a:r>
              <a:rPr lang="en-NZ" dirty="0"/>
              <a:t>PM Sermon</a:t>
            </a:r>
          </a:p>
          <a:p>
            <a:endParaRPr lang="en-NZ" dirty="0"/>
          </a:p>
          <a:p>
            <a:r>
              <a:rPr lang="en-NZ" dirty="0"/>
              <a:t>Broadcast live at 11AM on Facebook Live from 16 McClintock Road, Massey, Auckland.</a:t>
            </a:r>
          </a:p>
        </p:txBody>
      </p:sp>
    </p:spTree>
    <p:extLst>
      <p:ext uri="{BB962C8B-B14F-4D97-AF65-F5344CB8AC3E}">
        <p14:creationId xmlns:p14="http://schemas.microsoft.com/office/powerpoint/2010/main" val="6135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b="1" dirty="0">
                <a:solidFill>
                  <a:srgbClr val="FFFF00"/>
                </a:solidFill>
                <a:latin typeface="+mj-lt"/>
                <a:ea typeface="+mj-ea"/>
                <a:cs typeface="+mj-cs"/>
              </a:rPr>
              <a:t>Spiritual Endurance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8A869842-104F-44B4-B266-F40969FADA7B}"/>
              </a:ext>
            </a:extLst>
          </p:cNvPr>
          <p:cNvSpPr>
            <a:spLocks noGrp="1"/>
          </p:cNvSpPr>
          <p:nvPr>
            <p:ph sz="half" idx="1"/>
          </p:nvPr>
        </p:nvSpPr>
        <p:spPr>
          <a:xfrm>
            <a:off x="0" y="1909192"/>
            <a:ext cx="9144000" cy="3647710"/>
          </a:xfrm>
        </p:spPr>
        <p:txBody>
          <a:bodyPr vert="horz" lIns="91440" tIns="45720" rIns="91440" bIns="45720" rtlCol="0">
            <a:normAutofit/>
          </a:bodyPr>
          <a:lstStyle/>
          <a:p>
            <a:pPr marL="857250" indent="-742950">
              <a:lnSpc>
                <a:spcPct val="90000"/>
              </a:lnSpc>
              <a:buFont typeface="+mj-lt"/>
              <a:buAutoNum type="arabicPeriod" startAt="3"/>
            </a:pPr>
            <a:r>
              <a:rPr lang="en-US" sz="4000" dirty="0">
                <a:solidFill>
                  <a:schemeClr val="bg1"/>
                </a:solidFill>
              </a:rPr>
              <a:t>Punishing toll </a:t>
            </a:r>
          </a:p>
          <a:p>
            <a:pPr lvl="1" indent="-228600">
              <a:lnSpc>
                <a:spcPct val="90000"/>
              </a:lnSpc>
            </a:pPr>
            <a:r>
              <a:rPr lang="en-US" sz="3600" dirty="0">
                <a:solidFill>
                  <a:schemeClr val="bg1"/>
                </a:solidFill>
              </a:rPr>
              <a:t>I buffet my body (1Cor.9:27)</a:t>
            </a:r>
          </a:p>
          <a:p>
            <a:pPr lvl="1" indent="-228600">
              <a:lnSpc>
                <a:spcPct val="90000"/>
              </a:lnSpc>
            </a:pPr>
            <a:r>
              <a:rPr lang="en-US" sz="3600" dirty="0">
                <a:solidFill>
                  <a:schemeClr val="bg1"/>
                </a:solidFill>
              </a:rPr>
              <a:t>Hours alone—Jesus 40 days in the desert</a:t>
            </a:r>
          </a:p>
          <a:p>
            <a:pPr lvl="1" indent="-228600">
              <a:lnSpc>
                <a:spcPct val="90000"/>
              </a:lnSpc>
            </a:pPr>
            <a:r>
              <a:rPr lang="en-US" sz="3600" dirty="0">
                <a:solidFill>
                  <a:schemeClr val="bg1"/>
                </a:solidFill>
              </a:rPr>
              <a:t>Stephen could have stopped his sermon</a:t>
            </a:r>
          </a:p>
        </p:txBody>
      </p:sp>
    </p:spTree>
    <p:extLst>
      <p:ext uri="{BB962C8B-B14F-4D97-AF65-F5344CB8AC3E}">
        <p14:creationId xmlns:p14="http://schemas.microsoft.com/office/powerpoint/2010/main" val="3341643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b="1" dirty="0">
                <a:solidFill>
                  <a:srgbClr val="FFFF00"/>
                </a:solidFill>
                <a:latin typeface="+mj-lt"/>
                <a:ea typeface="+mj-ea"/>
                <a:cs typeface="+mj-cs"/>
              </a:rPr>
              <a:t>Spiritual Endurance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DACE3F61-72D5-452B-B04D-9B8BE5EFC439}"/>
              </a:ext>
            </a:extLst>
          </p:cNvPr>
          <p:cNvSpPr>
            <a:spLocks noGrp="1"/>
          </p:cNvSpPr>
          <p:nvPr>
            <p:ph sz="half" idx="1"/>
          </p:nvPr>
        </p:nvSpPr>
        <p:spPr>
          <a:xfrm>
            <a:off x="0" y="1909192"/>
            <a:ext cx="4572000" cy="3647710"/>
          </a:xfrm>
        </p:spPr>
        <p:txBody>
          <a:bodyPr vert="horz" lIns="91440" tIns="45720" rIns="91440" bIns="45720" rtlCol="0">
            <a:normAutofit/>
          </a:bodyPr>
          <a:lstStyle/>
          <a:p>
            <a:pPr marL="857250" indent="-742950">
              <a:lnSpc>
                <a:spcPct val="90000"/>
              </a:lnSpc>
              <a:buFont typeface="+mj-lt"/>
              <a:buAutoNum type="arabicPeriod" startAt="4"/>
            </a:pPr>
            <a:r>
              <a:rPr lang="en-US" sz="4000" dirty="0">
                <a:solidFill>
                  <a:schemeClr val="bg1"/>
                </a:solidFill>
              </a:rPr>
              <a:t>For what?</a:t>
            </a:r>
          </a:p>
          <a:p>
            <a:pPr lvl="1" indent="-228600">
              <a:lnSpc>
                <a:spcPct val="90000"/>
              </a:lnSpc>
            </a:pPr>
            <a:r>
              <a:rPr lang="en-US" sz="3600" dirty="0">
                <a:solidFill>
                  <a:schemeClr val="bg1"/>
                </a:solidFill>
              </a:rPr>
              <a:t>A medal</a:t>
            </a:r>
          </a:p>
          <a:p>
            <a:pPr lvl="1" indent="-228600">
              <a:lnSpc>
                <a:spcPct val="90000"/>
              </a:lnSpc>
            </a:pPr>
            <a:r>
              <a:rPr lang="en-US" sz="3600" dirty="0">
                <a:solidFill>
                  <a:schemeClr val="bg1"/>
                </a:solidFill>
              </a:rPr>
              <a:t>Fame</a:t>
            </a:r>
          </a:p>
          <a:p>
            <a:pPr lvl="1" indent="-228600">
              <a:lnSpc>
                <a:spcPct val="90000"/>
              </a:lnSpc>
            </a:pPr>
            <a:r>
              <a:rPr lang="en-US" sz="3600" dirty="0">
                <a:solidFill>
                  <a:schemeClr val="bg1"/>
                </a:solidFill>
              </a:rPr>
              <a:t>Money</a:t>
            </a:r>
          </a:p>
          <a:p>
            <a:pPr lvl="1" indent="-228600">
              <a:lnSpc>
                <a:spcPct val="90000"/>
              </a:lnSpc>
            </a:pPr>
            <a:r>
              <a:rPr lang="en-US" sz="3600" dirty="0">
                <a:solidFill>
                  <a:schemeClr val="bg1"/>
                </a:solidFill>
              </a:rPr>
              <a:t>Personal satisfaction </a:t>
            </a:r>
          </a:p>
          <a:p>
            <a:pPr lvl="1" indent="-228600">
              <a:lnSpc>
                <a:spcPct val="90000"/>
              </a:lnSpc>
            </a:pPr>
            <a:endParaRPr lang="en-US" sz="3600" dirty="0">
              <a:solidFill>
                <a:schemeClr val="bg1"/>
              </a:solidFill>
            </a:endParaRPr>
          </a:p>
        </p:txBody>
      </p:sp>
      <p:pic>
        <p:nvPicPr>
          <p:cNvPr id="9220" name="Picture 4" descr="Repeat 9 EXPENSIVE THINGS OWNED BY KENNETH COPELAND by TEN OVER ...">
            <a:extLst>
              <a:ext uri="{FF2B5EF4-FFF2-40B4-BE49-F238E27FC236}">
                <a16:creationId xmlns:a16="http://schemas.microsoft.com/office/drawing/2014/main" id="{56921043-E75B-4DCB-B217-B0A57E6F1A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2125"/>
          <a:stretch/>
        </p:blipFill>
        <p:spPr bwMode="auto">
          <a:xfrm>
            <a:off x="4308588" y="1301098"/>
            <a:ext cx="4835411" cy="4699652"/>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
            <a:extLst>
              <a:ext uri="{FF2B5EF4-FFF2-40B4-BE49-F238E27FC236}">
                <a16:creationId xmlns:a16="http://schemas.microsoft.com/office/drawing/2014/main" id="{67ADB45B-35AE-4085-A480-4FF4EE1B31E4}"/>
              </a:ext>
            </a:extLst>
          </p:cNvPr>
          <p:cNvSpPr txBox="1">
            <a:spLocks/>
          </p:cNvSpPr>
          <p:nvPr/>
        </p:nvSpPr>
        <p:spPr>
          <a:xfrm>
            <a:off x="0" y="6076134"/>
            <a:ext cx="9143999" cy="706859"/>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fontScale="70000" lnSpcReduction="2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ct val="90000"/>
              </a:lnSpc>
            </a:pPr>
            <a:r>
              <a:rPr lang="en-US" b="1" dirty="0">
                <a:solidFill>
                  <a:schemeClr val="bg1"/>
                </a:solidFill>
                <a:latin typeface="+mj-lt"/>
                <a:ea typeface="+mj-ea"/>
                <a:cs typeface="+mj-cs"/>
              </a:rPr>
              <a:t>Count it all rubbish </a:t>
            </a:r>
            <a:r>
              <a:rPr lang="en-US" dirty="0">
                <a:solidFill>
                  <a:schemeClr val="bg1"/>
                </a:solidFill>
              </a:rPr>
              <a:t>so that I may gain Christ (Phil.3:8)</a:t>
            </a:r>
            <a:endParaRPr lang="en-US" b="1" dirty="0">
              <a:solidFill>
                <a:schemeClr val="bg1"/>
              </a:solidFill>
              <a:latin typeface="+mj-lt"/>
              <a:ea typeface="+mj-ea"/>
              <a:cs typeface="+mj-cs"/>
            </a:endParaRPr>
          </a:p>
        </p:txBody>
      </p:sp>
    </p:spTree>
    <p:extLst>
      <p:ext uri="{BB962C8B-B14F-4D97-AF65-F5344CB8AC3E}">
        <p14:creationId xmlns:p14="http://schemas.microsoft.com/office/powerpoint/2010/main" val="2414769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b="1">
                <a:solidFill>
                  <a:srgbClr val="FFFF00"/>
                </a:solidFill>
                <a:latin typeface="+mj-lt"/>
                <a:ea typeface="+mj-ea"/>
                <a:cs typeface="+mj-cs"/>
              </a:rPr>
              <a:t>Spiritual Endurance</a:t>
            </a:r>
            <a:endParaRPr lang="en-US" b="1" dirty="0">
              <a:solidFill>
                <a:srgbClr val="FFFF00"/>
              </a:solidFill>
              <a:latin typeface="+mj-lt"/>
              <a:ea typeface="+mj-ea"/>
              <a:cs typeface="+mj-cs"/>
            </a:endParaRP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DACE3F61-72D5-452B-B04D-9B8BE5EFC439}"/>
              </a:ext>
            </a:extLst>
          </p:cNvPr>
          <p:cNvSpPr>
            <a:spLocks noGrp="1"/>
          </p:cNvSpPr>
          <p:nvPr>
            <p:ph sz="half" idx="1"/>
          </p:nvPr>
        </p:nvSpPr>
        <p:spPr>
          <a:xfrm>
            <a:off x="-1" y="1825143"/>
            <a:ext cx="4525799" cy="5032852"/>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a:bodyPr>
          <a:lstStyle/>
          <a:p>
            <a:pPr marL="857250" indent="-742950">
              <a:lnSpc>
                <a:spcPct val="90000"/>
              </a:lnSpc>
              <a:buFont typeface="+mj-lt"/>
              <a:buAutoNum type="arabicPeriod" startAt="4"/>
            </a:pPr>
            <a:r>
              <a:rPr lang="en-US" sz="4000" dirty="0">
                <a:solidFill>
                  <a:schemeClr val="bg1"/>
                </a:solidFill>
              </a:rPr>
              <a:t>For what?</a:t>
            </a:r>
          </a:p>
          <a:p>
            <a:pPr lvl="1" indent="-228600">
              <a:lnSpc>
                <a:spcPct val="90000"/>
              </a:lnSpc>
            </a:pPr>
            <a:r>
              <a:rPr lang="en-US" sz="3600" dirty="0">
                <a:solidFill>
                  <a:schemeClr val="bg1"/>
                </a:solidFill>
              </a:rPr>
              <a:t>Unfading crown of glory (1Pet.5:4)</a:t>
            </a:r>
          </a:p>
          <a:p>
            <a:pPr lvl="1" indent="-228600">
              <a:lnSpc>
                <a:spcPct val="90000"/>
              </a:lnSpc>
            </a:pPr>
            <a:r>
              <a:rPr lang="en-US" sz="3600" dirty="0">
                <a:solidFill>
                  <a:schemeClr val="bg1"/>
                </a:solidFill>
              </a:rPr>
              <a:t>Well done good and faithful servant (Mt.25:21)</a:t>
            </a:r>
          </a:p>
          <a:p>
            <a:pPr lvl="1" indent="-228600">
              <a:lnSpc>
                <a:spcPct val="90000"/>
              </a:lnSpc>
            </a:pPr>
            <a:r>
              <a:rPr lang="en-US" sz="3600" dirty="0">
                <a:solidFill>
                  <a:schemeClr val="bg1"/>
                </a:solidFill>
              </a:rPr>
              <a:t>A mansion in Heaven (Jn.14:2)</a:t>
            </a:r>
          </a:p>
        </p:txBody>
      </p:sp>
      <p:pic>
        <p:nvPicPr>
          <p:cNvPr id="17410" name="Picture 2" descr="VCF on Twitter: &quot;#DailyBibleReading March 24 #Joshua 18-20 ...">
            <a:extLst>
              <a:ext uri="{FF2B5EF4-FFF2-40B4-BE49-F238E27FC236}">
                <a16:creationId xmlns:a16="http://schemas.microsoft.com/office/drawing/2014/main" id="{4097AA5F-BEB9-4DB2-BB9A-1C89F3D01F4B}"/>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8811" r="17564"/>
          <a:stretch/>
        </p:blipFill>
        <p:spPr bwMode="auto">
          <a:xfrm>
            <a:off x="4572000" y="1505458"/>
            <a:ext cx="4525799" cy="4935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9955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A81E7530-396C-45F0-92F4-A885648D16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descr="The Word of the Lord Endures Forever | I-Challenge You">
            <a:extLst>
              <a:ext uri="{FF2B5EF4-FFF2-40B4-BE49-F238E27FC236}">
                <a16:creationId xmlns:a16="http://schemas.microsoft.com/office/drawing/2014/main" id="{78DB8023-57B0-446F-A123-D0CC7CAE6A39}"/>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8762" r="15199"/>
          <a:stretch/>
        </p:blipFill>
        <p:spPr bwMode="auto">
          <a:xfrm>
            <a:off x="452753" y="-1"/>
            <a:ext cx="8691247" cy="6857999"/>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64924"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874986" y="721805"/>
            <a:ext cx="2906015" cy="214752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algn="l">
              <a:lnSpc>
                <a:spcPct val="90000"/>
              </a:lnSpc>
            </a:pPr>
            <a:r>
              <a:rPr lang="en-US" dirty="0">
                <a:solidFill>
                  <a:schemeClr val="bg1"/>
                </a:solidFill>
                <a:latin typeface="+mj-lt"/>
                <a:ea typeface="+mj-ea"/>
                <a:cs typeface="+mj-cs"/>
              </a:rPr>
              <a:t>Fuel and Direction</a:t>
            </a:r>
            <a:endParaRPr lang="en-US">
              <a:solidFill>
                <a:schemeClr val="bg1"/>
              </a:solidFill>
              <a:latin typeface="+mj-lt"/>
              <a:ea typeface="+mj-ea"/>
              <a:cs typeface="+mj-cs"/>
            </a:endParaRPr>
          </a:p>
        </p:txBody>
      </p:sp>
      <p:sp>
        <p:nvSpPr>
          <p:cNvPr id="139" name="Rectangle 13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5228"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1" name="Group 140">
            <a:extLst>
              <a:ext uri="{FF2B5EF4-FFF2-40B4-BE49-F238E27FC236}">
                <a16:creationId xmlns:a16="http://schemas.microsoft.com/office/drawing/2014/main" id="{81DE8B58-F373-409E-A253-4380A66091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91540" y="73152"/>
            <a:ext cx="884223" cy="232963"/>
            <a:chOff x="1188720" y="73152"/>
            <a:chExt cx="1178966" cy="232963"/>
          </a:xfrm>
        </p:grpSpPr>
        <p:sp>
          <p:nvSpPr>
            <p:cNvPr id="142" name="Rectangle 64">
              <a:extLst>
                <a:ext uri="{FF2B5EF4-FFF2-40B4-BE49-F238E27FC236}">
                  <a16:creationId xmlns:a16="http://schemas.microsoft.com/office/drawing/2014/main" id="{F5ACE265-D22D-48CC-99DE-EB81AE922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66">
              <a:extLst>
                <a:ext uri="{FF2B5EF4-FFF2-40B4-BE49-F238E27FC236}">
                  <a16:creationId xmlns:a16="http://schemas.microsoft.com/office/drawing/2014/main" id="{6FE80EEA-F4ED-4436-8861-0BEAAEFE76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64">
              <a:extLst>
                <a:ext uri="{FF2B5EF4-FFF2-40B4-BE49-F238E27FC236}">
                  <a16:creationId xmlns:a16="http://schemas.microsoft.com/office/drawing/2014/main" id="{C3642BC8-86E8-47D0-8846-3E4D49E4B4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6">
              <a:extLst>
                <a:ext uri="{FF2B5EF4-FFF2-40B4-BE49-F238E27FC236}">
                  <a16:creationId xmlns:a16="http://schemas.microsoft.com/office/drawing/2014/main" id="{82D35214-3634-4180-BF0E-45B6145161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5BE89E6-3D1C-42B5-A950-E72889F8BB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473771CC-5097-4E08-9606-24B0BC9A0D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64">
              <a:extLst>
                <a:ext uri="{FF2B5EF4-FFF2-40B4-BE49-F238E27FC236}">
                  <a16:creationId xmlns:a16="http://schemas.microsoft.com/office/drawing/2014/main" id="{BE872634-00DA-47BD-880D-5C05FFADC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66">
              <a:extLst>
                <a:ext uri="{FF2B5EF4-FFF2-40B4-BE49-F238E27FC236}">
                  <a16:creationId xmlns:a16="http://schemas.microsoft.com/office/drawing/2014/main" id="{4F151F5C-DE9B-460E-BC51-471F4A8A5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4">
              <a:extLst>
                <a:ext uri="{FF2B5EF4-FFF2-40B4-BE49-F238E27FC236}">
                  <a16:creationId xmlns:a16="http://schemas.microsoft.com/office/drawing/2014/main" id="{34557B8A-4D2F-4D0D-B746-59EA85318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6">
              <a:extLst>
                <a:ext uri="{FF2B5EF4-FFF2-40B4-BE49-F238E27FC236}">
                  <a16:creationId xmlns:a16="http://schemas.microsoft.com/office/drawing/2014/main" id="{C764CD8E-E409-4E9B-8E87-746DDE36D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4">
              <a:extLst>
                <a:ext uri="{FF2B5EF4-FFF2-40B4-BE49-F238E27FC236}">
                  <a16:creationId xmlns:a16="http://schemas.microsoft.com/office/drawing/2014/main" id="{8E27A01D-2F01-4286-9453-3FBF6E84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66">
              <a:extLst>
                <a:ext uri="{FF2B5EF4-FFF2-40B4-BE49-F238E27FC236}">
                  <a16:creationId xmlns:a16="http://schemas.microsoft.com/office/drawing/2014/main" id="{460487A5-12EB-422E-9588-8FF06FAF73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64">
              <a:extLst>
                <a:ext uri="{FF2B5EF4-FFF2-40B4-BE49-F238E27FC236}">
                  <a16:creationId xmlns:a16="http://schemas.microsoft.com/office/drawing/2014/main" id="{7D522D20-C9F7-4B34-9066-4B43ADAAB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6">
              <a:extLst>
                <a:ext uri="{FF2B5EF4-FFF2-40B4-BE49-F238E27FC236}">
                  <a16:creationId xmlns:a16="http://schemas.microsoft.com/office/drawing/2014/main" id="{97B04F2C-295B-447A-8941-0AD4F55516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17D7FF91-B366-4534-B9B4-5710926EE7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B5B8116C-ADD9-4826-9C37-270377E8F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64">
              <a:extLst>
                <a:ext uri="{FF2B5EF4-FFF2-40B4-BE49-F238E27FC236}">
                  <a16:creationId xmlns:a16="http://schemas.microsoft.com/office/drawing/2014/main" id="{22D01D96-8DB8-40BF-83AC-4CA49EC263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66">
              <a:extLst>
                <a:ext uri="{FF2B5EF4-FFF2-40B4-BE49-F238E27FC236}">
                  <a16:creationId xmlns:a16="http://schemas.microsoft.com/office/drawing/2014/main" id="{44B584CD-5E60-4B15-847C-B30D15DA1A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64">
              <a:extLst>
                <a:ext uri="{FF2B5EF4-FFF2-40B4-BE49-F238E27FC236}">
                  <a16:creationId xmlns:a16="http://schemas.microsoft.com/office/drawing/2014/main" id="{CF2BB7DC-B968-4F0B-9748-BF0E6E297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66">
              <a:extLst>
                <a:ext uri="{FF2B5EF4-FFF2-40B4-BE49-F238E27FC236}">
                  <a16:creationId xmlns:a16="http://schemas.microsoft.com/office/drawing/2014/main" id="{CF12C159-3F09-4861-9450-ECD5DB310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3" name="Rectangle 16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33984"/>
            <a:ext cx="455228"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C981CD5B-1FE6-4F73-A294-0730CC6DFCF6}"/>
              </a:ext>
            </a:extLst>
          </p:cNvPr>
          <p:cNvSpPr>
            <a:spLocks noGrp="1"/>
          </p:cNvSpPr>
          <p:nvPr>
            <p:ph sz="half" idx="1"/>
          </p:nvPr>
        </p:nvSpPr>
        <p:spPr>
          <a:xfrm>
            <a:off x="0" y="2656644"/>
            <a:ext cx="4064924" cy="414545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Autofit/>
          </a:bodyPr>
          <a:lstStyle/>
          <a:p>
            <a:pPr indent="-228600">
              <a:lnSpc>
                <a:spcPct val="90000"/>
              </a:lnSpc>
            </a:pPr>
            <a:r>
              <a:rPr lang="en-US" sz="4000" b="1" dirty="0">
                <a:solidFill>
                  <a:schemeClr val="bg1"/>
                </a:solidFill>
              </a:rPr>
              <a:t>1 Peter 1:25</a:t>
            </a:r>
          </a:p>
          <a:p>
            <a:pPr indent="-228600">
              <a:lnSpc>
                <a:spcPct val="90000"/>
              </a:lnSpc>
            </a:pPr>
            <a:r>
              <a:rPr lang="en-US" sz="4000" cap="small" dirty="0">
                <a:solidFill>
                  <a:schemeClr val="bg1"/>
                </a:solidFill>
              </a:rPr>
              <a:t>But the word of the Lord endures forever</a:t>
            </a:r>
            <a:r>
              <a:rPr lang="en-US" sz="4000" dirty="0">
                <a:solidFill>
                  <a:schemeClr val="bg1"/>
                </a:solidFill>
              </a:rPr>
              <a:t>.” And this is the word which was preached to you. </a:t>
            </a:r>
            <a:r>
              <a:rPr lang="en-US" sz="1600" dirty="0">
                <a:solidFill>
                  <a:schemeClr val="bg1"/>
                </a:solidFill>
              </a:rPr>
              <a:t>(NASB95)</a:t>
            </a:r>
          </a:p>
        </p:txBody>
      </p:sp>
    </p:spTree>
    <p:extLst>
      <p:ext uri="{BB962C8B-B14F-4D97-AF65-F5344CB8AC3E}">
        <p14:creationId xmlns:p14="http://schemas.microsoft.com/office/powerpoint/2010/main" val="4030894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A81E7530-396C-45F0-92F4-A885648D16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290" name="Picture 2" descr="The Patience of Job – – -'s Wife | Book of job, Bible pictures ...">
            <a:extLst>
              <a:ext uri="{FF2B5EF4-FFF2-40B4-BE49-F238E27FC236}">
                <a16:creationId xmlns:a16="http://schemas.microsoft.com/office/drawing/2014/main" id="{41D90A83-FD23-4739-AB68-E5C614D8D22B}"/>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4854" r="17270" b="-2"/>
          <a:stretch/>
        </p:blipFill>
        <p:spPr bwMode="auto">
          <a:xfrm>
            <a:off x="458938" y="-17120"/>
            <a:ext cx="8691247" cy="6857999"/>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64924"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435811" y="251397"/>
            <a:ext cx="3612171" cy="1292597"/>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fontScale="90000"/>
          </a:bodyPr>
          <a:lstStyle/>
          <a:p>
            <a:pPr algn="l">
              <a:lnSpc>
                <a:spcPct val="90000"/>
              </a:lnSpc>
            </a:pPr>
            <a:r>
              <a:rPr lang="en-US" dirty="0">
                <a:solidFill>
                  <a:schemeClr val="bg1"/>
                </a:solidFill>
                <a:latin typeface="+mj-lt"/>
                <a:ea typeface="+mj-ea"/>
                <a:cs typeface="+mj-cs"/>
              </a:rPr>
              <a:t>Who are your mentors?</a:t>
            </a:r>
          </a:p>
        </p:txBody>
      </p:sp>
      <p:sp>
        <p:nvSpPr>
          <p:cNvPr id="139" name="Rectangle 13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5228"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1" name="Group 140">
            <a:extLst>
              <a:ext uri="{FF2B5EF4-FFF2-40B4-BE49-F238E27FC236}">
                <a16:creationId xmlns:a16="http://schemas.microsoft.com/office/drawing/2014/main" id="{81DE8B58-F373-409E-A253-4380A66091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91540" y="73152"/>
            <a:ext cx="884223" cy="232963"/>
            <a:chOff x="1188720" y="73152"/>
            <a:chExt cx="1178966" cy="232963"/>
          </a:xfrm>
        </p:grpSpPr>
        <p:sp>
          <p:nvSpPr>
            <p:cNvPr id="142" name="Rectangle 64">
              <a:extLst>
                <a:ext uri="{FF2B5EF4-FFF2-40B4-BE49-F238E27FC236}">
                  <a16:creationId xmlns:a16="http://schemas.microsoft.com/office/drawing/2014/main" id="{F5ACE265-D22D-48CC-99DE-EB81AE922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66">
              <a:extLst>
                <a:ext uri="{FF2B5EF4-FFF2-40B4-BE49-F238E27FC236}">
                  <a16:creationId xmlns:a16="http://schemas.microsoft.com/office/drawing/2014/main" id="{6FE80EEA-F4ED-4436-8861-0BEAAEFE76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64">
              <a:extLst>
                <a:ext uri="{FF2B5EF4-FFF2-40B4-BE49-F238E27FC236}">
                  <a16:creationId xmlns:a16="http://schemas.microsoft.com/office/drawing/2014/main" id="{C3642BC8-86E8-47D0-8846-3E4D49E4B4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6">
              <a:extLst>
                <a:ext uri="{FF2B5EF4-FFF2-40B4-BE49-F238E27FC236}">
                  <a16:creationId xmlns:a16="http://schemas.microsoft.com/office/drawing/2014/main" id="{82D35214-3634-4180-BF0E-45B6145161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5BE89E6-3D1C-42B5-A950-E72889F8BB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473771CC-5097-4E08-9606-24B0BC9A0D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64">
              <a:extLst>
                <a:ext uri="{FF2B5EF4-FFF2-40B4-BE49-F238E27FC236}">
                  <a16:creationId xmlns:a16="http://schemas.microsoft.com/office/drawing/2014/main" id="{BE872634-00DA-47BD-880D-5C05FFADC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66">
              <a:extLst>
                <a:ext uri="{FF2B5EF4-FFF2-40B4-BE49-F238E27FC236}">
                  <a16:creationId xmlns:a16="http://schemas.microsoft.com/office/drawing/2014/main" id="{4F151F5C-DE9B-460E-BC51-471F4A8A5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4">
              <a:extLst>
                <a:ext uri="{FF2B5EF4-FFF2-40B4-BE49-F238E27FC236}">
                  <a16:creationId xmlns:a16="http://schemas.microsoft.com/office/drawing/2014/main" id="{34557B8A-4D2F-4D0D-B746-59EA85318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6">
              <a:extLst>
                <a:ext uri="{FF2B5EF4-FFF2-40B4-BE49-F238E27FC236}">
                  <a16:creationId xmlns:a16="http://schemas.microsoft.com/office/drawing/2014/main" id="{C764CD8E-E409-4E9B-8E87-746DDE36D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4">
              <a:extLst>
                <a:ext uri="{FF2B5EF4-FFF2-40B4-BE49-F238E27FC236}">
                  <a16:creationId xmlns:a16="http://schemas.microsoft.com/office/drawing/2014/main" id="{8E27A01D-2F01-4286-9453-3FBF6E84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66">
              <a:extLst>
                <a:ext uri="{FF2B5EF4-FFF2-40B4-BE49-F238E27FC236}">
                  <a16:creationId xmlns:a16="http://schemas.microsoft.com/office/drawing/2014/main" id="{460487A5-12EB-422E-9588-8FF06FAF73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64">
              <a:extLst>
                <a:ext uri="{FF2B5EF4-FFF2-40B4-BE49-F238E27FC236}">
                  <a16:creationId xmlns:a16="http://schemas.microsoft.com/office/drawing/2014/main" id="{7D522D20-C9F7-4B34-9066-4B43ADAAB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6">
              <a:extLst>
                <a:ext uri="{FF2B5EF4-FFF2-40B4-BE49-F238E27FC236}">
                  <a16:creationId xmlns:a16="http://schemas.microsoft.com/office/drawing/2014/main" id="{97B04F2C-295B-447A-8941-0AD4F55516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17D7FF91-B366-4534-B9B4-5710926EE7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B5B8116C-ADD9-4826-9C37-270377E8F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64">
              <a:extLst>
                <a:ext uri="{FF2B5EF4-FFF2-40B4-BE49-F238E27FC236}">
                  <a16:creationId xmlns:a16="http://schemas.microsoft.com/office/drawing/2014/main" id="{22D01D96-8DB8-40BF-83AC-4CA49EC263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66">
              <a:extLst>
                <a:ext uri="{FF2B5EF4-FFF2-40B4-BE49-F238E27FC236}">
                  <a16:creationId xmlns:a16="http://schemas.microsoft.com/office/drawing/2014/main" id="{44B584CD-5E60-4B15-847C-B30D15DA1A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64">
              <a:extLst>
                <a:ext uri="{FF2B5EF4-FFF2-40B4-BE49-F238E27FC236}">
                  <a16:creationId xmlns:a16="http://schemas.microsoft.com/office/drawing/2014/main" id="{CF2BB7DC-B968-4F0B-9748-BF0E6E297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66">
              <a:extLst>
                <a:ext uri="{FF2B5EF4-FFF2-40B4-BE49-F238E27FC236}">
                  <a16:creationId xmlns:a16="http://schemas.microsoft.com/office/drawing/2014/main" id="{CF12C159-3F09-4861-9450-ECD5DB310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3" name="Rectangle 16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33984"/>
            <a:ext cx="455228"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C981CD5B-1FE6-4F73-A294-0730CC6DFCF6}"/>
              </a:ext>
            </a:extLst>
          </p:cNvPr>
          <p:cNvSpPr>
            <a:spLocks noGrp="1"/>
          </p:cNvSpPr>
          <p:nvPr>
            <p:ph sz="half" idx="1"/>
          </p:nvPr>
        </p:nvSpPr>
        <p:spPr>
          <a:xfrm>
            <a:off x="0" y="1795391"/>
            <a:ext cx="4064924" cy="477094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fontScale="85000" lnSpcReduction="10000"/>
          </a:bodyPr>
          <a:lstStyle/>
          <a:p>
            <a:pPr indent="-228600">
              <a:lnSpc>
                <a:spcPct val="90000"/>
              </a:lnSpc>
            </a:pPr>
            <a:r>
              <a:rPr lang="en-US" sz="4000" dirty="0">
                <a:solidFill>
                  <a:schemeClr val="bg1"/>
                </a:solidFill>
              </a:rPr>
              <a:t>James 5:11—</a:t>
            </a:r>
            <a:r>
              <a:rPr lang="en-US" sz="4000" b="1" baseline="30000" dirty="0">
                <a:solidFill>
                  <a:schemeClr val="bg1"/>
                </a:solidFill>
              </a:rPr>
              <a:t>11 </a:t>
            </a:r>
            <a:r>
              <a:rPr lang="en-US" sz="4000" dirty="0">
                <a:solidFill>
                  <a:schemeClr val="bg1"/>
                </a:solidFill>
              </a:rPr>
              <a:t>We count those blessed who endured. You have heard of the endurance of Job and have seen the </a:t>
            </a:r>
            <a:r>
              <a:rPr lang="en-US" sz="4000" dirty="0">
                <a:solidFill>
                  <a:srgbClr val="FFFF00"/>
                </a:solidFill>
              </a:rPr>
              <a:t>outcome…</a:t>
            </a:r>
            <a:r>
              <a:rPr lang="en-US" sz="4000" dirty="0">
                <a:solidFill>
                  <a:schemeClr val="tx1"/>
                </a:solidFill>
              </a:rPr>
              <a:t> of the Lord’s dealings, that the Lord is full of compassion and </a:t>
            </a:r>
            <a:r>
              <a:rPr lang="en-US" sz="4000" i="1" dirty="0">
                <a:solidFill>
                  <a:schemeClr val="tx1"/>
                </a:solidFill>
              </a:rPr>
              <a:t>is </a:t>
            </a:r>
            <a:r>
              <a:rPr lang="en-US" sz="4000" dirty="0">
                <a:solidFill>
                  <a:schemeClr val="tx1"/>
                </a:solidFill>
              </a:rPr>
              <a:t>merciful. </a:t>
            </a:r>
            <a:r>
              <a:rPr lang="en-US" sz="1600" dirty="0">
                <a:solidFill>
                  <a:schemeClr val="tx1"/>
                </a:solidFill>
              </a:rPr>
              <a:t>(NASB95)</a:t>
            </a:r>
          </a:p>
        </p:txBody>
      </p:sp>
      <p:sp>
        <p:nvSpPr>
          <p:cNvPr id="4" name="Rectangle 3">
            <a:extLst>
              <a:ext uri="{FF2B5EF4-FFF2-40B4-BE49-F238E27FC236}">
                <a16:creationId xmlns:a16="http://schemas.microsoft.com/office/drawing/2014/main" id="{D5E5F3F4-077D-4DE8-90D4-63DAB2C83626}"/>
              </a:ext>
            </a:extLst>
          </p:cNvPr>
          <p:cNvSpPr/>
          <p:nvPr/>
        </p:nvSpPr>
        <p:spPr>
          <a:xfrm>
            <a:off x="-8471" y="5921013"/>
            <a:ext cx="9141714" cy="95410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800" dirty="0">
                <a:solidFill>
                  <a:schemeClr val="tx1"/>
                </a:solidFill>
                <a:latin typeface="Helvetica Neue"/>
              </a:rPr>
              <a:t>Job 1:22—Through all this Job did not sin nor did he blame God.</a:t>
            </a:r>
            <a:endParaRPr lang="en-US" sz="2800" i="0" dirty="0">
              <a:solidFill>
                <a:schemeClr val="tx1"/>
              </a:solidFill>
              <a:effectLst/>
              <a:latin typeface="Helvetica Neue"/>
            </a:endParaRPr>
          </a:p>
        </p:txBody>
      </p:sp>
    </p:spTree>
    <p:extLst>
      <p:ext uri="{BB962C8B-B14F-4D97-AF65-F5344CB8AC3E}">
        <p14:creationId xmlns:p14="http://schemas.microsoft.com/office/powerpoint/2010/main" val="1945943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A81E7530-396C-45F0-92F4-A885648D16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386" name="Picture 2" descr="What Is Job's Greatest Blessing From God? Not Just Wealth">
            <a:extLst>
              <a:ext uri="{FF2B5EF4-FFF2-40B4-BE49-F238E27FC236}">
                <a16:creationId xmlns:a16="http://schemas.microsoft.com/office/drawing/2014/main" id="{FA95496B-EB4F-447A-B158-7077AA1A5B32}"/>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5050" r="23663"/>
          <a:stretch/>
        </p:blipFill>
        <p:spPr bwMode="auto">
          <a:xfrm>
            <a:off x="452753" y="-1"/>
            <a:ext cx="8691247" cy="6857999"/>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7316481C-0A49-4796-812B-0D64F063B7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64924"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5228"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1" name="Group 140">
            <a:extLst>
              <a:ext uri="{FF2B5EF4-FFF2-40B4-BE49-F238E27FC236}">
                <a16:creationId xmlns:a16="http://schemas.microsoft.com/office/drawing/2014/main" id="{81DE8B58-F373-409E-A253-4380A66091D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91540" y="73152"/>
            <a:ext cx="884223" cy="232963"/>
            <a:chOff x="1188720" y="73152"/>
            <a:chExt cx="1178966" cy="232963"/>
          </a:xfrm>
        </p:grpSpPr>
        <p:sp>
          <p:nvSpPr>
            <p:cNvPr id="142" name="Rectangle 64">
              <a:extLst>
                <a:ext uri="{FF2B5EF4-FFF2-40B4-BE49-F238E27FC236}">
                  <a16:creationId xmlns:a16="http://schemas.microsoft.com/office/drawing/2014/main" id="{F5ACE265-D22D-48CC-99DE-EB81AE922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66">
              <a:extLst>
                <a:ext uri="{FF2B5EF4-FFF2-40B4-BE49-F238E27FC236}">
                  <a16:creationId xmlns:a16="http://schemas.microsoft.com/office/drawing/2014/main" id="{6FE80EEA-F4ED-4436-8861-0BEAAEFE76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64">
              <a:extLst>
                <a:ext uri="{FF2B5EF4-FFF2-40B4-BE49-F238E27FC236}">
                  <a16:creationId xmlns:a16="http://schemas.microsoft.com/office/drawing/2014/main" id="{C3642BC8-86E8-47D0-8846-3E4D49E4B4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66">
              <a:extLst>
                <a:ext uri="{FF2B5EF4-FFF2-40B4-BE49-F238E27FC236}">
                  <a16:creationId xmlns:a16="http://schemas.microsoft.com/office/drawing/2014/main" id="{82D35214-3634-4180-BF0E-45B6145161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64">
              <a:extLst>
                <a:ext uri="{FF2B5EF4-FFF2-40B4-BE49-F238E27FC236}">
                  <a16:creationId xmlns:a16="http://schemas.microsoft.com/office/drawing/2014/main" id="{15BE89E6-3D1C-42B5-A950-E72889F8BB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66">
              <a:extLst>
                <a:ext uri="{FF2B5EF4-FFF2-40B4-BE49-F238E27FC236}">
                  <a16:creationId xmlns:a16="http://schemas.microsoft.com/office/drawing/2014/main" id="{473771CC-5097-4E08-9606-24B0BC9A0D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64">
              <a:extLst>
                <a:ext uri="{FF2B5EF4-FFF2-40B4-BE49-F238E27FC236}">
                  <a16:creationId xmlns:a16="http://schemas.microsoft.com/office/drawing/2014/main" id="{BE872634-00DA-47BD-880D-5C05FFADC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66">
              <a:extLst>
                <a:ext uri="{FF2B5EF4-FFF2-40B4-BE49-F238E27FC236}">
                  <a16:creationId xmlns:a16="http://schemas.microsoft.com/office/drawing/2014/main" id="{4F151F5C-DE9B-460E-BC51-471F4A8A5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64">
              <a:extLst>
                <a:ext uri="{FF2B5EF4-FFF2-40B4-BE49-F238E27FC236}">
                  <a16:creationId xmlns:a16="http://schemas.microsoft.com/office/drawing/2014/main" id="{34557B8A-4D2F-4D0D-B746-59EA85318C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66">
              <a:extLst>
                <a:ext uri="{FF2B5EF4-FFF2-40B4-BE49-F238E27FC236}">
                  <a16:creationId xmlns:a16="http://schemas.microsoft.com/office/drawing/2014/main" id="{C764CD8E-E409-4E9B-8E87-746DDE36D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64">
              <a:extLst>
                <a:ext uri="{FF2B5EF4-FFF2-40B4-BE49-F238E27FC236}">
                  <a16:creationId xmlns:a16="http://schemas.microsoft.com/office/drawing/2014/main" id="{8E27A01D-2F01-4286-9453-3FBF6E848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66">
              <a:extLst>
                <a:ext uri="{FF2B5EF4-FFF2-40B4-BE49-F238E27FC236}">
                  <a16:creationId xmlns:a16="http://schemas.microsoft.com/office/drawing/2014/main" id="{460487A5-12EB-422E-9588-8FF06FAF73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64">
              <a:extLst>
                <a:ext uri="{FF2B5EF4-FFF2-40B4-BE49-F238E27FC236}">
                  <a16:creationId xmlns:a16="http://schemas.microsoft.com/office/drawing/2014/main" id="{7D522D20-C9F7-4B34-9066-4B43ADAABD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66">
              <a:extLst>
                <a:ext uri="{FF2B5EF4-FFF2-40B4-BE49-F238E27FC236}">
                  <a16:creationId xmlns:a16="http://schemas.microsoft.com/office/drawing/2014/main" id="{97B04F2C-295B-447A-8941-0AD4F55516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64">
              <a:extLst>
                <a:ext uri="{FF2B5EF4-FFF2-40B4-BE49-F238E27FC236}">
                  <a16:creationId xmlns:a16="http://schemas.microsoft.com/office/drawing/2014/main" id="{17D7FF91-B366-4534-B9B4-5710926EE7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66">
              <a:extLst>
                <a:ext uri="{FF2B5EF4-FFF2-40B4-BE49-F238E27FC236}">
                  <a16:creationId xmlns:a16="http://schemas.microsoft.com/office/drawing/2014/main" id="{B5B8116C-ADD9-4826-9C37-270377E8F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64">
              <a:extLst>
                <a:ext uri="{FF2B5EF4-FFF2-40B4-BE49-F238E27FC236}">
                  <a16:creationId xmlns:a16="http://schemas.microsoft.com/office/drawing/2014/main" id="{22D01D96-8DB8-40BF-83AC-4CA49EC263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66">
              <a:extLst>
                <a:ext uri="{FF2B5EF4-FFF2-40B4-BE49-F238E27FC236}">
                  <a16:creationId xmlns:a16="http://schemas.microsoft.com/office/drawing/2014/main" id="{44B584CD-5E60-4B15-847C-B30D15DA1A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64">
              <a:extLst>
                <a:ext uri="{FF2B5EF4-FFF2-40B4-BE49-F238E27FC236}">
                  <a16:creationId xmlns:a16="http://schemas.microsoft.com/office/drawing/2014/main" id="{CF2BB7DC-B968-4F0B-9748-BF0E6E297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66">
              <a:extLst>
                <a:ext uri="{FF2B5EF4-FFF2-40B4-BE49-F238E27FC236}">
                  <a16:creationId xmlns:a16="http://schemas.microsoft.com/office/drawing/2014/main" id="{CF12C159-3F09-4861-9450-ECD5DB310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3" name="Rectangle 16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33984"/>
            <a:ext cx="455228"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C981CD5B-1FE6-4F73-A294-0730CC6DFCF6}"/>
              </a:ext>
            </a:extLst>
          </p:cNvPr>
          <p:cNvSpPr>
            <a:spLocks noGrp="1"/>
          </p:cNvSpPr>
          <p:nvPr>
            <p:ph sz="half" idx="1"/>
          </p:nvPr>
        </p:nvSpPr>
        <p:spPr>
          <a:xfrm>
            <a:off x="874986" y="3379979"/>
            <a:ext cx="2906014" cy="3186359"/>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a:bodyPr>
          <a:lstStyle/>
          <a:p>
            <a:pPr indent="-228600">
              <a:lnSpc>
                <a:spcPct val="90000"/>
              </a:lnSpc>
            </a:pPr>
            <a:r>
              <a:rPr lang="en-US" sz="1600">
                <a:solidFill>
                  <a:schemeClr val="bg1"/>
                </a:solidFill>
              </a:rPr>
              <a:t>James 5:11—</a:t>
            </a:r>
            <a:r>
              <a:rPr lang="en-US" sz="1600" b="1" baseline="30000">
                <a:solidFill>
                  <a:schemeClr val="bg1"/>
                </a:solidFill>
              </a:rPr>
              <a:t>11 </a:t>
            </a:r>
            <a:r>
              <a:rPr lang="en-US" sz="1600">
                <a:solidFill>
                  <a:schemeClr val="bg1"/>
                </a:solidFill>
              </a:rPr>
              <a:t>We count those blessed who endured. You have heard of the endurance of Job and have seen the outcome of the Lord’s dealings, that the Lord is full of compassion and </a:t>
            </a:r>
            <a:r>
              <a:rPr lang="en-US" sz="1600" i="1">
                <a:solidFill>
                  <a:schemeClr val="bg1"/>
                </a:solidFill>
              </a:rPr>
              <a:t>is </a:t>
            </a:r>
            <a:r>
              <a:rPr lang="en-US" sz="1600">
                <a:solidFill>
                  <a:schemeClr val="bg1"/>
                </a:solidFill>
              </a:rPr>
              <a:t>merciful. </a:t>
            </a:r>
            <a:r>
              <a:rPr lang="en-US" sz="1600" dirty="0">
                <a:solidFill>
                  <a:schemeClr val="bg1"/>
                </a:solidFill>
              </a:rPr>
              <a:t>(NASB95)</a:t>
            </a:r>
            <a:endParaRPr lang="en-US" sz="1600">
              <a:solidFill>
                <a:schemeClr val="bg1"/>
              </a:solidFill>
            </a:endParaRPr>
          </a:p>
        </p:txBody>
      </p:sp>
      <p:sp>
        <p:nvSpPr>
          <p:cNvPr id="37" name="Title 1">
            <a:extLst>
              <a:ext uri="{FF2B5EF4-FFF2-40B4-BE49-F238E27FC236}">
                <a16:creationId xmlns:a16="http://schemas.microsoft.com/office/drawing/2014/main" id="{1C96696D-8582-4940-8E4F-DC01BEA59FDA}"/>
              </a:ext>
            </a:extLst>
          </p:cNvPr>
          <p:cNvSpPr>
            <a:spLocks noGrp="1"/>
          </p:cNvSpPr>
          <p:nvPr>
            <p:ph type="title"/>
          </p:nvPr>
        </p:nvSpPr>
        <p:spPr>
          <a:xfrm>
            <a:off x="435811" y="251397"/>
            <a:ext cx="3612171" cy="1292597"/>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fontScale="90000"/>
          </a:bodyPr>
          <a:lstStyle/>
          <a:p>
            <a:pPr algn="l">
              <a:lnSpc>
                <a:spcPct val="90000"/>
              </a:lnSpc>
            </a:pPr>
            <a:r>
              <a:rPr lang="en-US" dirty="0">
                <a:solidFill>
                  <a:schemeClr val="bg1"/>
                </a:solidFill>
                <a:latin typeface="+mj-lt"/>
                <a:ea typeface="+mj-ea"/>
                <a:cs typeface="+mj-cs"/>
              </a:rPr>
              <a:t>Who are your mentors?</a:t>
            </a:r>
          </a:p>
        </p:txBody>
      </p:sp>
      <p:sp>
        <p:nvSpPr>
          <p:cNvPr id="38" name="Content Placeholder 2">
            <a:extLst>
              <a:ext uri="{FF2B5EF4-FFF2-40B4-BE49-F238E27FC236}">
                <a16:creationId xmlns:a16="http://schemas.microsoft.com/office/drawing/2014/main" id="{F40D8C82-6594-4725-97FA-BCFB557A5DE1}"/>
              </a:ext>
            </a:extLst>
          </p:cNvPr>
          <p:cNvSpPr txBox="1">
            <a:spLocks/>
          </p:cNvSpPr>
          <p:nvPr/>
        </p:nvSpPr>
        <p:spPr>
          <a:xfrm>
            <a:off x="0" y="1795391"/>
            <a:ext cx="4064924" cy="4770948"/>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ctr">
            <a:normAutofit fontScale="85000" lnSpcReduction="10000"/>
          </a:bodyPr>
          <a:lstStyle>
            <a:lvl1pPr marL="342900" indent="-34290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9pPr>
          </a:lstStyle>
          <a:p>
            <a:pPr indent="-228600">
              <a:lnSpc>
                <a:spcPct val="90000"/>
              </a:lnSpc>
            </a:pPr>
            <a:r>
              <a:rPr lang="en-US" sz="4000" dirty="0">
                <a:solidFill>
                  <a:schemeClr val="bg1"/>
                </a:solidFill>
              </a:rPr>
              <a:t>James 5:11—</a:t>
            </a:r>
            <a:r>
              <a:rPr lang="en-US" sz="4000" b="1" baseline="30000" dirty="0">
                <a:solidFill>
                  <a:schemeClr val="bg1"/>
                </a:solidFill>
              </a:rPr>
              <a:t>11 </a:t>
            </a:r>
            <a:r>
              <a:rPr lang="en-US" sz="4000" dirty="0">
                <a:solidFill>
                  <a:schemeClr val="bg1"/>
                </a:solidFill>
              </a:rPr>
              <a:t>We count those blessed who endured. You have heard of the endurance of Job and have seen the outcome </a:t>
            </a:r>
            <a:r>
              <a:rPr lang="en-US" sz="4000" dirty="0">
                <a:solidFill>
                  <a:srgbClr val="FFFF00"/>
                </a:solidFill>
              </a:rPr>
              <a:t>of the Lord’s dealings, that the Lord is full of compassion and </a:t>
            </a:r>
            <a:r>
              <a:rPr lang="en-US" sz="4000" i="1" dirty="0">
                <a:solidFill>
                  <a:srgbClr val="FFFF00"/>
                </a:solidFill>
              </a:rPr>
              <a:t>is </a:t>
            </a:r>
            <a:r>
              <a:rPr lang="en-US" sz="4000" dirty="0">
                <a:solidFill>
                  <a:srgbClr val="FFFF00"/>
                </a:solidFill>
              </a:rPr>
              <a:t>merciful. </a:t>
            </a:r>
            <a:r>
              <a:rPr lang="en-US" sz="1600" dirty="0">
                <a:solidFill>
                  <a:schemeClr val="bg1"/>
                </a:solidFill>
              </a:rPr>
              <a:t>(NASB95)</a:t>
            </a:r>
          </a:p>
        </p:txBody>
      </p:sp>
    </p:spTree>
    <p:extLst>
      <p:ext uri="{BB962C8B-B14F-4D97-AF65-F5344CB8AC3E}">
        <p14:creationId xmlns:p14="http://schemas.microsoft.com/office/powerpoint/2010/main" val="2640584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0" y="0"/>
            <a:ext cx="9144000" cy="90872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Endurance is not Everything</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4338" name="Picture 2" descr="Map Of Ephesus Ruins | Ephesus Maps - Where is Ephesus? - About ...">
            <a:extLst>
              <a:ext uri="{FF2B5EF4-FFF2-40B4-BE49-F238E27FC236}">
                <a16:creationId xmlns:a16="http://schemas.microsoft.com/office/drawing/2014/main" id="{DB9BC8CE-9F0F-4B16-8879-C1F59803E1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 y="818913"/>
            <a:ext cx="9133765" cy="6039087"/>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a:extLst>
              <a:ext uri="{FF2B5EF4-FFF2-40B4-BE49-F238E27FC236}">
                <a16:creationId xmlns:a16="http://schemas.microsoft.com/office/drawing/2014/main" id="{B4A6B2ED-936F-4D1C-AF21-631AF0AADD6C}"/>
              </a:ext>
            </a:extLst>
          </p:cNvPr>
          <p:cNvSpPr txBox="1">
            <a:spLocks/>
          </p:cNvSpPr>
          <p:nvPr/>
        </p:nvSpPr>
        <p:spPr>
          <a:xfrm>
            <a:off x="-5829" y="4725144"/>
            <a:ext cx="9144000" cy="1076312"/>
          </a:xfrm>
          <a:prstGeom prst="rect">
            <a:avLst/>
          </a:prstGeo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lt1"/>
                </a:solidFill>
                <a:latin typeface="+mn-lt"/>
                <a:ea typeface="+mn-ea"/>
                <a:cs typeface="+mn-cs"/>
              </a:defRPr>
            </a:lvl9pPr>
          </a:lstStyle>
          <a:p>
            <a:r>
              <a:rPr lang="en-US" sz="3600" dirty="0">
                <a:solidFill>
                  <a:schemeClr val="bg1"/>
                </a:solidFill>
              </a:rPr>
              <a:t>Revelation 2:1-4—“To the angel of the church in Ephesus write:…</a:t>
            </a:r>
            <a:endParaRPr lang="en-US" sz="1600" dirty="0">
              <a:solidFill>
                <a:srgbClr val="FFFF00"/>
              </a:solidFill>
            </a:endParaRPr>
          </a:p>
        </p:txBody>
      </p:sp>
    </p:spTree>
    <p:extLst>
      <p:ext uri="{BB962C8B-B14F-4D97-AF65-F5344CB8AC3E}">
        <p14:creationId xmlns:p14="http://schemas.microsoft.com/office/powerpoint/2010/main" val="1446279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0" y="0"/>
            <a:ext cx="9144000" cy="90872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Endurance is not Everything</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C981CD5B-1FE6-4F73-A294-0730CC6DFCF6}"/>
              </a:ext>
            </a:extLst>
          </p:cNvPr>
          <p:cNvSpPr>
            <a:spLocks noGrp="1"/>
          </p:cNvSpPr>
          <p:nvPr>
            <p:ph sz="half" idx="1"/>
          </p:nvPr>
        </p:nvSpPr>
        <p:spPr>
          <a:xfrm>
            <a:off x="0" y="908721"/>
            <a:ext cx="9144000" cy="594927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a:bodyPr>
          <a:lstStyle/>
          <a:p>
            <a:r>
              <a:rPr lang="en-US" sz="3600" dirty="0">
                <a:solidFill>
                  <a:schemeClr val="bg1"/>
                </a:solidFill>
              </a:rPr>
              <a:t>Revelation 2:1-4—“To the angel of the church in Ephesus write:…</a:t>
            </a:r>
            <a:r>
              <a:rPr lang="en-US" sz="3600" b="1" baseline="30000" dirty="0">
                <a:solidFill>
                  <a:schemeClr val="bg1"/>
                </a:solidFill>
              </a:rPr>
              <a:t>2</a:t>
            </a:r>
            <a:r>
              <a:rPr lang="en-US" sz="3600" dirty="0">
                <a:solidFill>
                  <a:schemeClr val="bg1"/>
                </a:solidFill>
              </a:rPr>
              <a:t>‘I know your deeds and your </a:t>
            </a:r>
            <a:r>
              <a:rPr lang="en-US" sz="3600" u="sng" dirty="0">
                <a:solidFill>
                  <a:srgbClr val="FFFF00"/>
                </a:solidFill>
              </a:rPr>
              <a:t>toil and perseverance</a:t>
            </a:r>
            <a:r>
              <a:rPr lang="en-US" sz="3600" dirty="0">
                <a:solidFill>
                  <a:schemeClr val="bg1"/>
                </a:solidFill>
              </a:rPr>
              <a:t>, and that you cannot </a:t>
            </a:r>
            <a:r>
              <a:rPr lang="en-US" sz="3600" u="sng" dirty="0">
                <a:solidFill>
                  <a:srgbClr val="FFFF00"/>
                </a:solidFill>
              </a:rPr>
              <a:t>tolerate</a:t>
            </a:r>
            <a:r>
              <a:rPr lang="en-US" sz="3600" dirty="0">
                <a:solidFill>
                  <a:schemeClr val="bg1"/>
                </a:solidFill>
              </a:rPr>
              <a:t> evil men, and you put to the </a:t>
            </a:r>
            <a:r>
              <a:rPr lang="en-US" sz="3600" u="sng" dirty="0">
                <a:solidFill>
                  <a:srgbClr val="FFFF00"/>
                </a:solidFill>
              </a:rPr>
              <a:t>test</a:t>
            </a:r>
            <a:r>
              <a:rPr lang="en-US" sz="3600" dirty="0">
                <a:solidFill>
                  <a:schemeClr val="bg1"/>
                </a:solidFill>
              </a:rPr>
              <a:t> those who call themselves apostles, and they are not, and you found them </a:t>
            </a:r>
            <a:r>
              <a:rPr lang="en-US" sz="3600" i="1" dirty="0">
                <a:solidFill>
                  <a:schemeClr val="bg1"/>
                </a:solidFill>
              </a:rPr>
              <a:t>to be </a:t>
            </a:r>
            <a:r>
              <a:rPr lang="en-US" sz="3600" dirty="0">
                <a:solidFill>
                  <a:schemeClr val="bg1"/>
                </a:solidFill>
              </a:rPr>
              <a:t>false; </a:t>
            </a:r>
            <a:r>
              <a:rPr lang="en-US" sz="3600" b="1" baseline="30000" dirty="0">
                <a:solidFill>
                  <a:schemeClr val="bg1"/>
                </a:solidFill>
              </a:rPr>
              <a:t>3</a:t>
            </a:r>
            <a:r>
              <a:rPr lang="en-US" sz="3600" dirty="0">
                <a:solidFill>
                  <a:schemeClr val="bg1"/>
                </a:solidFill>
              </a:rPr>
              <a:t>and you have </a:t>
            </a:r>
            <a:r>
              <a:rPr lang="en-US" sz="3600" u="sng" dirty="0">
                <a:solidFill>
                  <a:srgbClr val="FFFF00"/>
                </a:solidFill>
              </a:rPr>
              <a:t>perseverance and have endured</a:t>
            </a:r>
            <a:r>
              <a:rPr lang="en-US" sz="3600" dirty="0">
                <a:solidFill>
                  <a:schemeClr val="bg1"/>
                </a:solidFill>
              </a:rPr>
              <a:t> for My name’s sake, and have not grown weary. </a:t>
            </a:r>
            <a:r>
              <a:rPr lang="en-US" sz="3600" b="1" baseline="30000" dirty="0">
                <a:solidFill>
                  <a:srgbClr val="FFFF00"/>
                </a:solidFill>
              </a:rPr>
              <a:t>4</a:t>
            </a:r>
            <a:r>
              <a:rPr lang="en-US" sz="3600" dirty="0">
                <a:solidFill>
                  <a:srgbClr val="FFFF00"/>
                </a:solidFill>
              </a:rPr>
              <a:t>But…</a:t>
            </a:r>
            <a:endParaRPr lang="en-US" sz="1600" dirty="0">
              <a:solidFill>
                <a:srgbClr val="FFFF00"/>
              </a:solidFill>
            </a:endParaRPr>
          </a:p>
        </p:txBody>
      </p:sp>
    </p:spTree>
    <p:extLst>
      <p:ext uri="{BB962C8B-B14F-4D97-AF65-F5344CB8AC3E}">
        <p14:creationId xmlns:p14="http://schemas.microsoft.com/office/powerpoint/2010/main" val="2646256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0" y="0"/>
            <a:ext cx="9144000" cy="90872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Endurance is not Everything</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C981CD5B-1FE6-4F73-A294-0730CC6DFCF6}"/>
              </a:ext>
            </a:extLst>
          </p:cNvPr>
          <p:cNvSpPr>
            <a:spLocks noGrp="1"/>
          </p:cNvSpPr>
          <p:nvPr>
            <p:ph sz="half" idx="1"/>
          </p:nvPr>
        </p:nvSpPr>
        <p:spPr>
          <a:xfrm>
            <a:off x="0" y="908721"/>
            <a:ext cx="9144000" cy="594927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a:bodyPr>
          <a:lstStyle/>
          <a:p>
            <a:r>
              <a:rPr lang="en-US" sz="3600" dirty="0">
                <a:solidFill>
                  <a:schemeClr val="bg1"/>
                </a:solidFill>
              </a:rPr>
              <a:t>Revelation 2:1-4—“To the angel of the church in Ephesus write:…</a:t>
            </a:r>
            <a:r>
              <a:rPr lang="en-US" sz="3600" b="1" baseline="30000" dirty="0">
                <a:solidFill>
                  <a:schemeClr val="bg1"/>
                </a:solidFill>
              </a:rPr>
              <a:t>2</a:t>
            </a:r>
            <a:r>
              <a:rPr lang="en-US" sz="3600" dirty="0">
                <a:solidFill>
                  <a:schemeClr val="bg1"/>
                </a:solidFill>
              </a:rPr>
              <a:t>‘I know your deeds and your toil and perseverance, and that you cannot tolerate evil men, and you put to the test those who call themselves apostles, and they are not, and you found them </a:t>
            </a:r>
            <a:r>
              <a:rPr lang="en-US" sz="3600" i="1" dirty="0">
                <a:solidFill>
                  <a:schemeClr val="bg1"/>
                </a:solidFill>
              </a:rPr>
              <a:t>to be </a:t>
            </a:r>
            <a:r>
              <a:rPr lang="en-US" sz="3600" dirty="0">
                <a:solidFill>
                  <a:schemeClr val="bg1"/>
                </a:solidFill>
              </a:rPr>
              <a:t>false; </a:t>
            </a:r>
            <a:r>
              <a:rPr lang="en-US" sz="3600" b="1" baseline="30000" dirty="0">
                <a:solidFill>
                  <a:schemeClr val="bg1"/>
                </a:solidFill>
              </a:rPr>
              <a:t>3</a:t>
            </a:r>
            <a:r>
              <a:rPr lang="en-US" sz="3600" dirty="0">
                <a:solidFill>
                  <a:schemeClr val="bg1"/>
                </a:solidFill>
              </a:rPr>
              <a:t>and you have perseverance and have endured for My name’s sake, and have not grown weary. </a:t>
            </a:r>
            <a:r>
              <a:rPr lang="en-US" sz="3600" b="1" baseline="30000" dirty="0">
                <a:solidFill>
                  <a:srgbClr val="FFFF00"/>
                </a:solidFill>
              </a:rPr>
              <a:t>4</a:t>
            </a:r>
            <a:r>
              <a:rPr lang="en-US" sz="3600" dirty="0">
                <a:solidFill>
                  <a:srgbClr val="FFFF00"/>
                </a:solidFill>
              </a:rPr>
              <a:t>But I have </a:t>
            </a:r>
            <a:r>
              <a:rPr lang="en-US" sz="3600" i="1" dirty="0">
                <a:solidFill>
                  <a:srgbClr val="FFFF00"/>
                </a:solidFill>
              </a:rPr>
              <a:t>this</a:t>
            </a:r>
            <a:r>
              <a:rPr lang="en-US" sz="3600" dirty="0">
                <a:solidFill>
                  <a:srgbClr val="FFFF00"/>
                </a:solidFill>
              </a:rPr>
              <a:t> against you, that </a:t>
            </a:r>
            <a:r>
              <a:rPr lang="en-US" sz="3600" u="sng" dirty="0">
                <a:solidFill>
                  <a:srgbClr val="FFFF00"/>
                </a:solidFill>
              </a:rPr>
              <a:t>you have left your first love</a:t>
            </a:r>
            <a:r>
              <a:rPr lang="en-US" sz="3600" dirty="0">
                <a:solidFill>
                  <a:srgbClr val="FFFF00"/>
                </a:solidFill>
              </a:rPr>
              <a:t>.</a:t>
            </a:r>
            <a:r>
              <a:rPr lang="en-US" dirty="0">
                <a:solidFill>
                  <a:srgbClr val="FFFF00"/>
                </a:solidFill>
              </a:rPr>
              <a:t> </a:t>
            </a:r>
            <a:r>
              <a:rPr lang="en-US" sz="1600" dirty="0">
                <a:solidFill>
                  <a:schemeClr val="bg1"/>
                </a:solidFill>
              </a:rPr>
              <a:t>(NASB95)</a:t>
            </a:r>
          </a:p>
        </p:txBody>
      </p:sp>
    </p:spTree>
    <p:extLst>
      <p:ext uri="{BB962C8B-B14F-4D97-AF65-F5344CB8AC3E}">
        <p14:creationId xmlns:p14="http://schemas.microsoft.com/office/powerpoint/2010/main" val="2782760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0" y="0"/>
            <a:ext cx="9144000" cy="908720"/>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Help along the way</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C981CD5B-1FE6-4F73-A294-0730CC6DFCF6}"/>
              </a:ext>
            </a:extLst>
          </p:cNvPr>
          <p:cNvSpPr>
            <a:spLocks noGrp="1"/>
          </p:cNvSpPr>
          <p:nvPr>
            <p:ph sz="half" idx="1"/>
          </p:nvPr>
        </p:nvSpPr>
        <p:spPr>
          <a:xfrm>
            <a:off x="0" y="908721"/>
            <a:ext cx="9144000" cy="594927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Autofit/>
          </a:bodyPr>
          <a:lstStyle/>
          <a:p>
            <a:r>
              <a:rPr lang="en-US" sz="3200" dirty="0"/>
              <a:t>When dealing with hurting people, I always ask the same 4 questions: </a:t>
            </a:r>
          </a:p>
          <a:p>
            <a:pPr marL="514350" indent="-514350">
              <a:buAutoNum type="arabicPeriod"/>
            </a:pPr>
            <a:r>
              <a:rPr lang="en-US" sz="3200" dirty="0"/>
              <a:t>How are you helping YOURSELF? (Eating, sleeping, mood.)</a:t>
            </a:r>
          </a:p>
          <a:p>
            <a:pPr marL="514350" indent="-514350">
              <a:buAutoNum type="arabicPeriod"/>
            </a:pPr>
            <a:r>
              <a:rPr lang="en-US" sz="3200" dirty="0"/>
              <a:t>What support system do you have in place? (There are 7 days in a week, and you need 7 “arms” to lean on, so you don’t wear anybody out as you check in daily with one.)</a:t>
            </a:r>
          </a:p>
          <a:p>
            <a:pPr marL="514350" indent="-514350">
              <a:buAutoNum type="arabicPeriod"/>
            </a:pPr>
            <a:r>
              <a:rPr lang="en-US" sz="3200" dirty="0"/>
              <a:t>What spiritual resources do you have? </a:t>
            </a:r>
          </a:p>
          <a:p>
            <a:pPr marL="514350" indent="-514350">
              <a:buAutoNum type="arabicPeriod"/>
            </a:pPr>
            <a:r>
              <a:rPr lang="en-US" sz="3200" dirty="0"/>
              <a:t>How much stick-to-it-</a:t>
            </a:r>
            <a:r>
              <a:rPr lang="en-US" sz="3200" dirty="0" err="1"/>
              <a:t>tiveness</a:t>
            </a:r>
            <a:r>
              <a:rPr lang="en-US" sz="3200" dirty="0"/>
              <a:t> can you muster?   </a:t>
            </a:r>
            <a:r>
              <a:rPr lang="en-US" sz="3200" dirty="0">
                <a:solidFill>
                  <a:schemeClr val="bg1"/>
                </a:solidFill>
              </a:rPr>
              <a:t>(Doug Greenway)</a:t>
            </a:r>
          </a:p>
        </p:txBody>
      </p:sp>
    </p:spTree>
    <p:extLst>
      <p:ext uri="{BB962C8B-B14F-4D97-AF65-F5344CB8AC3E}">
        <p14:creationId xmlns:p14="http://schemas.microsoft.com/office/powerpoint/2010/main" val="4003449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9BF6B-47B2-4085-A03C-6E4FB5EA3D14}"/>
              </a:ext>
            </a:extLst>
          </p:cNvPr>
          <p:cNvSpPr>
            <a:spLocks noGrp="1"/>
          </p:cNvSpPr>
          <p:nvPr>
            <p:ph type="title"/>
          </p:nvPr>
        </p:nvSpPr>
        <p:spPr>
          <a:xfrm>
            <a:off x="0" y="0"/>
            <a:ext cx="9144000" cy="1143000"/>
          </a:xfrm>
        </p:spPr>
        <p:style>
          <a:lnRef idx="2">
            <a:schemeClr val="dk1">
              <a:shade val="50000"/>
            </a:schemeClr>
          </a:lnRef>
          <a:fillRef idx="1">
            <a:schemeClr val="dk1"/>
          </a:fillRef>
          <a:effectRef idx="0">
            <a:schemeClr val="dk1"/>
          </a:effectRef>
          <a:fontRef idx="minor">
            <a:schemeClr val="lt1"/>
          </a:fontRef>
        </p:style>
        <p:txBody>
          <a:bodyPr/>
          <a:lstStyle/>
          <a:p>
            <a:r>
              <a:rPr lang="en-US" dirty="0"/>
              <a:t>Welcome</a:t>
            </a:r>
            <a:endParaRPr lang="en-NZ" dirty="0"/>
          </a:p>
        </p:txBody>
      </p:sp>
      <p:sp>
        <p:nvSpPr>
          <p:cNvPr id="3" name="Content Placeholder 2">
            <a:extLst>
              <a:ext uri="{FF2B5EF4-FFF2-40B4-BE49-F238E27FC236}">
                <a16:creationId xmlns:a16="http://schemas.microsoft.com/office/drawing/2014/main" id="{82E49067-12E1-457C-9B33-3E2E0BBE0BDF}"/>
              </a:ext>
            </a:extLst>
          </p:cNvPr>
          <p:cNvSpPr>
            <a:spLocks noGrp="1"/>
          </p:cNvSpPr>
          <p:nvPr>
            <p:ph idx="1"/>
          </p:nvPr>
        </p:nvSpPr>
        <p:spPr>
          <a:xfrm>
            <a:off x="0" y="1143000"/>
            <a:ext cx="9144000" cy="5715000"/>
          </a:xfrm>
        </p:spPr>
        <p:txBody>
          <a:bodyPr>
            <a:normAutofit/>
          </a:bodyPr>
          <a:lstStyle/>
          <a:p>
            <a:pPr marL="0" indent="0" algn="ctr">
              <a:buNone/>
            </a:pPr>
            <a:r>
              <a:rPr lang="en-US" sz="4000" dirty="0"/>
              <a:t>Sunday 19 April 2020</a:t>
            </a:r>
          </a:p>
          <a:p>
            <a:pPr algn="ctr"/>
            <a:r>
              <a:rPr lang="en-US" sz="4000" dirty="0"/>
              <a:t>Morningside Church of Christ</a:t>
            </a:r>
          </a:p>
          <a:p>
            <a:pPr marL="0" indent="0" algn="ctr">
              <a:buNone/>
            </a:pPr>
            <a:r>
              <a:rPr lang="en-US" sz="4000" dirty="0"/>
              <a:t>(42 Leslie Ave, Sandringham, Auckland)</a:t>
            </a:r>
          </a:p>
          <a:p>
            <a:endParaRPr lang="en-US" sz="800" dirty="0">
              <a:solidFill>
                <a:srgbClr val="FF0000"/>
              </a:solidFill>
            </a:endParaRPr>
          </a:p>
          <a:p>
            <a:pPr algn="ctr"/>
            <a:r>
              <a:rPr lang="en-US" sz="4000" b="1" dirty="0"/>
              <a:t>Facebook Live</a:t>
            </a:r>
          </a:p>
          <a:p>
            <a:pPr algn="ctr"/>
            <a:r>
              <a:rPr lang="en-US" sz="4000" dirty="0"/>
              <a:t>6pm Sermon</a:t>
            </a:r>
          </a:p>
          <a:p>
            <a:pPr algn="ctr"/>
            <a:endParaRPr lang="en-US" sz="4000" dirty="0"/>
          </a:p>
          <a:p>
            <a:pPr algn="ctr"/>
            <a:r>
              <a:rPr lang="en-US" sz="4000" dirty="0"/>
              <a:t>Next – Wednesday at 7pm</a:t>
            </a:r>
            <a:endParaRPr lang="en-NZ" sz="4000" dirty="0"/>
          </a:p>
        </p:txBody>
      </p:sp>
    </p:spTree>
    <p:extLst>
      <p:ext uri="{BB962C8B-B14F-4D97-AF65-F5344CB8AC3E}">
        <p14:creationId xmlns:p14="http://schemas.microsoft.com/office/powerpoint/2010/main" val="393744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Spiritual Endurance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2050" name="Picture 2" descr="Spiritual Endurance Training – The Text Messages">
            <a:extLst>
              <a:ext uri="{FF2B5EF4-FFF2-40B4-BE49-F238E27FC236}">
                <a16:creationId xmlns:a16="http://schemas.microsoft.com/office/drawing/2014/main" id="{9D6E5138-CFB3-4EFE-B2FA-2F8AD1803979}"/>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3334353"/>
            <a:ext cx="1600200" cy="1057656"/>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NKJV Verse of the Day: Isaiah 46:4 GOD #faith #family #bemore ...">
            <a:extLst>
              <a:ext uri="{FF2B5EF4-FFF2-40B4-BE49-F238E27FC236}">
                <a16:creationId xmlns:a16="http://schemas.microsoft.com/office/drawing/2014/main" id="{4C8C8E01-15A5-4FA0-99E5-5B604A2389D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2700"/>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1881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9BF6B-47B2-4085-A03C-6E4FB5EA3D14}"/>
              </a:ext>
            </a:extLst>
          </p:cNvPr>
          <p:cNvSpPr>
            <a:spLocks noGrp="1"/>
          </p:cNvSpPr>
          <p:nvPr>
            <p:ph type="title"/>
          </p:nvPr>
        </p:nvSpPr>
        <p:spPr>
          <a:xfrm>
            <a:off x="0" y="0"/>
            <a:ext cx="9144000" cy="1143000"/>
          </a:xfrm>
        </p:spPr>
        <p:style>
          <a:lnRef idx="2">
            <a:schemeClr val="dk1">
              <a:shade val="50000"/>
            </a:schemeClr>
          </a:lnRef>
          <a:fillRef idx="1">
            <a:schemeClr val="dk1"/>
          </a:fillRef>
          <a:effectRef idx="0">
            <a:schemeClr val="dk1"/>
          </a:effectRef>
          <a:fontRef idx="minor">
            <a:schemeClr val="lt1"/>
          </a:fontRef>
        </p:style>
        <p:txBody>
          <a:bodyPr/>
          <a:lstStyle/>
          <a:p>
            <a:r>
              <a:rPr lang="en-US" dirty="0"/>
              <a:t>Next Live Feed</a:t>
            </a:r>
            <a:endParaRPr lang="en-NZ" dirty="0"/>
          </a:p>
        </p:txBody>
      </p:sp>
      <p:sp>
        <p:nvSpPr>
          <p:cNvPr id="3" name="Content Placeholder 2">
            <a:extLst>
              <a:ext uri="{FF2B5EF4-FFF2-40B4-BE49-F238E27FC236}">
                <a16:creationId xmlns:a16="http://schemas.microsoft.com/office/drawing/2014/main" id="{82E49067-12E1-457C-9B33-3E2E0BBE0BDF}"/>
              </a:ext>
            </a:extLst>
          </p:cNvPr>
          <p:cNvSpPr>
            <a:spLocks noGrp="1"/>
          </p:cNvSpPr>
          <p:nvPr>
            <p:ph idx="1"/>
          </p:nvPr>
        </p:nvSpPr>
        <p:spPr>
          <a:xfrm>
            <a:off x="0" y="1143000"/>
            <a:ext cx="9144000" cy="5715000"/>
          </a:xfrm>
        </p:spPr>
        <p:txBody>
          <a:bodyPr>
            <a:normAutofit fontScale="92500" lnSpcReduction="10000"/>
          </a:bodyPr>
          <a:lstStyle/>
          <a:p>
            <a:pPr marL="0" indent="0" algn="ctr">
              <a:buNone/>
            </a:pPr>
            <a:r>
              <a:rPr lang="en-US" sz="4000" b="1" dirty="0"/>
              <a:t>Facebook Live</a:t>
            </a:r>
          </a:p>
          <a:p>
            <a:pPr marL="0" indent="0" algn="ctr">
              <a:buNone/>
            </a:pPr>
            <a:r>
              <a:rPr lang="en-US" sz="4000" b="1" dirty="0"/>
              <a:t>Also on our Website:</a:t>
            </a:r>
          </a:p>
          <a:p>
            <a:pPr marL="0" indent="0" algn="ctr">
              <a:buNone/>
            </a:pPr>
            <a:r>
              <a:rPr lang="en-US" sz="4000" b="1" dirty="0"/>
              <a:t>morningsidechurchofchrist.org.nz</a:t>
            </a:r>
          </a:p>
          <a:p>
            <a:pPr marL="0" indent="0" algn="ctr">
              <a:buNone/>
            </a:pPr>
            <a:r>
              <a:rPr lang="en-US" sz="4000" dirty="0"/>
              <a:t>Wednesday 22 April 2020</a:t>
            </a:r>
          </a:p>
          <a:p>
            <a:endParaRPr lang="en-US" sz="800" dirty="0">
              <a:solidFill>
                <a:srgbClr val="FF0000"/>
              </a:solidFill>
            </a:endParaRPr>
          </a:p>
          <a:p>
            <a:pPr algn="ctr"/>
            <a:r>
              <a:rPr lang="en-US" sz="4000" dirty="0"/>
              <a:t>7pm Sermon</a:t>
            </a:r>
          </a:p>
          <a:p>
            <a:pPr algn="ctr"/>
            <a:endParaRPr lang="en-US" sz="4000" dirty="0"/>
          </a:p>
          <a:p>
            <a:pPr algn="ctr"/>
            <a:r>
              <a:rPr lang="en-US" sz="4000" dirty="0"/>
              <a:t>Sunday 11am and 6pm</a:t>
            </a:r>
          </a:p>
          <a:p>
            <a:pPr algn="ctr"/>
            <a:r>
              <a:rPr lang="en-US" sz="4000" dirty="0"/>
              <a:t>Morningside Church of Christ</a:t>
            </a:r>
          </a:p>
          <a:p>
            <a:pPr marL="0" indent="0" algn="ctr">
              <a:buNone/>
            </a:pPr>
            <a:r>
              <a:rPr lang="en-US" sz="4000" dirty="0"/>
              <a:t>(42 Leslie Ave, Sandringham, Auckland)</a:t>
            </a:r>
          </a:p>
          <a:p>
            <a:pPr algn="ctr"/>
            <a:endParaRPr lang="en-NZ" sz="4000" dirty="0"/>
          </a:p>
        </p:txBody>
      </p:sp>
    </p:spTree>
    <p:extLst>
      <p:ext uri="{BB962C8B-B14F-4D97-AF65-F5344CB8AC3E}">
        <p14:creationId xmlns:p14="http://schemas.microsoft.com/office/powerpoint/2010/main" val="249136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dk1">
              <a:shade val="50000"/>
            </a:schemeClr>
          </a:lnRef>
          <a:fillRef idx="1">
            <a:schemeClr val="dk1"/>
          </a:fillRef>
          <a:effectRef idx="0">
            <a:schemeClr val="dk1"/>
          </a:effectRef>
          <a:fontRef idx="minor">
            <a:schemeClr val="lt1"/>
          </a:fontRef>
        </p:style>
        <p:txBody>
          <a:bodyPr/>
          <a:lstStyle/>
          <a:p>
            <a:r>
              <a:rPr lang="en-US" dirty="0"/>
              <a:t>“Endure to the End.</a:t>
            </a:r>
            <a:r>
              <a:rPr lang="en-NZ"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Rather you, than me.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69F2A6E-0E6E-4366-8E96-1E9F3A055F29}"/>
              </a:ext>
            </a:extLst>
          </p:cNvPr>
          <p:cNvSpPr>
            <a:spLocks noGrp="1"/>
          </p:cNvSpPr>
          <p:nvPr>
            <p:ph sz="half" idx="1"/>
          </p:nvPr>
        </p:nvSpPr>
        <p:spPr>
          <a:xfrm>
            <a:off x="0" y="1909192"/>
            <a:ext cx="4572000" cy="3647710"/>
          </a:xfrm>
        </p:spPr>
        <p:txBody>
          <a:bodyPr vert="horz" lIns="91440" tIns="45720" rIns="91440" bIns="45720" rtlCol="0">
            <a:normAutofit/>
          </a:bodyPr>
          <a:lstStyle/>
          <a:p>
            <a:pPr marL="857250" indent="-742950">
              <a:lnSpc>
                <a:spcPct val="90000"/>
              </a:lnSpc>
              <a:buFont typeface="+mj-lt"/>
              <a:buAutoNum type="arabicPeriod"/>
            </a:pPr>
            <a:r>
              <a:rPr lang="en-US" sz="4000" dirty="0">
                <a:solidFill>
                  <a:schemeClr val="bg1"/>
                </a:solidFill>
              </a:rPr>
              <a:t>Demands great physical and mental stamina.</a:t>
            </a:r>
          </a:p>
        </p:txBody>
      </p: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26" name="Picture 2" descr="Fitness for Ultra-Marathons">
            <a:extLst>
              <a:ext uri="{FF2B5EF4-FFF2-40B4-BE49-F238E27FC236}">
                <a16:creationId xmlns:a16="http://schemas.microsoft.com/office/drawing/2014/main" id="{257A6DAB-4BED-4466-A06D-43981B626F48}"/>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8531"/>
          <a:stretch/>
        </p:blipFill>
        <p:spPr bwMode="auto">
          <a:xfrm>
            <a:off x="4894089" y="10"/>
            <a:ext cx="4249911"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7318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Rather you, than me.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69F2A6E-0E6E-4366-8E96-1E9F3A055F29}"/>
              </a:ext>
            </a:extLst>
          </p:cNvPr>
          <p:cNvSpPr>
            <a:spLocks noGrp="1"/>
          </p:cNvSpPr>
          <p:nvPr>
            <p:ph sz="half" idx="1"/>
          </p:nvPr>
        </p:nvSpPr>
        <p:spPr>
          <a:xfrm>
            <a:off x="0" y="1909192"/>
            <a:ext cx="4572000" cy="3647710"/>
          </a:xfrm>
        </p:spPr>
        <p:txBody>
          <a:bodyPr vert="horz" lIns="91440" tIns="45720" rIns="91440" bIns="45720" rtlCol="0">
            <a:normAutofit/>
          </a:bodyPr>
          <a:lstStyle/>
          <a:p>
            <a:pPr marL="857250" indent="-742950">
              <a:lnSpc>
                <a:spcPct val="90000"/>
              </a:lnSpc>
              <a:buFont typeface="+mj-lt"/>
              <a:buAutoNum type="arabicPeriod" startAt="2"/>
            </a:pPr>
            <a:r>
              <a:rPr lang="en-US" sz="4000" dirty="0">
                <a:solidFill>
                  <a:schemeClr val="bg1"/>
                </a:solidFill>
              </a:rPr>
              <a:t>Excessive investment</a:t>
            </a:r>
          </a:p>
          <a:p>
            <a:pPr lvl="1" indent="-228600">
              <a:lnSpc>
                <a:spcPct val="90000"/>
              </a:lnSpc>
            </a:pPr>
            <a:r>
              <a:rPr lang="en-US" sz="3600" dirty="0">
                <a:solidFill>
                  <a:schemeClr val="bg1"/>
                </a:solidFill>
              </a:rPr>
              <a:t>Years of work.</a:t>
            </a:r>
          </a:p>
          <a:p>
            <a:pPr lvl="1" indent="-228600">
              <a:lnSpc>
                <a:spcPct val="90000"/>
              </a:lnSpc>
            </a:pPr>
            <a:r>
              <a:rPr lang="en-US" sz="3600" dirty="0">
                <a:solidFill>
                  <a:schemeClr val="bg1"/>
                </a:solidFill>
              </a:rPr>
              <a:t>Long distances</a:t>
            </a:r>
          </a:p>
          <a:p>
            <a:pPr lvl="1" indent="-228600">
              <a:lnSpc>
                <a:spcPct val="90000"/>
              </a:lnSpc>
            </a:pPr>
            <a:r>
              <a:rPr lang="en-US" sz="3600" dirty="0">
                <a:solidFill>
                  <a:schemeClr val="bg1"/>
                </a:solidFill>
              </a:rPr>
              <a:t>Controlled Diet</a:t>
            </a:r>
          </a:p>
        </p:txBody>
      </p: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26" name="Picture 2" descr="Fitness for Ultra-Marathons">
            <a:extLst>
              <a:ext uri="{FF2B5EF4-FFF2-40B4-BE49-F238E27FC236}">
                <a16:creationId xmlns:a16="http://schemas.microsoft.com/office/drawing/2014/main" id="{257A6DAB-4BED-4466-A06D-43981B626F48}"/>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8531"/>
          <a:stretch/>
        </p:blipFill>
        <p:spPr bwMode="auto">
          <a:xfrm>
            <a:off x="4894089" y="10"/>
            <a:ext cx="4249911"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915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Rather you, than me.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69F2A6E-0E6E-4366-8E96-1E9F3A055F29}"/>
              </a:ext>
            </a:extLst>
          </p:cNvPr>
          <p:cNvSpPr>
            <a:spLocks noGrp="1"/>
          </p:cNvSpPr>
          <p:nvPr>
            <p:ph sz="half" idx="1"/>
          </p:nvPr>
        </p:nvSpPr>
        <p:spPr>
          <a:xfrm>
            <a:off x="0" y="1909192"/>
            <a:ext cx="4572000" cy="3647710"/>
          </a:xfrm>
        </p:spPr>
        <p:txBody>
          <a:bodyPr vert="horz" lIns="91440" tIns="45720" rIns="91440" bIns="45720" rtlCol="0">
            <a:normAutofit/>
          </a:bodyPr>
          <a:lstStyle/>
          <a:p>
            <a:pPr marL="857250" indent="-742950">
              <a:lnSpc>
                <a:spcPct val="90000"/>
              </a:lnSpc>
              <a:buFont typeface="+mj-lt"/>
              <a:buAutoNum type="arabicPeriod" startAt="3"/>
            </a:pPr>
            <a:r>
              <a:rPr lang="en-US" sz="4000" dirty="0">
                <a:solidFill>
                  <a:schemeClr val="bg1"/>
                </a:solidFill>
              </a:rPr>
              <a:t>Punishing toll </a:t>
            </a:r>
          </a:p>
          <a:p>
            <a:pPr lvl="1" indent="-228600">
              <a:lnSpc>
                <a:spcPct val="90000"/>
              </a:lnSpc>
            </a:pPr>
            <a:r>
              <a:rPr lang="en-US" sz="3600" dirty="0">
                <a:solidFill>
                  <a:schemeClr val="bg1"/>
                </a:solidFill>
              </a:rPr>
              <a:t>Injuries</a:t>
            </a:r>
          </a:p>
          <a:p>
            <a:pPr lvl="1" indent="-228600">
              <a:lnSpc>
                <a:spcPct val="90000"/>
              </a:lnSpc>
            </a:pPr>
            <a:r>
              <a:rPr lang="en-US" sz="3600" dirty="0">
                <a:solidFill>
                  <a:schemeClr val="bg1"/>
                </a:solidFill>
              </a:rPr>
              <a:t>Hours alone</a:t>
            </a:r>
          </a:p>
          <a:p>
            <a:pPr lvl="1" indent="-228600">
              <a:lnSpc>
                <a:spcPct val="90000"/>
              </a:lnSpc>
            </a:pPr>
            <a:r>
              <a:rPr lang="en-US" sz="3600" dirty="0">
                <a:solidFill>
                  <a:schemeClr val="bg1"/>
                </a:solidFill>
              </a:rPr>
              <a:t>Could be doing something else</a:t>
            </a:r>
          </a:p>
        </p:txBody>
      </p: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26" name="Picture 2" descr="Fitness for Ultra-Marathons">
            <a:extLst>
              <a:ext uri="{FF2B5EF4-FFF2-40B4-BE49-F238E27FC236}">
                <a16:creationId xmlns:a16="http://schemas.microsoft.com/office/drawing/2014/main" id="{257A6DAB-4BED-4466-A06D-43981B626F48}"/>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8531"/>
          <a:stretch/>
        </p:blipFill>
        <p:spPr bwMode="auto">
          <a:xfrm>
            <a:off x="4894089" y="10"/>
            <a:ext cx="4249911"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641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dirty="0">
                <a:solidFill>
                  <a:schemeClr val="bg1"/>
                </a:solidFill>
                <a:latin typeface="+mj-lt"/>
                <a:ea typeface="+mj-ea"/>
                <a:cs typeface="+mj-cs"/>
              </a:rPr>
              <a:t>Rather you, than me.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69F2A6E-0E6E-4366-8E96-1E9F3A055F29}"/>
              </a:ext>
            </a:extLst>
          </p:cNvPr>
          <p:cNvSpPr>
            <a:spLocks noGrp="1"/>
          </p:cNvSpPr>
          <p:nvPr>
            <p:ph sz="half" idx="1"/>
          </p:nvPr>
        </p:nvSpPr>
        <p:spPr>
          <a:xfrm>
            <a:off x="0" y="1909192"/>
            <a:ext cx="4572000" cy="3647710"/>
          </a:xfrm>
        </p:spPr>
        <p:txBody>
          <a:bodyPr vert="horz" lIns="91440" tIns="45720" rIns="91440" bIns="45720" rtlCol="0">
            <a:normAutofit/>
          </a:bodyPr>
          <a:lstStyle/>
          <a:p>
            <a:pPr marL="857250" indent="-742950">
              <a:lnSpc>
                <a:spcPct val="90000"/>
              </a:lnSpc>
              <a:buFont typeface="+mj-lt"/>
              <a:buAutoNum type="arabicPeriod" startAt="4"/>
            </a:pPr>
            <a:r>
              <a:rPr lang="en-US" sz="4000" dirty="0">
                <a:solidFill>
                  <a:schemeClr val="bg1"/>
                </a:solidFill>
              </a:rPr>
              <a:t>For what?</a:t>
            </a:r>
          </a:p>
          <a:p>
            <a:pPr lvl="1" indent="-228600">
              <a:lnSpc>
                <a:spcPct val="90000"/>
              </a:lnSpc>
            </a:pPr>
            <a:r>
              <a:rPr lang="en-US" sz="3600" dirty="0">
                <a:solidFill>
                  <a:schemeClr val="bg1"/>
                </a:solidFill>
              </a:rPr>
              <a:t>A medal</a:t>
            </a:r>
          </a:p>
          <a:p>
            <a:pPr lvl="1" indent="-228600">
              <a:lnSpc>
                <a:spcPct val="90000"/>
              </a:lnSpc>
            </a:pPr>
            <a:r>
              <a:rPr lang="en-US" sz="3600" dirty="0">
                <a:solidFill>
                  <a:schemeClr val="bg1"/>
                </a:solidFill>
              </a:rPr>
              <a:t>Fame</a:t>
            </a:r>
          </a:p>
          <a:p>
            <a:pPr lvl="1" indent="-228600">
              <a:lnSpc>
                <a:spcPct val="90000"/>
              </a:lnSpc>
            </a:pPr>
            <a:r>
              <a:rPr lang="en-US" sz="3600" dirty="0">
                <a:solidFill>
                  <a:schemeClr val="bg1"/>
                </a:solidFill>
              </a:rPr>
              <a:t>Money</a:t>
            </a:r>
          </a:p>
          <a:p>
            <a:pPr lvl="1" indent="-228600">
              <a:lnSpc>
                <a:spcPct val="90000"/>
              </a:lnSpc>
            </a:pPr>
            <a:r>
              <a:rPr lang="en-US" sz="3600" dirty="0">
                <a:solidFill>
                  <a:schemeClr val="bg1"/>
                </a:solidFill>
              </a:rPr>
              <a:t>Personal satisfaction </a:t>
            </a:r>
          </a:p>
          <a:p>
            <a:pPr lvl="1" indent="-228600">
              <a:lnSpc>
                <a:spcPct val="90000"/>
              </a:lnSpc>
            </a:pPr>
            <a:endParaRPr lang="en-US" sz="3600" dirty="0">
              <a:solidFill>
                <a:schemeClr val="bg1"/>
              </a:solidFill>
            </a:endParaRPr>
          </a:p>
        </p:txBody>
      </p: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026" name="Picture 2" descr="Fitness for Ultra-Marathons">
            <a:extLst>
              <a:ext uri="{FF2B5EF4-FFF2-40B4-BE49-F238E27FC236}">
                <a16:creationId xmlns:a16="http://schemas.microsoft.com/office/drawing/2014/main" id="{257A6DAB-4BED-4466-A06D-43981B626F48}"/>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8531"/>
          <a:stretch/>
        </p:blipFill>
        <p:spPr bwMode="auto">
          <a:xfrm>
            <a:off x="4894089" y="10"/>
            <a:ext cx="4249911"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510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b="1" dirty="0">
                <a:solidFill>
                  <a:srgbClr val="FFFF00"/>
                </a:solidFill>
                <a:latin typeface="+mj-lt"/>
                <a:ea typeface="+mj-ea"/>
                <a:cs typeface="+mj-cs"/>
              </a:rPr>
              <a:t>Spiritual Endurance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Content Placeholder 2">
            <a:extLst>
              <a:ext uri="{FF2B5EF4-FFF2-40B4-BE49-F238E27FC236}">
                <a16:creationId xmlns:a16="http://schemas.microsoft.com/office/drawing/2014/main" id="{931A8B4D-916A-4D72-8B98-062A3E9DF6B2}"/>
              </a:ext>
            </a:extLst>
          </p:cNvPr>
          <p:cNvSpPr>
            <a:spLocks noGrp="1"/>
          </p:cNvSpPr>
          <p:nvPr>
            <p:ph sz="half" idx="1"/>
          </p:nvPr>
        </p:nvSpPr>
        <p:spPr>
          <a:xfrm>
            <a:off x="0" y="1909192"/>
            <a:ext cx="9144000" cy="3647710"/>
          </a:xfrm>
        </p:spPr>
        <p:txBody>
          <a:bodyPr vert="horz" lIns="91440" tIns="45720" rIns="91440" bIns="45720" rtlCol="0">
            <a:normAutofit/>
          </a:bodyPr>
          <a:lstStyle/>
          <a:p>
            <a:pPr marL="857250" indent="-742950">
              <a:lnSpc>
                <a:spcPct val="90000"/>
              </a:lnSpc>
              <a:buFont typeface="+mj-lt"/>
              <a:buAutoNum type="arabicPeriod"/>
            </a:pPr>
            <a:r>
              <a:rPr lang="en-US" sz="4000" dirty="0">
                <a:solidFill>
                  <a:schemeClr val="bg1"/>
                </a:solidFill>
              </a:rPr>
              <a:t>Demands great physical and mental stamina.</a:t>
            </a:r>
            <a:endParaRPr lang="en-US" sz="3600" dirty="0">
              <a:solidFill>
                <a:schemeClr val="bg1"/>
              </a:solidFill>
            </a:endParaRPr>
          </a:p>
          <a:p>
            <a:pPr marL="857250" indent="-742950">
              <a:lnSpc>
                <a:spcPct val="90000"/>
              </a:lnSpc>
            </a:pPr>
            <a:r>
              <a:rPr lang="en-US" sz="3600" dirty="0">
                <a:solidFill>
                  <a:schemeClr val="bg1"/>
                </a:solidFill>
              </a:rPr>
              <a:t>Struggle against the devil</a:t>
            </a:r>
          </a:p>
          <a:p>
            <a:pPr marL="857250" indent="-742950">
              <a:lnSpc>
                <a:spcPct val="90000"/>
              </a:lnSpc>
            </a:pPr>
            <a:r>
              <a:rPr lang="en-US" sz="3600" dirty="0">
                <a:solidFill>
                  <a:schemeClr val="bg1"/>
                </a:solidFill>
              </a:rPr>
              <a:t>Excesses of this world</a:t>
            </a:r>
          </a:p>
          <a:p>
            <a:pPr marL="857250" indent="-742950">
              <a:lnSpc>
                <a:spcPct val="90000"/>
              </a:lnSpc>
            </a:pPr>
            <a:r>
              <a:rPr lang="en-US" sz="3600" dirty="0">
                <a:solidFill>
                  <a:schemeClr val="bg1"/>
                </a:solidFill>
              </a:rPr>
              <a:t>Staying focus amidst constant distractions</a:t>
            </a:r>
            <a:endParaRPr lang="en-US" sz="4000" dirty="0">
              <a:solidFill>
                <a:schemeClr val="bg1"/>
              </a:solidFill>
            </a:endParaRPr>
          </a:p>
        </p:txBody>
      </p:sp>
    </p:spTree>
    <p:extLst>
      <p:ext uri="{BB962C8B-B14F-4D97-AF65-F5344CB8AC3E}">
        <p14:creationId xmlns:p14="http://schemas.microsoft.com/office/powerpoint/2010/main" val="3077790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A146C190-ED5C-46CF-80C7-400362D5BE07}"/>
              </a:ext>
            </a:extLst>
          </p:cNvPr>
          <p:cNvSpPr>
            <a:spLocks noGrp="1"/>
          </p:cNvSpPr>
          <p:nvPr>
            <p:ph type="title"/>
          </p:nvPr>
        </p:nvSpPr>
        <p:spPr>
          <a:xfrm>
            <a:off x="323528" y="260653"/>
            <a:ext cx="4248472" cy="1413718"/>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chor="b">
            <a:normAutofit/>
          </a:bodyPr>
          <a:lstStyle/>
          <a:p>
            <a:pPr>
              <a:lnSpc>
                <a:spcPct val="90000"/>
              </a:lnSpc>
            </a:pPr>
            <a:r>
              <a:rPr lang="en-US" b="1" dirty="0">
                <a:solidFill>
                  <a:srgbClr val="FFFF00"/>
                </a:solidFill>
                <a:latin typeface="+mj-lt"/>
                <a:ea typeface="+mj-ea"/>
                <a:cs typeface="+mj-cs"/>
              </a:rPr>
              <a:t>Spiritual Endurance</a:t>
            </a:r>
          </a:p>
        </p:txBody>
      </p:sp>
      <p:cxnSp>
        <p:nvCxnSpPr>
          <p:cNvPr id="73" name="Straight Connector 72">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904" y="1749756"/>
            <a:ext cx="35387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5520" y="5707672"/>
            <a:ext cx="353549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6D89B0D1-0737-457F-B28B-40CC06755B05}"/>
              </a:ext>
            </a:extLst>
          </p:cNvPr>
          <p:cNvSpPr>
            <a:spLocks noGrp="1"/>
          </p:cNvSpPr>
          <p:nvPr>
            <p:ph sz="half" idx="1"/>
          </p:nvPr>
        </p:nvSpPr>
        <p:spPr>
          <a:xfrm>
            <a:off x="0" y="1909191"/>
            <a:ext cx="9144000" cy="4948807"/>
          </a:xfrm>
        </p:spPr>
        <p:style>
          <a:lnRef idx="2">
            <a:schemeClr val="dk1">
              <a:shade val="50000"/>
            </a:schemeClr>
          </a:lnRef>
          <a:fillRef idx="1">
            <a:schemeClr val="dk1"/>
          </a:fillRef>
          <a:effectRef idx="0">
            <a:schemeClr val="dk1"/>
          </a:effectRef>
          <a:fontRef idx="minor">
            <a:schemeClr val="lt1"/>
          </a:fontRef>
        </p:style>
        <p:txBody>
          <a:bodyPr vert="horz" lIns="91440" tIns="45720" rIns="91440" bIns="45720" rtlCol="0">
            <a:normAutofit/>
          </a:bodyPr>
          <a:lstStyle/>
          <a:p>
            <a:pPr marL="857250" indent="-742950">
              <a:lnSpc>
                <a:spcPct val="90000"/>
              </a:lnSpc>
              <a:buFont typeface="+mj-lt"/>
              <a:buAutoNum type="arabicPeriod" startAt="2"/>
            </a:pPr>
            <a:r>
              <a:rPr lang="en-US" sz="4000" dirty="0">
                <a:solidFill>
                  <a:schemeClr val="bg1"/>
                </a:solidFill>
              </a:rPr>
              <a:t>Excessive investment</a:t>
            </a:r>
          </a:p>
          <a:p>
            <a:pPr lvl="1" indent="-228600">
              <a:lnSpc>
                <a:spcPct val="90000"/>
              </a:lnSpc>
            </a:pPr>
            <a:r>
              <a:rPr lang="en-US" sz="4000" dirty="0">
                <a:solidFill>
                  <a:schemeClr val="bg1"/>
                </a:solidFill>
              </a:rPr>
              <a:t>2Cor.12:15—“I will most gladly spend and be expended for your souls.”</a:t>
            </a:r>
          </a:p>
          <a:p>
            <a:pPr lvl="1" indent="-228600">
              <a:lnSpc>
                <a:spcPct val="90000"/>
              </a:lnSpc>
            </a:pPr>
            <a:r>
              <a:rPr lang="en-US" sz="4000" dirty="0">
                <a:solidFill>
                  <a:schemeClr val="bg1"/>
                </a:solidFill>
              </a:rPr>
              <a:t>Mt.19:21—“Sell all and give to the poor…come follow me”</a:t>
            </a:r>
          </a:p>
          <a:p>
            <a:pPr lvl="1" indent="-228600">
              <a:lnSpc>
                <a:spcPct val="90000"/>
              </a:lnSpc>
            </a:pPr>
            <a:r>
              <a:rPr lang="en-US" sz="4000" dirty="0"/>
              <a:t>2 Timothy 4:7—</a:t>
            </a:r>
            <a:r>
              <a:rPr lang="en-US" sz="4000" b="1" baseline="30000" dirty="0"/>
              <a:t>7</a:t>
            </a:r>
            <a:r>
              <a:rPr lang="en-US" sz="4000" dirty="0"/>
              <a:t>I have fought the good fight, I have finished the course, I have kept the faith;</a:t>
            </a:r>
            <a:r>
              <a:rPr lang="en-US" sz="4000" dirty="0">
                <a:solidFill>
                  <a:schemeClr val="bg1"/>
                </a:solidFill>
              </a:rPr>
              <a:t> </a:t>
            </a:r>
            <a:r>
              <a:rPr lang="en-US" sz="1600" dirty="0">
                <a:solidFill>
                  <a:schemeClr val="bg1"/>
                </a:solidFill>
              </a:rPr>
              <a:t>(NASB95)</a:t>
            </a:r>
            <a:endParaRPr lang="en-US" sz="1600" dirty="0"/>
          </a:p>
        </p:txBody>
      </p:sp>
    </p:spTree>
    <p:extLst>
      <p:ext uri="{BB962C8B-B14F-4D97-AF65-F5344CB8AC3E}">
        <p14:creationId xmlns:p14="http://schemas.microsoft.com/office/powerpoint/2010/main" val="1237085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808</Words>
  <Application>Microsoft Office PowerPoint</Application>
  <PresentationFormat>On-screen Show (4:3)</PresentationFormat>
  <Paragraphs>99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Helvetica Neue</vt:lpstr>
      <vt:lpstr>Office Theme</vt:lpstr>
      <vt:lpstr>PowerPoint Presentation</vt:lpstr>
      <vt:lpstr>Welcome</vt:lpstr>
      <vt:lpstr>“Endure to the End.”</vt:lpstr>
      <vt:lpstr>Rather you, than me.</vt:lpstr>
      <vt:lpstr>Rather you, than me.</vt:lpstr>
      <vt:lpstr>Rather you, than me.</vt:lpstr>
      <vt:lpstr>Rather you, than me.</vt:lpstr>
      <vt:lpstr>Spiritual Endurance</vt:lpstr>
      <vt:lpstr>Spiritual Endurance</vt:lpstr>
      <vt:lpstr>Spiritual Endurance</vt:lpstr>
      <vt:lpstr>Spiritual Endurance</vt:lpstr>
      <vt:lpstr>Spiritual Endurance</vt:lpstr>
      <vt:lpstr>Fuel and Direction</vt:lpstr>
      <vt:lpstr>Who are your mentors?</vt:lpstr>
      <vt:lpstr>Who are your mentors?</vt:lpstr>
      <vt:lpstr>Endurance is not Everything</vt:lpstr>
      <vt:lpstr>Endurance is not Everything</vt:lpstr>
      <vt:lpstr>Endurance is not Everything</vt:lpstr>
      <vt:lpstr>Help along the way</vt:lpstr>
      <vt:lpstr>Spiritual Endurance</vt:lpstr>
      <vt:lpstr>Next Live Feed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Staiger</dc:creator>
  <cp:lastModifiedBy>John Staiger</cp:lastModifiedBy>
  <cp:revision>8</cp:revision>
  <dcterms:created xsi:type="dcterms:W3CDTF">2020-04-19T04:40:30Z</dcterms:created>
  <dcterms:modified xsi:type="dcterms:W3CDTF">2020-04-19T05:53:39Z</dcterms:modified>
</cp:coreProperties>
</file>