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9" r:id="rId17"/>
    <p:sldId id="278" r:id="rId18"/>
    <p:sldId id="280" r:id="rId19"/>
    <p:sldId id="277" r:id="rId20"/>
    <p:sldId id="282" r:id="rId21"/>
    <p:sldId id="281" r:id="rId22"/>
    <p:sldId id="273" r:id="rId23"/>
    <p:sldId id="274" r:id="rId24"/>
    <p:sldId id="275" r:id="rId25"/>
    <p:sldId id="27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1" r:id="rId36"/>
    <p:sldId id="294" r:id="rId37"/>
    <p:sldId id="292" r:id="rId38"/>
    <p:sldId id="295" r:id="rId39"/>
    <p:sldId id="296" r:id="rId40"/>
    <p:sldId id="298" r:id="rId41"/>
    <p:sldId id="297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0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07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3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9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0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771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70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632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2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28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7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54D8-527B-478D-9D1A-CDECBD97D25E}" type="datetimeFigureOut">
              <a:rPr lang="en-NZ" smtClean="0"/>
              <a:t>12/04/2020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552-C9CB-4484-8EFE-5E9A5C0955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9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“Keeping God in Sight.</a:t>
            </a:r>
            <a:r>
              <a:rPr lang="en-NZ" dirty="0"/>
              <a:t>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12 April 2020</a:t>
            </a:r>
          </a:p>
          <a:p>
            <a:endParaRPr lang="en-NZ" dirty="0"/>
          </a:p>
          <a:p>
            <a:r>
              <a:rPr lang="en-NZ" dirty="0"/>
              <a:t>PM Sermon</a:t>
            </a:r>
          </a:p>
          <a:p>
            <a:endParaRPr lang="en-NZ" dirty="0"/>
          </a:p>
          <a:p>
            <a:r>
              <a:rPr lang="en-NZ" dirty="0"/>
              <a:t>Broadcast live at 6pm on Facebook from 16 McClintock Road, Massey, Auckland.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hardens:</a:t>
            </a:r>
          </a:p>
          <a:p>
            <a:pPr marL="0" indent="0">
              <a:buNone/>
            </a:pPr>
            <a:endParaRPr lang="en-US" sz="4800" dirty="0"/>
          </a:p>
          <a:p>
            <a:pPr marL="1371600" lvl="1" indent="-914400">
              <a:buFont typeface="+mj-lt"/>
              <a:buAutoNum type="alphaLcParenR" startAt="3"/>
            </a:pPr>
            <a:r>
              <a:rPr lang="en-US" sz="4400" dirty="0"/>
              <a:t>Grumbling has set in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5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hardens:</a:t>
            </a:r>
          </a:p>
          <a:p>
            <a:pPr marL="0" indent="0">
              <a:buNone/>
            </a:pPr>
            <a:endParaRPr lang="en-US" sz="4800" dirty="0"/>
          </a:p>
          <a:p>
            <a:pPr marL="1371600" lvl="1" indent="-914400">
              <a:buFont typeface="+mj-lt"/>
              <a:buAutoNum type="alphaLcParenR" startAt="4"/>
            </a:pPr>
            <a:r>
              <a:rPr lang="en-US" sz="4400" dirty="0"/>
              <a:t>Love for the Bible has grown cold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/>
          <a:stretch/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7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hardens:</a:t>
            </a:r>
          </a:p>
          <a:p>
            <a:pPr marL="0" indent="0">
              <a:buNone/>
            </a:pPr>
            <a:endParaRPr lang="en-US" sz="4800" dirty="0"/>
          </a:p>
          <a:p>
            <a:pPr marL="1371600" lvl="1" indent="-914400">
              <a:buFont typeface="+mj-lt"/>
              <a:buAutoNum type="alphaLcParenR" startAt="5"/>
            </a:pPr>
            <a:r>
              <a:rPr lang="en-US" sz="4400" dirty="0"/>
              <a:t>Christians annoy you.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/>
          <a:stretch/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9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Focus fades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8802B-7E1C-4FB6-8C5D-E34CE8B88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2796209"/>
          </a:xfrm>
        </p:spPr>
        <p:txBody>
          <a:bodyPr>
            <a:normAutofit/>
          </a:bodyPr>
          <a:lstStyle/>
          <a:p>
            <a:r>
              <a:rPr lang="en-US" sz="4800" dirty="0"/>
              <a:t>Eyes that once looked to Jesus have long since lost focus.</a:t>
            </a:r>
            <a:endParaRPr lang="en-NZ" sz="4800" dirty="0"/>
          </a:p>
        </p:txBody>
      </p:sp>
      <p:pic>
        <p:nvPicPr>
          <p:cNvPr id="4098" name="Picture 2" descr="Jesus out of focus and Christmas with Christ | Simon Peter Sutherland">
            <a:extLst>
              <a:ext uri="{FF2B5EF4-FFF2-40B4-BE49-F238E27FC236}">
                <a16:creationId xmlns:a16="http://schemas.microsoft.com/office/drawing/2014/main" id="{8DB813D5-C498-4612-B4C4-BE6A9AA2E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r="17102"/>
          <a:stretch/>
        </p:blipFill>
        <p:spPr bwMode="auto">
          <a:xfrm>
            <a:off x="4540526" y="3189633"/>
            <a:ext cx="4583982" cy="36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6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Focus fades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way is lost</a:t>
            </a:r>
            <a:endParaRPr lang="en-NZ" sz="4800" dirty="0"/>
          </a:p>
        </p:txBody>
      </p:sp>
      <p:pic>
        <p:nvPicPr>
          <p:cNvPr id="3074" name="Picture 2" descr="Do You Know Where You Are Going? - Ready MatchReady Match">
            <a:extLst>
              <a:ext uri="{FF2B5EF4-FFF2-40B4-BE49-F238E27FC236}">
                <a16:creationId xmlns:a16="http://schemas.microsoft.com/office/drawing/2014/main" id="{6B37ADE9-25E5-4B64-A012-A0C64A85B4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12809"/>
          <a:stretch/>
        </p:blipFill>
        <p:spPr bwMode="auto">
          <a:xfrm>
            <a:off x="4572000" y="1431795"/>
            <a:ext cx="4572000" cy="39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7762"/>
            <a:ext cx="4523676" cy="36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7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dying Thief on the cross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Luke 23:42—</a:t>
            </a:r>
            <a:r>
              <a:rPr lang="en-US" sz="4000" b="1" baseline="30000" dirty="0">
                <a:solidFill>
                  <a:schemeClr val="bg1"/>
                </a:solidFill>
              </a:rPr>
              <a:t>42</a:t>
            </a:r>
            <a:r>
              <a:rPr lang="en-US" sz="4000" dirty="0">
                <a:solidFill>
                  <a:schemeClr val="bg1"/>
                </a:solidFill>
              </a:rPr>
              <a:t>And he was saying, “Jesus, remember me when You come in Your kingdom!”</a:t>
            </a:r>
            <a:r>
              <a:rPr lang="en-NZ" sz="4000" dirty="0">
                <a:solidFill>
                  <a:schemeClr val="bg1"/>
                </a:solidFill>
              </a:rPr>
              <a:t> </a:t>
            </a:r>
            <a:r>
              <a:rPr lang="en-NZ" sz="1600" dirty="0">
                <a:solidFill>
                  <a:schemeClr val="bg1"/>
                </a:solidFill>
              </a:rPr>
              <a:t>(NASB95)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Can we all receive Christ just like the dying thief on the cross ...">
            <a:extLst>
              <a:ext uri="{FF2B5EF4-FFF2-40B4-BE49-F238E27FC236}">
                <a16:creationId xmlns:a16="http://schemas.microsoft.com/office/drawing/2014/main" id="{C2D9F850-BE5F-4E1E-A2B4-5B770437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15942"/>
          <a:stretch/>
        </p:blipFill>
        <p:spPr bwMode="auto">
          <a:xfrm>
            <a:off x="4704522" y="0"/>
            <a:ext cx="4459293" cy="4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5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dying Thief on the cross: 9-words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Luke 23:42—</a:t>
            </a:r>
            <a:r>
              <a:rPr lang="en-US" sz="4000" b="1" baseline="30000" dirty="0"/>
              <a:t>42</a:t>
            </a:r>
            <a:r>
              <a:rPr lang="en-US" sz="4000" dirty="0"/>
              <a:t>And he was saying, “Jesus, remember me when You come in Your kingdom!”</a:t>
            </a:r>
            <a:r>
              <a:rPr lang="en-NZ" sz="4000" dirty="0"/>
              <a:t> </a:t>
            </a:r>
            <a:r>
              <a:rPr lang="en-NZ" sz="1600" dirty="0"/>
              <a:t>(NASB95)</a:t>
            </a:r>
            <a:endParaRPr lang="en-US" sz="1600" dirty="0"/>
          </a:p>
        </p:txBody>
      </p:sp>
      <p:pic>
        <p:nvPicPr>
          <p:cNvPr id="15364" name="Picture 4" descr="Can we all receive Christ just like the dying thief on the cross ...">
            <a:extLst>
              <a:ext uri="{FF2B5EF4-FFF2-40B4-BE49-F238E27FC236}">
                <a16:creationId xmlns:a16="http://schemas.microsoft.com/office/drawing/2014/main" id="{C2D9F850-BE5F-4E1E-A2B4-5B770437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r="15941"/>
          <a:stretch/>
        </p:blipFill>
        <p:spPr bwMode="auto">
          <a:xfrm>
            <a:off x="4704522" y="1"/>
            <a:ext cx="4459293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6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dying Thief on the cross: </a:t>
            </a:r>
            <a:r>
              <a:rPr lang="en-US" sz="4800" u="sng" dirty="0"/>
              <a:t>Answer</a:t>
            </a:r>
            <a:endParaRPr lang="en-NZ" sz="4800" u="sng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Luke 23:43—</a:t>
            </a:r>
            <a:r>
              <a:rPr lang="en-US" sz="4000" b="1" baseline="30000" dirty="0"/>
              <a:t>43 </a:t>
            </a:r>
            <a:r>
              <a:rPr lang="en-US" sz="4000" dirty="0"/>
              <a:t>And He said to him, “Truly I say to you, today you shall be with Me in Paradise.” (NASB95)</a:t>
            </a:r>
          </a:p>
        </p:txBody>
      </p:sp>
      <p:pic>
        <p:nvPicPr>
          <p:cNvPr id="15364" name="Picture 4" descr="Can we all receive Christ just like the dying thief on the cross ...">
            <a:extLst>
              <a:ext uri="{FF2B5EF4-FFF2-40B4-BE49-F238E27FC236}">
                <a16:creationId xmlns:a16="http://schemas.microsoft.com/office/drawing/2014/main" id="{C2D9F850-BE5F-4E1E-A2B4-5B770437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5942"/>
          <a:stretch/>
        </p:blipFill>
        <p:spPr bwMode="auto">
          <a:xfrm>
            <a:off x="4704522" y="1"/>
            <a:ext cx="4459293" cy="490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1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2"/>
            </a:pPr>
            <a:r>
              <a:rPr lang="en-US" sz="4800" dirty="0"/>
              <a:t>The prayer of the 10 Lepers: </a:t>
            </a:r>
          </a:p>
          <a:p>
            <a:pPr marL="0" indent="0">
              <a:buNone/>
            </a:pPr>
            <a:r>
              <a:rPr lang="en-US" sz="4800" dirty="0"/>
              <a:t>	6-Words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0" y="5349895"/>
            <a:ext cx="914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Luke 17:13—</a:t>
            </a:r>
            <a:r>
              <a:rPr lang="en-US" sz="4000" b="1" baseline="30000" dirty="0">
                <a:solidFill>
                  <a:schemeClr val="bg1"/>
                </a:solidFill>
              </a:rPr>
              <a:t>13 </a:t>
            </a:r>
            <a:r>
              <a:rPr lang="en-US" sz="4000" dirty="0">
                <a:solidFill>
                  <a:schemeClr val="bg1"/>
                </a:solidFill>
              </a:rPr>
              <a:t>and they raised their voices, saying, “Jesus, Master, have mercy on us!”</a:t>
            </a:r>
            <a:r>
              <a:rPr lang="en-NZ" sz="4000" dirty="0">
                <a:solidFill>
                  <a:schemeClr val="bg1"/>
                </a:solidFill>
              </a:rPr>
              <a:t> </a:t>
            </a:r>
            <a:r>
              <a:rPr lang="en-NZ" sz="1200" dirty="0">
                <a:solidFill>
                  <a:schemeClr val="bg1"/>
                </a:solidFill>
              </a:rPr>
              <a:t>(NASB95)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Readings &amp; Reflections with Cardinal Tagle's Video: Twenty-eighth ...">
            <a:extLst>
              <a:ext uri="{FF2B5EF4-FFF2-40B4-BE49-F238E27FC236}">
                <a16:creationId xmlns:a16="http://schemas.microsoft.com/office/drawing/2014/main" id="{644B1FEA-4D97-4916-ADF4-EB2D522B8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5979"/>
          <a:stretch/>
        </p:blipFill>
        <p:spPr bwMode="auto">
          <a:xfrm>
            <a:off x="4704522" y="686990"/>
            <a:ext cx="4449477" cy="38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3CD7-F666-4697-AB84-A0CCF086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/>
              <a:t>Keeping God in Sight. </a:t>
            </a:r>
            <a:endParaRPr lang="en-NZ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3C4C8-AC5D-4038-8ADA-4056199B3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5400" dirty="0"/>
          </a:p>
          <a:p>
            <a:r>
              <a:rPr lang="en-US" sz="5400" dirty="0"/>
              <a:t>You better see this!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97151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0" indent="0">
              <a:buNone/>
            </a:pPr>
            <a:r>
              <a:rPr lang="en-US" sz="4800" dirty="0"/>
              <a:t>The prayer of the 10 Lepers: </a:t>
            </a:r>
          </a:p>
          <a:p>
            <a:pPr marL="0" indent="0">
              <a:buNone/>
            </a:pPr>
            <a:r>
              <a:rPr lang="en-US" sz="4800" dirty="0"/>
              <a:t>6-Words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0" y="5349895"/>
            <a:ext cx="914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Luke 17:13—</a:t>
            </a:r>
            <a:r>
              <a:rPr lang="en-US" sz="4000" b="1" baseline="30000" dirty="0"/>
              <a:t>13 </a:t>
            </a:r>
            <a:r>
              <a:rPr lang="en-US" sz="4000" dirty="0"/>
              <a:t>and they raised their voices, saying, “Jesus, Master, have mercy on us!”</a:t>
            </a:r>
            <a:r>
              <a:rPr lang="en-NZ" sz="4000" dirty="0">
                <a:solidFill>
                  <a:schemeClr val="tx1"/>
                </a:solidFill>
              </a:rPr>
              <a:t> </a:t>
            </a:r>
            <a:r>
              <a:rPr lang="en-NZ" sz="1200" dirty="0">
                <a:solidFill>
                  <a:schemeClr val="tx1"/>
                </a:solidFill>
              </a:rPr>
              <a:t>(NASB95)</a:t>
            </a:r>
            <a:endParaRPr lang="en-US" sz="1200" dirty="0"/>
          </a:p>
        </p:txBody>
      </p:sp>
      <p:pic>
        <p:nvPicPr>
          <p:cNvPr id="24578" name="Picture 2" descr="FreeBibleimages :: Jesus heals a man with leprosy :: Jesus touches ...">
            <a:extLst>
              <a:ext uri="{FF2B5EF4-FFF2-40B4-BE49-F238E27FC236}">
                <a16:creationId xmlns:a16="http://schemas.microsoft.com/office/drawing/2014/main" id="{8C4739D4-C1E9-4E7D-B043-6B61D948A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b="10721"/>
          <a:stretch/>
        </p:blipFill>
        <p:spPr bwMode="auto">
          <a:xfrm>
            <a:off x="0" y="0"/>
            <a:ext cx="9144000" cy="53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3"/>
            </a:pPr>
            <a:r>
              <a:rPr lang="en-US" sz="4800" dirty="0"/>
              <a:t>In desperation Peter cried out a very effective </a:t>
            </a:r>
          </a:p>
          <a:p>
            <a:pPr marL="0" indent="0">
              <a:buNone/>
            </a:pPr>
            <a:r>
              <a:rPr lang="en-US" sz="4800" dirty="0"/>
              <a:t>	3-word 	prayer…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Jesus Save Me - Canvas Painting - Pluto99">
            <a:extLst>
              <a:ext uri="{FF2B5EF4-FFF2-40B4-BE49-F238E27FC236}">
                <a16:creationId xmlns:a16="http://schemas.microsoft.com/office/drawing/2014/main" id="{241D8421-93EB-421C-A5EF-2CCB48825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6377"/>
          <a:stretch/>
        </p:blipFill>
        <p:spPr bwMode="auto">
          <a:xfrm>
            <a:off x="4704522" y="0"/>
            <a:ext cx="4426503" cy="61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2619275" y="6171010"/>
            <a:ext cx="59298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  <a:latin typeface="Helvetica Neue"/>
              </a:rPr>
              <a:t>Mt.14:30—“Lord, save me!” </a:t>
            </a:r>
            <a:endParaRPr lang="en-N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3"/>
            </a:pPr>
            <a:r>
              <a:rPr lang="en-US" sz="4800" dirty="0"/>
              <a:t>In desperation Peter cried out a very effective </a:t>
            </a:r>
          </a:p>
          <a:p>
            <a:pPr marL="0" indent="0">
              <a:buNone/>
            </a:pPr>
            <a:r>
              <a:rPr lang="en-US" sz="4800" dirty="0"/>
              <a:t>	3-word 	prayer…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Jesus Save Me - Canvas Painting - Pluto99">
            <a:extLst>
              <a:ext uri="{FF2B5EF4-FFF2-40B4-BE49-F238E27FC236}">
                <a16:creationId xmlns:a16="http://schemas.microsoft.com/office/drawing/2014/main" id="{241D8421-93EB-421C-A5EF-2CCB48825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6377"/>
          <a:stretch/>
        </p:blipFill>
        <p:spPr bwMode="auto">
          <a:xfrm>
            <a:off x="4704522" y="0"/>
            <a:ext cx="4426503" cy="61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2619275" y="6171010"/>
            <a:ext cx="59298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NZ" sz="3600" dirty="0">
                <a:solidFill>
                  <a:schemeClr val="tx1"/>
                </a:solidFill>
                <a:latin typeface="Helvetica Neue"/>
              </a:rPr>
              <a:t>Mt.14:30—“Lord, save me!” </a:t>
            </a:r>
            <a:endParaRPr lang="en-N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9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US" sz="4800" dirty="0"/>
              <a:t>Paul prayed a 1-word </a:t>
            </a:r>
          </a:p>
          <a:p>
            <a:pPr marL="0" indent="0">
              <a:buNone/>
            </a:pPr>
            <a:r>
              <a:rPr lang="en-US" sz="4800" dirty="0"/>
              <a:t>	prayer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My One Word (@myoneword) | Twitter">
            <a:extLst>
              <a:ext uri="{FF2B5EF4-FFF2-40B4-BE49-F238E27FC236}">
                <a16:creationId xmlns:a16="http://schemas.microsoft.com/office/drawing/2014/main" id="{2F99B34E-932D-4225-85B2-164AE863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21" y="13796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US" sz="4800" dirty="0"/>
              <a:t>Paul prayed a 1-word </a:t>
            </a:r>
          </a:p>
          <a:p>
            <a:pPr marL="0" indent="0">
              <a:buNone/>
            </a:pPr>
            <a:r>
              <a:rPr lang="en-US" sz="4800" dirty="0"/>
              <a:t>	prayer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0"/>
            <a:ext cx="4386208" cy="6801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 Corinthians 16:22—</a:t>
            </a:r>
          </a:p>
          <a:p>
            <a:pPr algn="ctr"/>
            <a:r>
              <a:rPr lang="en-US" sz="4000" dirty="0"/>
              <a:t>If anyone does not love the Lord, </a:t>
            </a:r>
          </a:p>
          <a:p>
            <a:pPr algn="ctr"/>
            <a:r>
              <a:rPr lang="en-US" sz="4000" dirty="0"/>
              <a:t>he is to be accursed. 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Maranatha</a:t>
            </a:r>
            <a:r>
              <a:rPr lang="en-US" sz="6000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en-US" sz="4000" dirty="0"/>
          </a:p>
          <a:p>
            <a:pPr algn="ctr"/>
            <a:r>
              <a:rPr lang="en-NZ" sz="4800" dirty="0">
                <a:solidFill>
                  <a:schemeClr val="bg1"/>
                </a:solidFill>
              </a:rPr>
              <a:t>“O [our] Lord come!”</a:t>
            </a:r>
          </a:p>
        </p:txBody>
      </p:sp>
    </p:spTree>
    <p:extLst>
      <p:ext uri="{BB962C8B-B14F-4D97-AF65-F5344CB8AC3E}">
        <p14:creationId xmlns:p14="http://schemas.microsoft.com/office/powerpoint/2010/main" val="237118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Where there is life there is hope:</a:t>
            </a:r>
          </a:p>
          <a:p>
            <a:pPr marL="0" indent="0" algn="ctr">
              <a:buNone/>
            </a:pPr>
            <a:r>
              <a:rPr lang="en-US" sz="4800" dirty="0"/>
              <a:t>“Choose Life.”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US" sz="4800" dirty="0"/>
              <a:t>Paul prayed a 1-word </a:t>
            </a:r>
          </a:p>
          <a:p>
            <a:pPr marL="0" indent="0">
              <a:buNone/>
            </a:pPr>
            <a:r>
              <a:rPr lang="en-US" sz="4800" dirty="0"/>
              <a:t>	prayer</a:t>
            </a:r>
            <a:endParaRPr lang="en-NZ" sz="4800" dirty="0"/>
          </a:p>
        </p:txBody>
      </p:sp>
      <p:pic>
        <p:nvPicPr>
          <p:cNvPr id="13316" name="Picture 4" descr="Is This All There Is? - Flowing FaithFlowing Faith | Mobile Version">
            <a:extLst>
              <a:ext uri="{FF2B5EF4-FFF2-40B4-BE49-F238E27FC236}">
                <a16:creationId xmlns:a16="http://schemas.microsoft.com/office/drawing/2014/main" id="{4A4040AB-769C-4A51-AE70-6F6A4CC5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686990"/>
            <a:ext cx="1020417" cy="8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0"/>
            <a:ext cx="4386208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 Corinthians 16:22—</a:t>
            </a:r>
          </a:p>
          <a:p>
            <a:pPr algn="ctr"/>
            <a:r>
              <a:rPr lang="en-US" sz="4000" dirty="0"/>
              <a:t>If anyone does not love the Lord, </a:t>
            </a:r>
          </a:p>
          <a:p>
            <a:pPr algn="ctr"/>
            <a:r>
              <a:rPr lang="en-US" sz="4000" dirty="0"/>
              <a:t>he is to be accursed. </a:t>
            </a:r>
          </a:p>
          <a:p>
            <a:pPr algn="ctr"/>
            <a:r>
              <a:rPr lang="en-US" sz="4000" b="1" dirty="0"/>
              <a:t>Maranatha</a:t>
            </a:r>
            <a:r>
              <a:rPr lang="en-US" sz="4000" dirty="0"/>
              <a:t>.</a:t>
            </a:r>
          </a:p>
          <a:p>
            <a:pPr algn="ctr"/>
            <a:endParaRPr lang="en-US" sz="4000" dirty="0"/>
          </a:p>
          <a:p>
            <a:pPr algn="ctr"/>
            <a:r>
              <a:rPr lang="en-NZ" sz="6000" dirty="0">
                <a:solidFill>
                  <a:srgbClr val="C00000"/>
                </a:solidFill>
              </a:rPr>
              <a:t>“O [our] Lord come!”</a:t>
            </a:r>
          </a:p>
        </p:txBody>
      </p:sp>
    </p:spTree>
    <p:extLst>
      <p:ext uri="{BB962C8B-B14F-4D97-AF65-F5344CB8AC3E}">
        <p14:creationId xmlns:p14="http://schemas.microsoft.com/office/powerpoint/2010/main" val="199282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Sunday School kids turn into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“I USED TOs…”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Sermons turn into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“Background noise!”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Missionaries turn into “Travelling Pop-culture stars.”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Ministries turn into “Community Service Providers.”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Prayer and dieting have this in common…</a:t>
            </a:r>
            <a:endParaRPr lang="en-NZ" sz="4800" dirty="0"/>
          </a:p>
        </p:txBody>
      </p:sp>
      <p:pic>
        <p:nvPicPr>
          <p:cNvPr id="1026" name="Picture 2" descr="7 Best man praying images | Jesus pictures, Man praying, Faith">
            <a:extLst>
              <a:ext uri="{FF2B5EF4-FFF2-40B4-BE49-F238E27FC236}">
                <a16:creationId xmlns:a16="http://schemas.microsoft.com/office/drawing/2014/main" id="{40529DB2-8CF4-42ED-A2E3-8CD4151FF4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48" y="556591"/>
            <a:ext cx="3995775" cy="59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7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Home Bible Study turns into “Tuesday Gossip Group.”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1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536174"/>
            <a:ext cx="4386208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Church buildings become “Tourist destinations, or a free-for-all Community Hall.”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55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Where there is NO PRAYER</a:t>
            </a:r>
          </a:p>
          <a:p>
            <a:pPr marL="0" indent="0" algn="ctr">
              <a:buNone/>
            </a:pPr>
            <a:r>
              <a:rPr lang="en-US" sz="4800" dirty="0"/>
              <a:t>The Devil has</a:t>
            </a:r>
          </a:p>
          <a:p>
            <a:pPr marL="0" indent="0" algn="ctr">
              <a:buNone/>
            </a:pPr>
            <a:r>
              <a:rPr lang="en-US" sz="4800" dirty="0"/>
              <a:t>NO FEAR</a:t>
            </a:r>
            <a:endParaRPr lang="en-NZ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57792" y="1225689"/>
            <a:ext cx="4386208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sit back and watch as—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Christians become: “Clean-living middle-class citizens who go to church—But that’s all they do!”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04522" y="0"/>
            <a:ext cx="4386208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stand to try to resist you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—He can—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Only if you let him.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PRAY: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</a:rPr>
              <a:t>“Lord, clean me up for service in your church.”</a:t>
            </a:r>
            <a:endParaRPr lang="en-NZ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04522" y="0"/>
            <a:ext cx="4386208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The Holy Spirit will sanctify you.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Convict you of the damage of sin.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Make you an easier person to be around.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An example of Jesus to follow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04522" y="0"/>
            <a:ext cx="4386208" cy="6709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stand to try to resist you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—He can—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Only if you let him.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PRAY: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300" dirty="0">
                <a:solidFill>
                  <a:srgbClr val="C00000"/>
                </a:solidFill>
              </a:rPr>
              <a:t>“Lord, thank you that you are merciful to me—a sinner!”</a:t>
            </a:r>
            <a:endParaRPr lang="en-NZ" sz="5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53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0452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704522" y="0"/>
            <a:ext cx="4386208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God will remove the judgemental spirit the devil has worked on for so long.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will reach out to the lost with a heart that wants to share God’s grace with all.</a:t>
            </a:r>
          </a:p>
        </p:txBody>
      </p:sp>
    </p:spTree>
    <p:extLst>
      <p:ext uri="{BB962C8B-B14F-4D97-AF65-F5344CB8AC3E}">
        <p14:creationId xmlns:p14="http://schemas.microsoft.com/office/powerpoint/2010/main" val="306668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17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stand to try to resist you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—He can—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Only if you let him.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PRAY: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300" dirty="0">
                <a:solidFill>
                  <a:srgbClr val="C00000"/>
                </a:solidFill>
              </a:rPr>
              <a:t>“Lord, forgive my troublemaking.”</a:t>
            </a:r>
          </a:p>
          <a:p>
            <a:pPr algn="ctr"/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3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devil will do everything he can to derail your desire and efforts to bring peace.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That’s why you must cry out to God.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will be called, “Sons of God.”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55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17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stand to try to resist you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—He can—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Only if you let him.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PRAY: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300" dirty="0">
                <a:solidFill>
                  <a:srgbClr val="C00000"/>
                </a:solidFill>
              </a:rPr>
              <a:t>“Lord, raise up an army of missionaries.”</a:t>
            </a:r>
          </a:p>
          <a:p>
            <a:pPr algn="ctr"/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They are most often done in desperation.</a:t>
            </a:r>
            <a:endParaRPr lang="en-NZ" sz="4800" dirty="0"/>
          </a:p>
        </p:txBody>
      </p:sp>
      <p:pic>
        <p:nvPicPr>
          <p:cNvPr id="2050" name="Picture 2" descr="Man On The Scales With A Lot Of Weight And Health Problems The ...">
            <a:extLst>
              <a:ext uri="{FF2B5EF4-FFF2-40B4-BE49-F238E27FC236}">
                <a16:creationId xmlns:a16="http://schemas.microsoft.com/office/drawing/2014/main" id="{22891184-670E-4B0E-97FE-83CC36076C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6" t="9254" r="22745"/>
          <a:stretch/>
        </p:blipFill>
        <p:spPr bwMode="auto">
          <a:xfrm>
            <a:off x="4572000" y="1351721"/>
            <a:ext cx="4573047" cy="49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6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last thing the devil wants is to see churches sending the gospel to the far corners of the earth.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 am a Christian today because a congregation sent someone to NZ with the truth.</a:t>
            </a:r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9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17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 will stand to try to resist you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—He can—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Only if you let him.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PRAY: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5300" dirty="0">
                <a:solidFill>
                  <a:srgbClr val="C00000"/>
                </a:solidFill>
              </a:rPr>
              <a:t>“Lord, bless our Spiritual leaders.”</a:t>
            </a:r>
          </a:p>
          <a:p>
            <a:pPr algn="ctr"/>
            <a:endParaRPr lang="en-NZ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4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/>
              <a:t>Make the </a:t>
            </a:r>
          </a:p>
          <a:p>
            <a:pPr marL="0" indent="0" algn="ctr">
              <a:buNone/>
            </a:pPr>
            <a:r>
              <a:rPr lang="en-US" sz="9600" dirty="0"/>
              <a:t>DEVIL</a:t>
            </a:r>
          </a:p>
          <a:p>
            <a:pPr marL="0" indent="0" algn="ctr">
              <a:buNone/>
            </a:pPr>
            <a:r>
              <a:rPr lang="en-US" sz="9600" dirty="0"/>
              <a:t>FEAR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86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devil wants ineffective leaders.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Leaders who are: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`Sincere, but passive.</a:t>
            </a:r>
            <a:endParaRPr lang="en-NZ" sz="4000" dirty="0">
              <a:solidFill>
                <a:schemeClr val="tx1"/>
              </a:solidFill>
            </a:endParaRPr>
          </a:p>
          <a:p>
            <a:pPr algn="ctr"/>
            <a:r>
              <a:rPr lang="en-NZ" sz="4000" dirty="0">
                <a:solidFill>
                  <a:schemeClr val="tx1"/>
                </a:solidFill>
              </a:rPr>
              <a:t>`Busy, but not pushy.</a:t>
            </a:r>
          </a:p>
          <a:p>
            <a:pPr algn="ctr"/>
            <a:r>
              <a:rPr lang="en-NZ" sz="4000" dirty="0">
                <a:solidFill>
                  <a:schemeClr val="tx1"/>
                </a:solidFill>
              </a:rPr>
              <a:t>`Prayful, but not prying.</a:t>
            </a:r>
          </a:p>
          <a:p>
            <a:pPr algn="ctr"/>
            <a:endParaRPr lang="en-NZ" sz="4000" dirty="0">
              <a:solidFill>
                <a:schemeClr val="tx1"/>
              </a:solidFill>
            </a:endParaRPr>
          </a:p>
          <a:p>
            <a:pPr algn="ctr"/>
            <a:r>
              <a:rPr lang="en-NZ" sz="4000" dirty="0">
                <a:solidFill>
                  <a:schemeClr val="tx1"/>
                </a:solidFill>
              </a:rPr>
              <a:t>In other words, ‘Stay out of my life!’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8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386208" cy="68018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9600" dirty="0"/>
              <a:t>If you want to change things for the better </a:t>
            </a:r>
            <a:endParaRPr lang="en-NZ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8047B-4AB6-4201-A528-4726039E25B9}"/>
              </a:ext>
            </a:extLst>
          </p:cNvPr>
          <p:cNvSpPr/>
          <p:nvPr/>
        </p:nvSpPr>
        <p:spPr>
          <a:xfrm>
            <a:off x="4386208" y="0"/>
            <a:ext cx="4704522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dirty="0">
                <a:solidFill>
                  <a:srgbClr val="C00000"/>
                </a:solidFill>
              </a:rPr>
              <a:t>Pray that the Lord keeps you praying for the things that make the Kingdom advance.</a:t>
            </a:r>
          </a:p>
          <a:p>
            <a:pPr algn="ctr"/>
            <a:endParaRPr lang="en-NZ" sz="4800" dirty="0">
              <a:solidFill>
                <a:srgbClr val="C00000"/>
              </a:solidFill>
            </a:endParaRPr>
          </a:p>
          <a:p>
            <a:pPr algn="ctr"/>
            <a:r>
              <a:rPr lang="en-NZ" sz="4800" dirty="0">
                <a:solidFill>
                  <a:srgbClr val="C00000"/>
                </a:solidFill>
              </a:rPr>
              <a:t>Things will never be the same!</a:t>
            </a:r>
            <a:r>
              <a:rPr lang="en-NZ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Nothing wrong with either, but its no way to live.</a:t>
            </a:r>
          </a:p>
          <a:p>
            <a:endParaRPr lang="en-US" sz="4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8802B-7E1C-4FB6-8C5D-E34CE8B886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617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</a:t>
            </a:r>
            <a:r>
              <a:rPr lang="en-US" sz="4800" b="1" u="sng" dirty="0"/>
              <a:t>Too late</a:t>
            </a:r>
            <a:r>
              <a:rPr lang="en-US" sz="4800" dirty="0"/>
              <a:t>.”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8802B-7E1C-4FB6-8C5D-E34CE8B886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222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0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hardens:</a:t>
            </a:r>
          </a:p>
          <a:p>
            <a:pPr marL="0" indent="0">
              <a:buNone/>
            </a:pPr>
            <a:endParaRPr lang="en-US" sz="4800" dirty="0"/>
          </a:p>
          <a:p>
            <a:pPr marL="1371600" lvl="1" indent="-914400">
              <a:buFont typeface="+mj-lt"/>
              <a:buAutoNum type="alphaLcParenR"/>
            </a:pPr>
            <a:r>
              <a:rPr lang="en-US" sz="4400" dirty="0"/>
              <a:t>Evil hides the truth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1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C6CB-1C33-476A-BEFC-6994674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Especially when desperation becomes </a:t>
            </a:r>
          </a:p>
          <a:p>
            <a:pPr marL="0" indent="0">
              <a:buNone/>
            </a:pPr>
            <a:r>
              <a:rPr lang="en-US" sz="4800" dirty="0"/>
              <a:t>	“Too late.”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The heart hardens:</a:t>
            </a:r>
          </a:p>
          <a:p>
            <a:pPr marL="0" indent="0">
              <a:buNone/>
            </a:pPr>
            <a:endParaRPr lang="en-US" sz="4800" dirty="0"/>
          </a:p>
          <a:p>
            <a:pPr marL="1371600" lvl="1" indent="-914400">
              <a:buFont typeface="+mj-lt"/>
              <a:buAutoNum type="alphaLcParenR" startAt="2"/>
            </a:pPr>
            <a:r>
              <a:rPr lang="en-US" sz="4400" dirty="0"/>
              <a:t>Doubt God’s goodness</a:t>
            </a:r>
          </a:p>
        </p:txBody>
      </p:sp>
      <p:pic>
        <p:nvPicPr>
          <p:cNvPr id="5122" name="Picture 2" descr="Heart as Hard as Stone on We Heart It">
            <a:extLst>
              <a:ext uri="{FF2B5EF4-FFF2-40B4-BE49-F238E27FC236}">
                <a16:creationId xmlns:a16="http://schemas.microsoft.com/office/drawing/2014/main" id="{93BD0F3E-DA71-4949-8DB9-7DE1A2B0BC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544"/>
            <a:ext cx="457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7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1231</Words>
  <Application>Microsoft Office PowerPoint</Application>
  <PresentationFormat>On-screen Show (4:3)</PresentationFormat>
  <Paragraphs>241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Helvetica Neue</vt:lpstr>
      <vt:lpstr>Office Theme</vt:lpstr>
      <vt:lpstr>PowerPoint Presentation</vt:lpstr>
      <vt:lpstr>Keeping God in Sight.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52</cp:revision>
  <dcterms:created xsi:type="dcterms:W3CDTF">2020-04-11T10:23:44Z</dcterms:created>
  <dcterms:modified xsi:type="dcterms:W3CDTF">2020-04-12T08:24:44Z</dcterms:modified>
</cp:coreProperties>
</file>