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9" r:id="rId4"/>
    <p:sldId id="256" r:id="rId5"/>
    <p:sldId id="268" r:id="rId6"/>
    <p:sldId id="269" r:id="rId7"/>
    <p:sldId id="282" r:id="rId8"/>
    <p:sldId id="283" r:id="rId9"/>
    <p:sldId id="284" r:id="rId10"/>
    <p:sldId id="285" r:id="rId11"/>
    <p:sldId id="265" r:id="rId12"/>
    <p:sldId id="286" r:id="rId13"/>
    <p:sldId id="287" r:id="rId14"/>
    <p:sldId id="288" r:id="rId15"/>
    <p:sldId id="289" r:id="rId16"/>
    <p:sldId id="271" r:id="rId17"/>
    <p:sldId id="259" r:id="rId18"/>
    <p:sldId id="274" r:id="rId19"/>
    <p:sldId id="275" r:id="rId20"/>
    <p:sldId id="276" r:id="rId21"/>
    <p:sldId id="277" r:id="rId22"/>
    <p:sldId id="270" r:id="rId23"/>
    <p:sldId id="291" r:id="rId24"/>
    <p:sldId id="292" r:id="rId25"/>
    <p:sldId id="293" r:id="rId26"/>
    <p:sldId id="263" r:id="rId27"/>
    <p:sldId id="267" r:id="rId28"/>
    <p:sldId id="27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B219-FE96-4520-BB01-53AAB49D8B9E}" type="datetimeFigureOut">
              <a:rPr lang="en-NZ" smtClean="0"/>
              <a:pPr/>
              <a:t>18/04/2020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A434-CF5D-468B-BE8C-4FB113927EE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NZ" dirty="0"/>
              <a:t>Add Self-control, too!”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19 April 2020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Broadcast live at 11AM on Facebook Live from 16 McClintock Road, Massey, Auckland.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62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NZ" sz="3700" dirty="0">
                <a:solidFill>
                  <a:srgbClr val="FFFFFF"/>
                </a:solidFill>
              </a:rPr>
              <a:t>A. Without Self-control our lives  simply fall apart.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>
                <a:solidFill>
                  <a:srgbClr val="FFFFFF"/>
                </a:solidFill>
              </a:rPr>
              <a:t>Things that mask your demise:</a:t>
            </a:r>
          </a:p>
          <a:p>
            <a:pPr marL="514350" indent="-514350">
              <a:buAutoNum type="arabicPeriod"/>
            </a:pPr>
            <a:endParaRPr lang="en-NZ" sz="4000" dirty="0">
              <a:solidFill>
                <a:srgbClr val="FFFFFF"/>
              </a:solidFill>
            </a:endParaRPr>
          </a:p>
          <a:p>
            <a:pPr marL="742950" indent="-742950">
              <a:buFont typeface="+mj-lt"/>
              <a:buAutoNum type="alphaLcPeriod" startAt="4"/>
            </a:pPr>
            <a:r>
              <a:rPr lang="en-NZ" sz="4000" dirty="0"/>
              <a:t>Resources </a:t>
            </a:r>
          </a:p>
          <a:p>
            <a:r>
              <a:rPr lang="en-NZ" sz="3600" dirty="0"/>
              <a:t>Money</a:t>
            </a:r>
          </a:p>
        </p:txBody>
      </p:sp>
      <p:pic>
        <p:nvPicPr>
          <p:cNvPr id="7" name="Picture 2" descr="Businessman hide the mask. | Premium Photo">
            <a:extLst>
              <a:ext uri="{FF2B5EF4-FFF2-40B4-BE49-F238E27FC236}">
                <a16:creationId xmlns:a16="http://schemas.microsoft.com/office/drawing/2014/main" id="{C4B5F28B-A24E-4AF1-A883-D203D4EFC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1146"/>
          <a:stretch/>
        </p:blipFill>
        <p:spPr bwMode="auto">
          <a:xfrm>
            <a:off x="241299" y="321733"/>
            <a:ext cx="5298091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1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A. Without Self-control our lives  simply fall apart.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2000" cy="5440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dirty="0"/>
              <a:t>The Out-come: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Sin sets 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Friends run out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Money dries 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NZ" sz="4800" dirty="0">
                <a:solidFill>
                  <a:schemeClr val="bg1"/>
                </a:solidFill>
              </a:rPr>
              <a:t>Health goes down</a:t>
            </a:r>
          </a:p>
        </p:txBody>
      </p:sp>
      <p:pic>
        <p:nvPicPr>
          <p:cNvPr id="16386" name="Picture 2" descr="A Red Dice With The Word Bad And A Green Die With The Word Good ...">
            <a:extLst>
              <a:ext uri="{FF2B5EF4-FFF2-40B4-BE49-F238E27FC236}">
                <a16:creationId xmlns:a16="http://schemas.microsoft.com/office/drawing/2014/main" id="{F09D8C1B-BC51-4A01-8DBD-C9C917D3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38" y="2636912"/>
            <a:ext cx="458066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A. Without Self-control our lives  simply fall apart.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2000" cy="5440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dirty="0"/>
              <a:t>The Out-come: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Sin sets 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Friends run out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Money dries 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NZ" sz="4800" dirty="0">
                <a:solidFill>
                  <a:schemeClr val="bg1"/>
                </a:solidFill>
              </a:rPr>
              <a:t>Health goes down</a:t>
            </a:r>
          </a:p>
        </p:txBody>
      </p:sp>
      <p:pic>
        <p:nvPicPr>
          <p:cNvPr id="9218" name="Picture 2" descr="How to Resist Temptation and Grow Stronger in 5 Steps">
            <a:extLst>
              <a:ext uri="{FF2B5EF4-FFF2-40B4-BE49-F238E27FC236}">
                <a16:creationId xmlns:a16="http://schemas.microsoft.com/office/drawing/2014/main" id="{3CC9C6E6-394C-45EA-A198-7A237230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7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A. Without Self-control our lives  simply fall apart.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2000" cy="5440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dirty="0"/>
              <a:t>The Out-come: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Sin sets 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Friends run out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>
                <a:solidFill>
                  <a:schemeClr val="bg1"/>
                </a:solidFill>
              </a:rPr>
              <a:t>Money dries 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NZ" sz="4800" dirty="0">
                <a:solidFill>
                  <a:schemeClr val="bg1"/>
                </a:solidFill>
              </a:rPr>
              <a:t>Health goes down</a:t>
            </a:r>
          </a:p>
        </p:txBody>
      </p:sp>
      <p:pic>
        <p:nvPicPr>
          <p:cNvPr id="8194" name="Picture 2" descr="10-ways-to-make-friends-in-college">
            <a:extLst>
              <a:ext uri="{FF2B5EF4-FFF2-40B4-BE49-F238E27FC236}">
                <a16:creationId xmlns:a16="http://schemas.microsoft.com/office/drawing/2014/main" id="{EFA2ACB0-7B99-4C7F-8928-0177AB42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2" y="1446307"/>
            <a:ext cx="4060022" cy="54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2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A. Without Self-control our lives  simply fall apart.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2000" cy="5440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dirty="0"/>
              <a:t>The Out-come: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Sin sets 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Friends run out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Money dries 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NZ" sz="4800" dirty="0">
                <a:solidFill>
                  <a:schemeClr val="bg1"/>
                </a:solidFill>
              </a:rPr>
              <a:t>Health goes down</a:t>
            </a:r>
          </a:p>
        </p:txBody>
      </p:sp>
      <p:pic>
        <p:nvPicPr>
          <p:cNvPr id="3074" name="Picture 2" descr="Free Empty Pockets Clipart">
            <a:extLst>
              <a:ext uri="{FF2B5EF4-FFF2-40B4-BE49-F238E27FC236}">
                <a16:creationId xmlns:a16="http://schemas.microsoft.com/office/drawing/2014/main" id="{7378FD23-F71D-465F-B45B-4EF2273F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19413" cy="41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7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A. Without Self-control our lives  simply fall apart.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2000" cy="5440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800" dirty="0"/>
              <a:t>The Out-come: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Sin sets in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Friends run out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800" dirty="0"/>
              <a:t>Money dries up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NZ" sz="4800" dirty="0"/>
              <a:t>Health goes down</a:t>
            </a:r>
          </a:p>
        </p:txBody>
      </p:sp>
      <p:pic>
        <p:nvPicPr>
          <p:cNvPr id="4" name="Content Placeholder 3" descr="s3.jpg">
            <a:extLst>
              <a:ext uri="{FF2B5EF4-FFF2-40B4-BE49-F238E27FC236}">
                <a16:creationId xmlns:a16="http://schemas.microsoft.com/office/drawing/2014/main" id="{B3681217-7634-451C-B502-ABA5EACFC1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4800" dirty="0"/>
              <a:t>B. Self-control is Learned.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914400" indent="-914400">
              <a:buAutoNum type="arabicPeriod"/>
            </a:pPr>
            <a:r>
              <a:rPr lang="en-US" sz="4800" dirty="0"/>
              <a:t>Will-power</a:t>
            </a:r>
          </a:p>
          <a:p>
            <a:pPr marL="1314450" lvl="1" indent="-914400">
              <a:buFont typeface="+mj-lt"/>
              <a:buAutoNum type="alphaLcPeriod"/>
            </a:pPr>
            <a:r>
              <a:rPr lang="en-NZ" sz="4800" dirty="0"/>
              <a:t>Temptations abound.</a:t>
            </a:r>
          </a:p>
          <a:p>
            <a:pPr marL="1314450" lvl="1" indent="-914400">
              <a:buFont typeface="+mj-lt"/>
              <a:buAutoNum type="alphaLcPeriod"/>
            </a:pPr>
            <a:r>
              <a:rPr lang="en-US" dirty="0"/>
              <a:t>Titus 2:11-13—</a:t>
            </a:r>
            <a:r>
              <a:rPr lang="en-US" b="1" baseline="30000" dirty="0"/>
              <a:t>11 </a:t>
            </a:r>
            <a:r>
              <a:rPr lang="en-US" dirty="0"/>
              <a:t>For the grace of God has appeared, bringing salvation to all men, </a:t>
            </a:r>
            <a:r>
              <a:rPr lang="en-US" b="1" baseline="30000" dirty="0"/>
              <a:t>12</a:t>
            </a:r>
            <a:r>
              <a:rPr lang="en-US" dirty="0"/>
              <a:t>instructing us to deny ungodliness and worldly desires… (NASB95)</a:t>
            </a:r>
          </a:p>
          <a:p>
            <a:pPr marL="1314450" lvl="1" indent="-914400">
              <a:buFont typeface="+mj-lt"/>
              <a:buAutoNum type="alphaLcPeriod"/>
            </a:pPr>
            <a:r>
              <a:rPr lang="en-NZ" sz="4800" dirty="0"/>
              <a:t>Don’t become an expert in ‘self-sabotage.’</a:t>
            </a:r>
            <a:endParaRPr lang="en-US" sz="4800" dirty="0"/>
          </a:p>
          <a:p>
            <a:pPr marL="1314450" lvl="1" indent="-914400">
              <a:buFont typeface="+mj-lt"/>
              <a:buAutoNum type="alphaLcPeriod"/>
            </a:pPr>
            <a:r>
              <a:rPr lang="en-US" sz="4800" dirty="0"/>
              <a:t>Easy…?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95625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No on said it would be easy</a:t>
            </a:r>
          </a:p>
        </p:txBody>
      </p:sp>
      <p:pic>
        <p:nvPicPr>
          <p:cNvPr id="4" name="Content Placeholder 3" descr="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930" y="836712"/>
            <a:ext cx="9170930" cy="6021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4800" dirty="0"/>
              <a:t>B. Self-control is Learned.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000" dirty="0"/>
              <a:t>Calmness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800" dirty="0"/>
              <a:t>Keeping destructive behaviours in check.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800" dirty="0"/>
              <a:t>Quick to hear, slow to speak, slow to anger. (James 1:19)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800" dirty="0"/>
              <a:t>A gentle word that turns away wrath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800" dirty="0"/>
              <a:t>Proverbs 18:19—</a:t>
            </a:r>
            <a:r>
              <a:rPr lang="en-US" sz="3800" b="1" baseline="30000" dirty="0"/>
              <a:t>19</a:t>
            </a:r>
            <a:r>
              <a:rPr lang="en-US" sz="3800" dirty="0"/>
              <a:t>A brother offended </a:t>
            </a:r>
            <a:r>
              <a:rPr lang="en-US" sz="3800" i="1" dirty="0"/>
              <a:t>is harder to be won</a:t>
            </a:r>
            <a:r>
              <a:rPr lang="en-US" sz="3800" dirty="0"/>
              <a:t> than a strong city,</a:t>
            </a:r>
            <a:br>
              <a:rPr lang="en-US" sz="3800" dirty="0"/>
            </a:br>
            <a:r>
              <a:rPr lang="en-US" sz="3800" dirty="0"/>
              <a:t>And contentions are like the bars of a citadel. </a:t>
            </a:r>
            <a:r>
              <a:rPr lang="en-US" sz="16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79337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5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4800" dirty="0"/>
              <a:t>B. Self-control is Learned.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588"/>
            <a:ext cx="9144000" cy="61124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4000" dirty="0"/>
              <a:t>Govern Wisely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600" dirty="0"/>
              <a:t>Constant and consistent Evaluation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600" dirty="0"/>
              <a:t>“Do not judge according to appearance, but judge with righteous judgment.” </a:t>
            </a:r>
            <a:r>
              <a:rPr lang="en-US" sz="2400" dirty="0"/>
              <a:t>(Jn.7:24)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600" dirty="0"/>
              <a:t>Suspect you own motives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600" dirty="0"/>
              <a:t>Scrutinize</a:t>
            </a:r>
            <a:r>
              <a:rPr lang="en-NZ" sz="3600" dirty="0"/>
              <a:t> all angles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600" b="1" baseline="30000" dirty="0"/>
              <a:t>“</a:t>
            </a:r>
            <a:r>
              <a:rPr lang="en-US" sz="3600" dirty="0"/>
              <a:t>But solid food is for the mature, who because of practice have their senses trained to discern good and evil.” </a:t>
            </a:r>
            <a:r>
              <a:rPr lang="en-US" sz="3200" dirty="0"/>
              <a:t>(Heb.5:14)</a:t>
            </a:r>
          </a:p>
        </p:txBody>
      </p:sp>
    </p:spTree>
    <p:extLst>
      <p:ext uri="{BB962C8B-B14F-4D97-AF65-F5344CB8AC3E}">
        <p14:creationId xmlns:p14="http://schemas.microsoft.com/office/powerpoint/2010/main" val="23995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BF6B-47B2-4085-A03C-6E4FB5EA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Welcome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9067-12E1-457C-9B33-3E2E0BBE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Sunday 19 April 2020</a:t>
            </a:r>
          </a:p>
          <a:p>
            <a:pPr algn="ctr"/>
            <a:r>
              <a:rPr lang="en-US" sz="4000" dirty="0"/>
              <a:t>Morningside Church of Christ</a:t>
            </a:r>
          </a:p>
          <a:p>
            <a:pPr marL="0" indent="0" algn="ctr">
              <a:buNone/>
            </a:pPr>
            <a:r>
              <a:rPr lang="en-US" sz="4000" dirty="0"/>
              <a:t>(42 Leslie Ave, Sandringham, Auckland)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Facebook Live</a:t>
            </a:r>
          </a:p>
          <a:p>
            <a:pPr algn="ctr"/>
            <a:endParaRPr lang="en-US" sz="800" dirty="0"/>
          </a:p>
          <a:p>
            <a:pPr algn="ctr"/>
            <a:r>
              <a:rPr lang="en-US" sz="4000" dirty="0"/>
              <a:t>11am </a:t>
            </a:r>
          </a:p>
          <a:p>
            <a:pPr algn="ctr"/>
            <a:r>
              <a:rPr lang="en-US" sz="4000" dirty="0"/>
              <a:t>6pm</a:t>
            </a:r>
          </a:p>
          <a:p>
            <a:pPr algn="ctr"/>
            <a:r>
              <a:rPr lang="en-US" sz="4000" dirty="0"/>
              <a:t>And Wednesday at 7pm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9374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4800" dirty="0"/>
              <a:t>B. Self-control is Learned.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4000" dirty="0"/>
              <a:t>Establish Long-term Patterns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000" dirty="0"/>
              <a:t>Elders are already well practiced at this (Titus 1:8)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4000" dirty="0"/>
              <a:t>It will grow and manifest itself as one of “the fruit of the Spirit” (Galatians 5:23).</a:t>
            </a:r>
          </a:p>
        </p:txBody>
      </p:sp>
    </p:spTree>
    <p:extLst>
      <p:ext uri="{BB962C8B-B14F-4D97-AF65-F5344CB8AC3E}">
        <p14:creationId xmlns:p14="http://schemas.microsoft.com/office/powerpoint/2010/main" val="97438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sz="4800" dirty="0"/>
              <a:t>B. Self-control is Learned.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Determination</a:t>
            </a:r>
            <a:endParaRPr lang="en-NZ" dirty="0"/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You care enough to take responsibility for your thoughts, words and actions.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“Taking every thought </a:t>
            </a:r>
            <a:r>
              <a:rPr lang="en-US" b="1" dirty="0"/>
              <a:t>captive</a:t>
            </a:r>
            <a:r>
              <a:rPr lang="en-US" dirty="0"/>
              <a:t> to the obedience of Christ,”(2 Corinthians 10:5b).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“See to it that no one takes you </a:t>
            </a:r>
            <a:r>
              <a:rPr lang="en-US" b="1" dirty="0"/>
              <a:t>captive</a:t>
            </a:r>
            <a:r>
              <a:rPr lang="en-US" dirty="0"/>
              <a:t> through philosophy and empty deception,” (Colossians 2:8a).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C. Self-control is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572000" cy="58052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400" dirty="0"/>
              <a:t>Absalom couldn’t wait to rule Israel – so he took control. He left Israel and his father broken hearted.</a:t>
            </a:r>
          </a:p>
        </p:txBody>
      </p:sp>
      <p:pic>
        <p:nvPicPr>
          <p:cNvPr id="15362" name="Picture 2" descr="FORGIVENESS WITHOUT REPENTANCE | Clear Bible">
            <a:extLst>
              <a:ext uri="{FF2B5EF4-FFF2-40B4-BE49-F238E27FC236}">
                <a16:creationId xmlns:a16="http://schemas.microsoft.com/office/drawing/2014/main" id="{FAE60E89-4D4B-4A6A-9C47-F99400A5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671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9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C. Self-control is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572000" cy="5805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sz="4400" dirty="0"/>
              <a:t>Solomon indulged himself in power, wealth, women and knowledge. He concluded that all was meaningless.</a:t>
            </a:r>
          </a:p>
        </p:txBody>
      </p:sp>
      <p:pic>
        <p:nvPicPr>
          <p:cNvPr id="14338" name="Picture 2" descr="Ecclesiastes: All Is Vanity by Jacques B. Doukhan">
            <a:extLst>
              <a:ext uri="{FF2B5EF4-FFF2-40B4-BE49-F238E27FC236}">
                <a16:creationId xmlns:a16="http://schemas.microsoft.com/office/drawing/2014/main" id="{CD121E12-7F04-47B4-B24C-BB45BCF9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8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C. Self-control is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572000" cy="5805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NZ" sz="4400" dirty="0"/>
              <a:t>Judas sold out for cash.</a:t>
            </a:r>
          </a:p>
        </p:txBody>
      </p:sp>
      <p:pic>
        <p:nvPicPr>
          <p:cNvPr id="13314" name="Picture 2" descr="How Did Judas Die? - Life, Hope &amp; Truth">
            <a:extLst>
              <a:ext uri="{FF2B5EF4-FFF2-40B4-BE49-F238E27FC236}">
                <a16:creationId xmlns:a16="http://schemas.microsoft.com/office/drawing/2014/main" id="{6D9A2C7E-D7A7-41D6-983E-C777A95F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80894"/>
            <a:ext cx="6012160" cy="39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2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800" dirty="0"/>
              <a:t>C. Self-control is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572000" cy="58052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NZ" sz="4400" dirty="0"/>
              <a:t>Hymenaeus and Alexander suffered shipwreck in regards to their faith </a:t>
            </a:r>
          </a:p>
          <a:p>
            <a:pPr marL="0" indent="0">
              <a:buNone/>
            </a:pPr>
            <a:r>
              <a:rPr lang="en-NZ" sz="4400" dirty="0"/>
              <a:t>(1 Timothy 1:20)</a:t>
            </a:r>
          </a:p>
        </p:txBody>
      </p:sp>
      <p:pic>
        <p:nvPicPr>
          <p:cNvPr id="12290" name="Picture 2" descr="Stunning Shipwrecks to Spark Your Curiosity">
            <a:extLst>
              <a:ext uri="{FF2B5EF4-FFF2-40B4-BE49-F238E27FC236}">
                <a16:creationId xmlns:a16="http://schemas.microsoft.com/office/drawing/2014/main" id="{AA9AAC76-CFE5-438A-AD23-DEAB3ECA4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/>
          <a:stretch/>
        </p:blipFill>
        <p:spPr bwMode="auto">
          <a:xfrm>
            <a:off x="4572000" y="1814872"/>
            <a:ext cx="4572000" cy="41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9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 Timothy 1:7 – Daily Verse | KCIS 630">
            <a:extLst>
              <a:ext uri="{FF2B5EF4-FFF2-40B4-BE49-F238E27FC236}">
                <a16:creationId xmlns:a16="http://schemas.microsoft.com/office/drawing/2014/main" id="{6CA3333F-BDE5-4EEF-903F-C547C0D95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b="1929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sz="4800" dirty="0"/>
              <a:t>In the Garden—Matthew 26:47-56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v.47—Judas arrived with a large crowd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 49—Judas Kiss. 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 50—Jesus replied, "Friend, do what you came for.“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		—Jesus arrested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 51—Peter cut off </a:t>
            </a:r>
            <a:r>
              <a:rPr lang="en-NZ" sz="3600" b="1" dirty="0" err="1">
                <a:latin typeface="Times New Roman" pitchFamily="18" charset="0"/>
                <a:cs typeface="Times New Roman" pitchFamily="18" charset="0"/>
              </a:rPr>
              <a:t>Malchus</a:t>
            </a: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’ ear 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 53—Twelve legions of angels? (72,000) </a:t>
            </a:r>
          </a:p>
          <a:p>
            <a:pPr>
              <a:buNone/>
            </a:pPr>
            <a:r>
              <a:rPr lang="en-NZ" sz="3600" b="1" dirty="0">
                <a:latin typeface="Times New Roman" pitchFamily="18" charset="0"/>
                <a:cs typeface="Times New Roman" pitchFamily="18" charset="0"/>
              </a:rPr>
              <a:t>v. 56—All the disciples deserted him and fled.</a:t>
            </a:r>
            <a:endParaRPr lang="en-NZ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sz="4800" dirty="0"/>
              <a:t>Titus 2:11-14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NZ" baseline="30000" dirty="0"/>
              <a:t>11</a:t>
            </a:r>
            <a:r>
              <a:rPr lang="en-NZ" sz="3600" dirty="0"/>
              <a:t>For the grace of God has appeared that offers salvation to all people. </a:t>
            </a:r>
            <a:r>
              <a:rPr lang="en-NZ" sz="3600" baseline="30000" dirty="0"/>
              <a:t>12</a:t>
            </a:r>
            <a:r>
              <a:rPr lang="en-NZ" sz="3600" dirty="0"/>
              <a:t>It teaches us to say “No” to ungodliness and worldly passions, and to live self-controlled, upright and godly lives in this present age, </a:t>
            </a:r>
            <a:r>
              <a:rPr lang="en-NZ" sz="3600" baseline="30000" dirty="0"/>
              <a:t>13 </a:t>
            </a:r>
            <a:r>
              <a:rPr lang="en-NZ" sz="3600" dirty="0"/>
              <a:t>while we wait for the blessed hope—the appearing of the glory of our great God and Saviour, Jesus Christ, </a:t>
            </a:r>
            <a:r>
              <a:rPr lang="en-NZ" sz="3600" baseline="30000" dirty="0"/>
              <a:t>14 </a:t>
            </a:r>
            <a:r>
              <a:rPr lang="en-NZ" sz="3600" dirty="0"/>
              <a:t>who gave himself for us to redeem us from all wickedness and to purify for himself a people that are his very own, eager to do what is good.</a:t>
            </a:r>
          </a:p>
        </p:txBody>
      </p:sp>
    </p:spTree>
    <p:extLst>
      <p:ext uri="{BB962C8B-B14F-4D97-AF65-F5344CB8AC3E}">
        <p14:creationId xmlns:p14="http://schemas.microsoft.com/office/powerpoint/2010/main" val="2217664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CEC5-AFAC-4D38-B069-48765234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" y="6088062"/>
            <a:ext cx="9133490" cy="76954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/>
              <a:t>Baptism now saves you…1 Peter 3:21</a:t>
            </a:r>
            <a:endParaRPr lang="en-NZ" sz="4400" dirty="0"/>
          </a:p>
        </p:txBody>
      </p:sp>
      <p:pic>
        <p:nvPicPr>
          <p:cNvPr id="11268" name="Picture 4" descr="HOW I WAS BAPTIZED 3 TIMES (OR WAS IT 5?) – LEAD BIBLICALLY">
            <a:extLst>
              <a:ext uri="{FF2B5EF4-FFF2-40B4-BE49-F238E27FC236}">
                <a16:creationId xmlns:a16="http://schemas.microsoft.com/office/drawing/2014/main" id="{84F172E8-C30B-4DA1-B0A6-AB9AD39E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0"/>
            <a:ext cx="9144000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B4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oly Communion - Reviews | Facebook">
            <a:extLst>
              <a:ext uri="{FF2B5EF4-FFF2-40B4-BE49-F238E27FC236}">
                <a16:creationId xmlns:a16="http://schemas.microsoft.com/office/drawing/2014/main" id="{3C2ED7FC-7298-48D7-942A-6707B391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858" y="1625131"/>
            <a:ext cx="5421465" cy="36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2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Add Self-control, too!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5400" b="1" dirty="0">
                <a:solidFill>
                  <a:schemeClr val="tx1"/>
                </a:solidFill>
              </a:rPr>
              <a:t>2 Peter 1:5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4ED7584-3D8D-4655-92DB-75CD4FB9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49761"/>
              </p:ext>
            </p:extLst>
          </p:nvPr>
        </p:nvGraphicFramePr>
        <p:xfrm>
          <a:off x="0" y="0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>
                  <a:extLst>
                    <a:ext uri="{9D8B030D-6E8A-4147-A177-3AD203B41FA5}">
                      <a16:colId xmlns:a16="http://schemas.microsoft.com/office/drawing/2014/main" val="1333421624"/>
                    </a:ext>
                  </a:extLst>
                </a:gridCol>
                <a:gridCol w="4283968">
                  <a:extLst>
                    <a:ext uri="{9D8B030D-6E8A-4147-A177-3AD203B41FA5}">
                      <a16:colId xmlns:a16="http://schemas.microsoft.com/office/drawing/2014/main" val="3575843303"/>
                    </a:ext>
                  </a:extLst>
                </a:gridCol>
              </a:tblGrid>
              <a:tr h="782925">
                <a:tc gridSpan="2">
                  <a:txBody>
                    <a:bodyPr/>
                    <a:lstStyle/>
                    <a:p>
                      <a:r>
                        <a:rPr lang="en-NZ" sz="4800" dirty="0"/>
                        <a:t>2 Peter 1:5-7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58463"/>
                  </a:ext>
                </a:extLst>
              </a:tr>
              <a:tr h="550947">
                <a:tc gridSpan="2">
                  <a:txBody>
                    <a:bodyPr/>
                    <a:lstStyle/>
                    <a:p>
                      <a:r>
                        <a:rPr lang="en-NZ" sz="3200" b="1" baseline="30000" dirty="0"/>
                        <a:t>5</a:t>
                      </a:r>
                      <a:r>
                        <a:rPr lang="en-NZ" sz="3200" dirty="0"/>
                        <a:t>For this very reason, make every effort to add to your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66038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endParaRPr lang="en-N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900" i="1" u="sng" dirty="0"/>
                        <a:t>faith</a:t>
                      </a:r>
                      <a:r>
                        <a:rPr lang="en-NZ" sz="39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52077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endParaRPr lang="en-N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/>
                        <a:t>goodness</a:t>
                      </a:r>
                      <a:r>
                        <a:rPr lang="en-NZ" sz="3900" dirty="0"/>
                        <a:t>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031277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dirty="0"/>
                        <a:t>and to goodness,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/>
                        <a:t>knowledge</a:t>
                      </a:r>
                      <a:r>
                        <a:rPr lang="en-NZ" sz="3900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90567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b="1" baseline="30000" dirty="0"/>
                        <a:t>6</a:t>
                      </a:r>
                      <a:r>
                        <a:rPr lang="en-NZ" sz="3200" dirty="0"/>
                        <a:t>and to knowledge,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>
                          <a:solidFill>
                            <a:srgbClr val="FF0000"/>
                          </a:solidFill>
                        </a:rPr>
                        <a:t>self-control</a:t>
                      </a:r>
                      <a:r>
                        <a:rPr lang="en-NZ" sz="3900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68705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dirty="0"/>
                        <a:t>and to self-control,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/>
                        <a:t>perseverance</a:t>
                      </a:r>
                      <a:r>
                        <a:rPr lang="en-NZ" sz="3900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13568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dirty="0"/>
                        <a:t>and to perseverance,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/>
                        <a:t>godliness</a:t>
                      </a:r>
                      <a:r>
                        <a:rPr lang="en-NZ" sz="3900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84087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b="1" baseline="30000" dirty="0"/>
                        <a:t>7  </a:t>
                      </a:r>
                      <a:r>
                        <a:rPr lang="en-NZ" sz="3200" dirty="0"/>
                        <a:t>and to godliness,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3900" i="1" u="sng" dirty="0"/>
                        <a:t>brotherly kindness</a:t>
                      </a:r>
                      <a:r>
                        <a:rPr lang="en-NZ" sz="3900" dirty="0"/>
                        <a:t>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449493"/>
                  </a:ext>
                </a:extLst>
              </a:tr>
              <a:tr h="666936">
                <a:tc>
                  <a:txBody>
                    <a:bodyPr/>
                    <a:lstStyle/>
                    <a:p>
                      <a:pPr algn="r"/>
                      <a:r>
                        <a:rPr lang="en-NZ" sz="3200" dirty="0"/>
                        <a:t>and to brotherly kindness,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3900" i="1" u="sng" dirty="0"/>
                        <a:t>love</a:t>
                      </a:r>
                      <a:r>
                        <a:rPr lang="en-NZ" sz="39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4543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B3B8605-6779-4A62-B3A2-05D2939349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6600" dirty="0"/>
              <a:t>2 Peter 1:5-7</a:t>
            </a:r>
          </a:p>
        </p:txBody>
      </p:sp>
    </p:spTree>
    <p:extLst>
      <p:ext uri="{BB962C8B-B14F-4D97-AF65-F5344CB8AC3E}">
        <p14:creationId xmlns:p14="http://schemas.microsoft.com/office/powerpoint/2010/main" val="170208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62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NZ" sz="3700" dirty="0">
                <a:solidFill>
                  <a:srgbClr val="FFFFFF"/>
                </a:solidFill>
              </a:rPr>
              <a:t>A. Without Self-control our lives  simply fall apart.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>
                <a:solidFill>
                  <a:srgbClr val="FFFFFF"/>
                </a:solidFill>
              </a:rPr>
              <a:t>Things that mask your demise:</a:t>
            </a:r>
          </a:p>
        </p:txBody>
      </p:sp>
      <p:pic>
        <p:nvPicPr>
          <p:cNvPr id="7" name="Picture 2" descr="Businessman hide the mask. | Premium Photo">
            <a:extLst>
              <a:ext uri="{FF2B5EF4-FFF2-40B4-BE49-F238E27FC236}">
                <a16:creationId xmlns:a16="http://schemas.microsoft.com/office/drawing/2014/main" id="{F940E808-539E-48C8-BD4D-974D0F6C5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1146"/>
          <a:stretch/>
        </p:blipFill>
        <p:spPr bwMode="auto">
          <a:xfrm>
            <a:off x="241299" y="321733"/>
            <a:ext cx="5298091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8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62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NZ" sz="3700" dirty="0">
                <a:solidFill>
                  <a:srgbClr val="FFFFFF"/>
                </a:solidFill>
              </a:rPr>
              <a:t>A. Without Self-control our lives  simply fall apart.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>
                <a:solidFill>
                  <a:srgbClr val="FFFFFF"/>
                </a:solidFill>
              </a:rPr>
              <a:t>Things that mask your demise:</a:t>
            </a:r>
          </a:p>
          <a:p>
            <a:pPr marL="514350" indent="-514350">
              <a:buAutoNum type="arabicPeriod"/>
            </a:pPr>
            <a:endParaRPr lang="en-NZ" sz="4000" dirty="0">
              <a:solidFill>
                <a:srgbClr val="FFFFFF"/>
              </a:solidFill>
            </a:endParaRPr>
          </a:p>
          <a:p>
            <a:pPr marL="742950" indent="-742950">
              <a:buFont typeface="+mj-lt"/>
              <a:buAutoNum type="alphaLcPeriod"/>
            </a:pPr>
            <a:r>
              <a:rPr lang="en-NZ" sz="4000" dirty="0"/>
              <a:t>You’ve had better days</a:t>
            </a:r>
            <a:endParaRPr lang="en-NZ" sz="4000" dirty="0">
              <a:solidFill>
                <a:srgbClr val="FFFFFF"/>
              </a:solidFill>
            </a:endParaRPr>
          </a:p>
          <a:p>
            <a:r>
              <a:rPr lang="en-NZ" sz="4000" dirty="0">
                <a:solidFill>
                  <a:srgbClr val="FFFFFF"/>
                </a:solidFill>
              </a:rPr>
              <a:t>Fumes of past success</a:t>
            </a:r>
            <a:endParaRPr lang="en-NZ" sz="4000" dirty="0"/>
          </a:p>
        </p:txBody>
      </p:sp>
      <p:pic>
        <p:nvPicPr>
          <p:cNvPr id="7170" name="Picture 2" descr="Businessman hide the mask. | Premium Photo">
            <a:extLst>
              <a:ext uri="{FF2B5EF4-FFF2-40B4-BE49-F238E27FC236}">
                <a16:creationId xmlns:a16="http://schemas.microsoft.com/office/drawing/2014/main" id="{2A12AA46-02CD-4B03-BDFD-82E2EE5A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1146"/>
          <a:stretch/>
        </p:blipFill>
        <p:spPr bwMode="auto">
          <a:xfrm>
            <a:off x="241299" y="321733"/>
            <a:ext cx="5298091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8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62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NZ" sz="3700" dirty="0">
                <a:solidFill>
                  <a:srgbClr val="FFFFFF"/>
                </a:solidFill>
              </a:rPr>
              <a:t>A. Without Self-control our lives  simply fall apart.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>
                <a:solidFill>
                  <a:srgbClr val="FFFFFF"/>
                </a:solidFill>
              </a:rPr>
              <a:t>Things that mask your demise:</a:t>
            </a:r>
          </a:p>
          <a:p>
            <a:pPr marL="514350" indent="-514350">
              <a:buAutoNum type="arabicPeriod"/>
            </a:pPr>
            <a:endParaRPr lang="en-NZ" sz="4000" dirty="0">
              <a:solidFill>
                <a:srgbClr val="FFFFFF"/>
              </a:solidFill>
            </a:endParaRPr>
          </a:p>
          <a:p>
            <a:pPr marL="742950" indent="-742950">
              <a:buFont typeface="+mj-lt"/>
              <a:buAutoNum type="alphaLcPeriod" startAt="2"/>
            </a:pPr>
            <a:r>
              <a:rPr lang="en-NZ" sz="4000" dirty="0"/>
              <a:t>Skills have kept you in place</a:t>
            </a:r>
          </a:p>
        </p:txBody>
      </p:sp>
      <p:pic>
        <p:nvPicPr>
          <p:cNvPr id="7" name="Picture 2" descr="Businessman hide the mask. | Premium Photo">
            <a:extLst>
              <a:ext uri="{FF2B5EF4-FFF2-40B4-BE49-F238E27FC236}">
                <a16:creationId xmlns:a16="http://schemas.microsoft.com/office/drawing/2014/main" id="{FB8F9862-2310-4F21-B439-E22EDF78F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1146"/>
          <a:stretch/>
        </p:blipFill>
        <p:spPr bwMode="auto">
          <a:xfrm>
            <a:off x="241299" y="321733"/>
            <a:ext cx="5298091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4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62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NZ" sz="3700" dirty="0">
                <a:solidFill>
                  <a:srgbClr val="FFFFFF"/>
                </a:solidFill>
              </a:rPr>
              <a:t>A. Without Self-control our lives  simply fall apart.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922" y="321732"/>
            <a:ext cx="3251710" cy="62145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>
                <a:solidFill>
                  <a:srgbClr val="FFFFFF"/>
                </a:solidFill>
              </a:rPr>
              <a:t>Things that mask your demise:</a:t>
            </a:r>
          </a:p>
          <a:p>
            <a:pPr marL="514350" indent="-514350">
              <a:buAutoNum type="arabicPeriod"/>
            </a:pPr>
            <a:endParaRPr lang="en-NZ" sz="4000" dirty="0">
              <a:solidFill>
                <a:srgbClr val="FFFFFF"/>
              </a:solidFill>
            </a:endParaRPr>
          </a:p>
          <a:p>
            <a:pPr marL="742950" indent="-742950">
              <a:buFont typeface="+mj-lt"/>
              <a:buAutoNum type="alphaLcPeriod" startAt="3"/>
            </a:pPr>
            <a:r>
              <a:rPr lang="en-NZ" sz="4000" dirty="0"/>
              <a:t>Enablers have propped you up</a:t>
            </a:r>
          </a:p>
        </p:txBody>
      </p:sp>
      <p:pic>
        <p:nvPicPr>
          <p:cNvPr id="7" name="Picture 2" descr="Businessman hide the mask. | Premium Photo">
            <a:extLst>
              <a:ext uri="{FF2B5EF4-FFF2-40B4-BE49-F238E27FC236}">
                <a16:creationId xmlns:a16="http://schemas.microsoft.com/office/drawing/2014/main" id="{84391ECD-EC8A-4D87-B17C-FA770051C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11146"/>
          <a:stretch/>
        </p:blipFill>
        <p:spPr bwMode="auto">
          <a:xfrm>
            <a:off x="241299" y="321733"/>
            <a:ext cx="5298091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2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903</Words>
  <Application>Microsoft Office PowerPoint</Application>
  <PresentationFormat>On-screen Show (4:3)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Welcome</vt:lpstr>
      <vt:lpstr>PowerPoint Presentation</vt:lpstr>
      <vt:lpstr>Add Self-control, too!</vt:lpstr>
      <vt:lpstr>PowerPoint Presentation</vt:lpstr>
      <vt:lpstr>A. Without Self-control our lives  simply fall apart.</vt:lpstr>
      <vt:lpstr>A. Without Self-control our lives  simply fall apart.</vt:lpstr>
      <vt:lpstr>A. Without Self-control our lives  simply fall apart.</vt:lpstr>
      <vt:lpstr>A. Without Self-control our lives  simply fall apart.</vt:lpstr>
      <vt:lpstr>A. Without Self-control our lives  simply fall apart.</vt:lpstr>
      <vt:lpstr>A. Without Self-control our lives  simply fall apart. </vt:lpstr>
      <vt:lpstr>A. Without Self-control our lives  simply fall apart. </vt:lpstr>
      <vt:lpstr>A. Without Self-control our lives  simply fall apart. </vt:lpstr>
      <vt:lpstr>A. Without Self-control our lives  simply fall apart. </vt:lpstr>
      <vt:lpstr>A. Without Self-control our lives  simply fall apart. </vt:lpstr>
      <vt:lpstr>B. Self-control is Learned.</vt:lpstr>
      <vt:lpstr>No on said it would be easy</vt:lpstr>
      <vt:lpstr>B. Self-control is Learned.</vt:lpstr>
      <vt:lpstr>B. Self-control is Learned.</vt:lpstr>
      <vt:lpstr>B. Self-control is Learned.</vt:lpstr>
      <vt:lpstr>B. Self-control is Learned.</vt:lpstr>
      <vt:lpstr>C. Self-control is shown</vt:lpstr>
      <vt:lpstr>C. Self-control is shown</vt:lpstr>
      <vt:lpstr>C. Self-control is shown</vt:lpstr>
      <vt:lpstr>C. Self-control is shown</vt:lpstr>
      <vt:lpstr>PowerPoint Presentation</vt:lpstr>
      <vt:lpstr>In the Garden—Matthew 26:47-56</vt:lpstr>
      <vt:lpstr>Titus 2:11-14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7</cp:revision>
  <dcterms:created xsi:type="dcterms:W3CDTF">2020-04-18T21:41:13Z</dcterms:created>
  <dcterms:modified xsi:type="dcterms:W3CDTF">2020-04-18T23:50:01Z</dcterms:modified>
</cp:coreProperties>
</file>