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40" r:id="rId3"/>
    <p:sldId id="256" r:id="rId4"/>
    <p:sldId id="328" r:id="rId5"/>
    <p:sldId id="305" r:id="rId6"/>
    <p:sldId id="330" r:id="rId7"/>
    <p:sldId id="329" r:id="rId8"/>
    <p:sldId id="258" r:id="rId9"/>
    <p:sldId id="303" r:id="rId10"/>
    <p:sldId id="306" r:id="rId11"/>
    <p:sldId id="307" r:id="rId12"/>
    <p:sldId id="327" r:id="rId13"/>
    <p:sldId id="318" r:id="rId14"/>
    <p:sldId id="331" r:id="rId15"/>
    <p:sldId id="336" r:id="rId16"/>
    <p:sldId id="337" r:id="rId17"/>
    <p:sldId id="319" r:id="rId18"/>
    <p:sldId id="310" r:id="rId19"/>
    <p:sldId id="311" r:id="rId20"/>
    <p:sldId id="312" r:id="rId21"/>
    <p:sldId id="316" r:id="rId22"/>
    <p:sldId id="322" r:id="rId23"/>
    <p:sldId id="332" r:id="rId24"/>
    <p:sldId id="333" r:id="rId25"/>
    <p:sldId id="334" r:id="rId26"/>
    <p:sldId id="317" r:id="rId27"/>
    <p:sldId id="338" r:id="rId28"/>
    <p:sldId id="335" r:id="rId29"/>
    <p:sldId id="339" r:id="rId30"/>
    <p:sldId id="323" r:id="rId31"/>
    <p:sldId id="324" r:id="rId32"/>
    <p:sldId id="325" r:id="rId33"/>
    <p:sldId id="326" r:id="rId34"/>
    <p:sldId id="30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5154D8-527B-478D-9D1A-CDECBD97D25E}" type="datetimeFigureOut">
              <a:rPr lang="en-NZ" smtClean="0"/>
              <a:t>11/04/2020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429105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154D8-527B-478D-9D1A-CDECBD97D25E}" type="datetimeFigureOut">
              <a:rPr lang="en-NZ" smtClean="0"/>
              <a:t>11/04/2020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320077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154D8-527B-478D-9D1A-CDECBD97D25E}" type="datetimeFigureOut">
              <a:rPr lang="en-NZ" smtClean="0"/>
              <a:t>11/04/2020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212832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154D8-527B-478D-9D1A-CDECBD97D25E}" type="datetimeFigureOut">
              <a:rPr lang="en-NZ" smtClean="0"/>
              <a:t>11/04/2020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68499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154D8-527B-478D-9D1A-CDECBD97D25E}" type="datetimeFigureOut">
              <a:rPr lang="en-NZ" smtClean="0"/>
              <a:t>11/04/2020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369802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154D8-527B-478D-9D1A-CDECBD97D25E}" type="datetimeFigureOut">
              <a:rPr lang="en-NZ" smtClean="0"/>
              <a:t>11/04/2020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3077710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154D8-527B-478D-9D1A-CDECBD97D25E}" type="datetimeFigureOut">
              <a:rPr lang="en-NZ" smtClean="0"/>
              <a:t>11/04/2020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262703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154D8-527B-478D-9D1A-CDECBD97D25E}" type="datetimeFigureOut">
              <a:rPr lang="en-NZ" smtClean="0"/>
              <a:t>11/04/2020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200632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154D8-527B-478D-9D1A-CDECBD97D25E}" type="datetimeFigureOut">
              <a:rPr lang="en-NZ" smtClean="0"/>
              <a:t>11/04/2020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22302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154D8-527B-478D-9D1A-CDECBD97D25E}" type="datetimeFigureOut">
              <a:rPr lang="en-NZ" smtClean="0"/>
              <a:t>11/04/2020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237628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154D8-527B-478D-9D1A-CDECBD97D25E}" type="datetimeFigureOut">
              <a:rPr lang="en-NZ" smtClean="0"/>
              <a:t>11/04/2020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8CBE552-C9CB-4484-8EFE-5E9A5C095589}" type="slidenum">
              <a:rPr lang="en-NZ" smtClean="0"/>
              <a:t>‹#›</a:t>
            </a:fld>
            <a:endParaRPr lang="en-NZ"/>
          </a:p>
        </p:txBody>
      </p:sp>
    </p:spTree>
    <p:extLst>
      <p:ext uri="{BB962C8B-B14F-4D97-AF65-F5344CB8AC3E}">
        <p14:creationId xmlns:p14="http://schemas.microsoft.com/office/powerpoint/2010/main" val="48375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154D8-527B-478D-9D1A-CDECBD97D25E}" type="datetimeFigureOut">
              <a:rPr lang="en-NZ" smtClean="0"/>
              <a:t>11/04/2020</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BE552-C9CB-4484-8EFE-5E9A5C095589}" type="slidenum">
              <a:rPr lang="en-NZ" smtClean="0"/>
              <a:t>‹#›</a:t>
            </a:fld>
            <a:endParaRPr lang="en-NZ"/>
          </a:p>
        </p:txBody>
      </p:sp>
    </p:spTree>
    <p:extLst>
      <p:ext uri="{BB962C8B-B14F-4D97-AF65-F5344CB8AC3E}">
        <p14:creationId xmlns:p14="http://schemas.microsoft.com/office/powerpoint/2010/main" val="84953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gateway.com/passage/?search=Ephesians+6%3A12&amp;version=NASB#fen-NASB-29350a"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628650" y="742122"/>
            <a:ext cx="7886700" cy="567193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“Strength in Battle.</a:t>
            </a:r>
            <a:r>
              <a:rPr lang="en-NZ" dirty="0"/>
              <a:t>”</a:t>
            </a:r>
            <a:endParaRPr lang="en-US" dirty="0"/>
          </a:p>
          <a:p>
            <a:endParaRPr lang="en-US" dirty="0"/>
          </a:p>
          <a:p>
            <a:r>
              <a:rPr lang="en-NZ" dirty="0"/>
              <a:t>John Staiger</a:t>
            </a:r>
          </a:p>
          <a:p>
            <a:endParaRPr lang="en-NZ" dirty="0"/>
          </a:p>
          <a:p>
            <a:r>
              <a:rPr lang="en-NZ" dirty="0"/>
              <a:t>For Morningside Church of Christ </a:t>
            </a:r>
          </a:p>
          <a:p>
            <a:endParaRPr lang="en-NZ" dirty="0"/>
          </a:p>
          <a:p>
            <a:r>
              <a:rPr lang="en-NZ" dirty="0"/>
              <a:t>Sunday 12 April 2020</a:t>
            </a:r>
          </a:p>
          <a:p>
            <a:endParaRPr lang="en-NZ" dirty="0"/>
          </a:p>
          <a:p>
            <a:r>
              <a:rPr lang="en-NZ" dirty="0"/>
              <a:t>AM Sermon</a:t>
            </a:r>
          </a:p>
          <a:p>
            <a:endParaRPr lang="en-NZ" dirty="0"/>
          </a:p>
          <a:p>
            <a:r>
              <a:rPr lang="en-NZ" dirty="0"/>
              <a:t>Broadcast live at 6pm on Facebook from 16 McClintock Road, Massey, Auckland.</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rmany's WWII Occupation of Poland: 'When We Finish, Nobody Is ...">
            <a:extLst>
              <a:ext uri="{FF2B5EF4-FFF2-40B4-BE49-F238E27FC236}">
                <a16:creationId xmlns:a16="http://schemas.microsoft.com/office/drawing/2014/main" id="{F1CBFA9B-8148-405A-B7D0-6668D401BAF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378" r="15018"/>
          <a:stretch/>
        </p:blipFill>
        <p:spPr bwMode="auto">
          <a:xfrm>
            <a:off x="452753" y="-1"/>
            <a:ext cx="8691247"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3B2F61D-43A6-4BF0-93D3-13C0E052E38C}"/>
              </a:ext>
            </a:extLst>
          </p:cNvPr>
          <p:cNvSpPr>
            <a:spLocks noGrp="1"/>
          </p:cNvSpPr>
          <p:nvPr>
            <p:ph sz="half" idx="1"/>
          </p:nvPr>
        </p:nvSpPr>
        <p:spPr>
          <a:xfrm>
            <a:off x="443738" y="4146294"/>
            <a:ext cx="3580410" cy="2711703"/>
          </a:xfrm>
        </p:spPr>
        <p:txBody>
          <a:bodyPr>
            <a:normAutofit lnSpcReduction="10000"/>
          </a:bodyPr>
          <a:lstStyle/>
          <a:p>
            <a:pPr marL="0"/>
            <a:r>
              <a:rPr lang="en-US" sz="4800" dirty="0">
                <a:solidFill>
                  <a:schemeClr val="bg1"/>
                </a:solidFill>
              </a:rPr>
              <a:t>They were totally unprepared for warfare</a:t>
            </a:r>
          </a:p>
          <a:p>
            <a:pPr marL="0" indent="0">
              <a:buNone/>
            </a:pPr>
            <a:endParaRPr lang="en-NZ" dirty="0"/>
          </a:p>
        </p:txBody>
      </p:sp>
    </p:spTree>
    <p:extLst>
      <p:ext uri="{BB962C8B-B14F-4D97-AF65-F5344CB8AC3E}">
        <p14:creationId xmlns:p14="http://schemas.microsoft.com/office/powerpoint/2010/main" val="16353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Content Placeholder 4" descr="A picture containing object, chessman, thing, sitting&#10;&#10;Description generated with very high confidence">
            <a:extLst>
              <a:ext uri="{FF2B5EF4-FFF2-40B4-BE49-F238E27FC236}">
                <a16:creationId xmlns:a16="http://schemas.microsoft.com/office/drawing/2014/main" id="{744CDCCF-E2F6-4A2F-A227-DE60503149F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64924" y="1327534"/>
            <a:ext cx="5083865" cy="3812899"/>
          </a:xfrm>
        </p:spPr>
      </p:pic>
      <p:sp>
        <p:nvSpPr>
          <p:cNvPr id="3" name="Content Placeholder 2">
            <a:extLst>
              <a:ext uri="{FF2B5EF4-FFF2-40B4-BE49-F238E27FC236}">
                <a16:creationId xmlns:a16="http://schemas.microsoft.com/office/drawing/2014/main" id="{77F1B9B1-56BE-4445-B014-A9AE2AFE17A1}"/>
              </a:ext>
            </a:extLst>
          </p:cNvPr>
          <p:cNvSpPr>
            <a:spLocks noGrp="1"/>
          </p:cNvSpPr>
          <p:nvPr>
            <p:ph sz="half" idx="1"/>
          </p:nvPr>
        </p:nvSpPr>
        <p:spPr>
          <a:xfrm>
            <a:off x="278296" y="0"/>
            <a:ext cx="3786628" cy="68580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solidFill>
                  <a:schemeClr val="bg1"/>
                </a:solidFill>
              </a:rPr>
              <a:t>A war rages…</a:t>
            </a:r>
          </a:p>
          <a:p>
            <a:pPr marL="914400" indent="-914400">
              <a:buFont typeface="+mj-lt"/>
              <a:buAutoNum type="arabicPeriod"/>
            </a:pPr>
            <a:r>
              <a:rPr lang="en-US" sz="4800" dirty="0">
                <a:solidFill>
                  <a:schemeClr val="bg1"/>
                </a:solidFill>
              </a:rPr>
              <a:t>It’s happening around you right now</a:t>
            </a:r>
          </a:p>
        </p:txBody>
      </p:sp>
    </p:spTree>
    <p:extLst>
      <p:ext uri="{BB962C8B-B14F-4D97-AF65-F5344CB8AC3E}">
        <p14:creationId xmlns:p14="http://schemas.microsoft.com/office/powerpoint/2010/main" val="367641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Content Placeholder 4" descr="A picture containing object, chessman, thing, sitting&#10;&#10;Description generated with very high confidence">
            <a:extLst>
              <a:ext uri="{FF2B5EF4-FFF2-40B4-BE49-F238E27FC236}">
                <a16:creationId xmlns:a16="http://schemas.microsoft.com/office/drawing/2014/main" id="{744CDCCF-E2F6-4A2F-A227-DE60503149F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22" y="0"/>
            <a:ext cx="9143999" cy="6858000"/>
          </a:xfrm>
        </p:spPr>
      </p:pic>
      <p:sp>
        <p:nvSpPr>
          <p:cNvPr id="2" name="Rectangle 1">
            <a:extLst>
              <a:ext uri="{FF2B5EF4-FFF2-40B4-BE49-F238E27FC236}">
                <a16:creationId xmlns:a16="http://schemas.microsoft.com/office/drawing/2014/main" id="{7A379BD3-4D99-4A01-ABD0-BEDAEBA2DE8D}"/>
              </a:ext>
            </a:extLst>
          </p:cNvPr>
          <p:cNvSpPr/>
          <p:nvPr/>
        </p:nvSpPr>
        <p:spPr>
          <a:xfrm>
            <a:off x="-9359" y="4303455"/>
            <a:ext cx="9153359" cy="25545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000" dirty="0">
                <a:solidFill>
                  <a:schemeClr val="bg1"/>
                </a:solidFill>
                <a:latin typeface="Helvetica Neue"/>
              </a:rPr>
              <a:t>Ephesians 6:11—</a:t>
            </a:r>
            <a:r>
              <a:rPr lang="en-US" sz="4000" b="1" baseline="30000" dirty="0">
                <a:solidFill>
                  <a:schemeClr val="bg1"/>
                </a:solidFill>
                <a:latin typeface="Arial" panose="020B0604020202020204" pitchFamily="34" charset="0"/>
              </a:rPr>
              <a:t>11 </a:t>
            </a:r>
            <a:r>
              <a:rPr lang="en-US" sz="4000" dirty="0">
                <a:solidFill>
                  <a:schemeClr val="bg1"/>
                </a:solidFill>
                <a:latin typeface="Helvetica Neue"/>
              </a:rPr>
              <a:t>Put on the full armor of God, so that you will be able to stand firm against the schemes of the devil.</a:t>
            </a:r>
            <a:r>
              <a:rPr lang="en-US" dirty="0">
                <a:solidFill>
                  <a:schemeClr val="bg1"/>
                </a:solidFill>
                <a:latin typeface="Helvetica Neue"/>
              </a:rPr>
              <a:t> (NASB95)</a:t>
            </a:r>
            <a:endParaRPr lang="en-US" b="0" i="0" dirty="0">
              <a:solidFill>
                <a:schemeClr val="bg1"/>
              </a:solidFill>
              <a:effectLst/>
              <a:latin typeface="Helvetica Neue"/>
            </a:endParaRPr>
          </a:p>
        </p:txBody>
      </p:sp>
    </p:spTree>
    <p:extLst>
      <p:ext uri="{BB962C8B-B14F-4D97-AF65-F5344CB8AC3E}">
        <p14:creationId xmlns:p14="http://schemas.microsoft.com/office/powerpoint/2010/main" val="3956721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Content Placeholder 4" descr="A picture containing object, chessman, thing, sitting&#10;&#10;Description generated with very high confidence">
            <a:extLst>
              <a:ext uri="{FF2B5EF4-FFF2-40B4-BE49-F238E27FC236}">
                <a16:creationId xmlns:a16="http://schemas.microsoft.com/office/drawing/2014/main" id="{744CDCCF-E2F6-4A2F-A227-DE60503149F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64924" y="1327534"/>
            <a:ext cx="5083865" cy="3812899"/>
          </a:xfrm>
        </p:spPr>
      </p:pic>
      <p:sp>
        <p:nvSpPr>
          <p:cNvPr id="3" name="Content Placeholder 2">
            <a:extLst>
              <a:ext uri="{FF2B5EF4-FFF2-40B4-BE49-F238E27FC236}">
                <a16:creationId xmlns:a16="http://schemas.microsoft.com/office/drawing/2014/main" id="{77F1B9B1-56BE-4445-B014-A9AE2AFE17A1}"/>
              </a:ext>
            </a:extLst>
          </p:cNvPr>
          <p:cNvSpPr>
            <a:spLocks noGrp="1"/>
          </p:cNvSpPr>
          <p:nvPr>
            <p:ph sz="half" idx="1"/>
          </p:nvPr>
        </p:nvSpPr>
        <p:spPr>
          <a:xfrm>
            <a:off x="278296" y="0"/>
            <a:ext cx="3786628" cy="68580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solidFill>
                  <a:schemeClr val="bg1"/>
                </a:solidFill>
              </a:rPr>
              <a:t>A war rages…</a:t>
            </a:r>
          </a:p>
          <a:p>
            <a:pPr marL="914400" indent="-914400">
              <a:buFont typeface="+mj-lt"/>
              <a:buAutoNum type="arabicPeriod" startAt="2"/>
            </a:pPr>
            <a:r>
              <a:rPr lang="en-US" sz="4800" dirty="0">
                <a:solidFill>
                  <a:schemeClr val="bg1"/>
                </a:solidFill>
              </a:rPr>
              <a:t>In the Heavenly Places</a:t>
            </a:r>
            <a:endParaRPr lang="en-NZ" sz="4800" dirty="0">
              <a:solidFill>
                <a:schemeClr val="bg1"/>
              </a:solidFill>
            </a:endParaRPr>
          </a:p>
        </p:txBody>
      </p:sp>
    </p:spTree>
    <p:extLst>
      <p:ext uri="{BB962C8B-B14F-4D97-AF65-F5344CB8AC3E}">
        <p14:creationId xmlns:p14="http://schemas.microsoft.com/office/powerpoint/2010/main" val="1106559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Content Placeholder 4" descr="A picture containing object, chessman, thing, sitting&#10;&#10;Description generated with very high confidence">
            <a:extLst>
              <a:ext uri="{FF2B5EF4-FFF2-40B4-BE49-F238E27FC236}">
                <a16:creationId xmlns:a16="http://schemas.microsoft.com/office/drawing/2014/main" id="{744CDCCF-E2F6-4A2F-A227-DE60503149F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65878" y="2012204"/>
            <a:ext cx="3778122" cy="2833592"/>
          </a:xfrm>
        </p:spPr>
      </p:pic>
      <p:sp>
        <p:nvSpPr>
          <p:cNvPr id="2" name="Rectangle 1">
            <a:extLst>
              <a:ext uri="{FF2B5EF4-FFF2-40B4-BE49-F238E27FC236}">
                <a16:creationId xmlns:a16="http://schemas.microsoft.com/office/drawing/2014/main" id="{03E6D737-47BD-48C8-8884-4A7449857F93}"/>
              </a:ext>
            </a:extLst>
          </p:cNvPr>
          <p:cNvSpPr/>
          <p:nvPr/>
        </p:nvSpPr>
        <p:spPr>
          <a:xfrm>
            <a:off x="-3538" y="-38242"/>
            <a:ext cx="5367130" cy="71404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000" dirty="0">
                <a:solidFill>
                  <a:schemeClr val="bg1"/>
                </a:solidFill>
                <a:latin typeface="Helvetica Neue"/>
              </a:rPr>
              <a:t>Ephesians 6:12—</a:t>
            </a:r>
            <a:r>
              <a:rPr lang="en-US" sz="4000" b="1" baseline="30000" dirty="0">
                <a:solidFill>
                  <a:schemeClr val="bg1"/>
                </a:solidFill>
                <a:latin typeface="Arial" panose="020B0604020202020204" pitchFamily="34" charset="0"/>
              </a:rPr>
              <a:t>12</a:t>
            </a:r>
            <a:r>
              <a:rPr lang="en-US" sz="4000" dirty="0">
                <a:solidFill>
                  <a:schemeClr val="bg1"/>
                </a:solidFill>
                <a:latin typeface="Helvetica Neue"/>
              </a:rPr>
              <a:t>For our struggle is not against </a:t>
            </a:r>
            <a:r>
              <a:rPr lang="en-US" sz="4000" baseline="30000" dirty="0">
                <a:solidFill>
                  <a:schemeClr val="bg1"/>
                </a:solidFill>
                <a:latin typeface="Helvetica Neue"/>
              </a:rPr>
              <a:t>[</a:t>
            </a:r>
            <a:r>
              <a:rPr lang="en-US" sz="4000" baseline="30000" dirty="0">
                <a:solidFill>
                  <a:schemeClr val="bg1"/>
                </a:solidFill>
                <a:latin typeface="Helvetica Neue"/>
                <a:hlinkClick r:id="rId3" tooltip="See footnote a">
                  <a:extLst>
                    <a:ext uri="{A12FA001-AC4F-418D-AE19-62706E023703}">
                      <ahyp:hlinkClr xmlns:ahyp="http://schemas.microsoft.com/office/drawing/2018/hyperlinkcolor" val="tx"/>
                    </a:ext>
                  </a:extLst>
                </a:hlinkClick>
              </a:rPr>
              <a:t>a</a:t>
            </a:r>
            <a:r>
              <a:rPr lang="en-US" sz="4000" baseline="30000" dirty="0">
                <a:solidFill>
                  <a:schemeClr val="bg1"/>
                </a:solidFill>
                <a:latin typeface="Helvetica Neue"/>
              </a:rPr>
              <a:t>]</a:t>
            </a:r>
            <a:r>
              <a:rPr lang="en-US" sz="4000" dirty="0">
                <a:solidFill>
                  <a:schemeClr val="bg1"/>
                </a:solidFill>
                <a:latin typeface="Helvetica Neue"/>
              </a:rPr>
              <a:t>flesh and blood, but against the rulers, against the powers, against the world forces of this darkness, against the spiritual </a:t>
            </a:r>
            <a:r>
              <a:rPr lang="en-US" sz="4000" i="1" dirty="0">
                <a:solidFill>
                  <a:schemeClr val="bg1"/>
                </a:solidFill>
                <a:latin typeface="Helvetica Neue"/>
              </a:rPr>
              <a:t>forces</a:t>
            </a:r>
            <a:r>
              <a:rPr lang="en-US" sz="4000" dirty="0">
                <a:solidFill>
                  <a:schemeClr val="bg1"/>
                </a:solidFill>
                <a:latin typeface="Helvetica Neue"/>
              </a:rPr>
              <a:t> of wickedness in the heavenly </a:t>
            </a:r>
            <a:r>
              <a:rPr lang="en-US" sz="4000" i="1" dirty="0">
                <a:solidFill>
                  <a:schemeClr val="bg1"/>
                </a:solidFill>
                <a:latin typeface="Helvetica Neue"/>
              </a:rPr>
              <a:t>places</a:t>
            </a:r>
            <a:r>
              <a:rPr lang="en-US" sz="4000" dirty="0">
                <a:solidFill>
                  <a:schemeClr val="bg1"/>
                </a:solidFill>
                <a:latin typeface="Helvetica Neue"/>
              </a:rPr>
              <a:t>.</a:t>
            </a:r>
            <a:r>
              <a:rPr lang="en-US" dirty="0">
                <a:solidFill>
                  <a:schemeClr val="bg1"/>
                </a:solidFill>
                <a:latin typeface="Helvetica Neue"/>
              </a:rPr>
              <a:t> (NASB95)  [a]Lit </a:t>
            </a:r>
            <a:r>
              <a:rPr lang="en-US" i="1" dirty="0">
                <a:solidFill>
                  <a:schemeClr val="bg1"/>
                </a:solidFill>
                <a:latin typeface="Helvetica Neue"/>
              </a:rPr>
              <a:t>blood and flesh</a:t>
            </a:r>
            <a:endParaRPr lang="en-US" b="0" i="0" dirty="0">
              <a:solidFill>
                <a:schemeClr val="bg1"/>
              </a:solidFill>
              <a:effectLst/>
              <a:latin typeface="Helvetica Neue"/>
            </a:endParaRPr>
          </a:p>
        </p:txBody>
      </p:sp>
    </p:spTree>
    <p:extLst>
      <p:ext uri="{BB962C8B-B14F-4D97-AF65-F5344CB8AC3E}">
        <p14:creationId xmlns:p14="http://schemas.microsoft.com/office/powerpoint/2010/main" val="1746213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Content Placeholder 4" descr="A picture containing object, chessman, thing, sitting&#10;&#10;Description generated with very high confidence">
            <a:extLst>
              <a:ext uri="{FF2B5EF4-FFF2-40B4-BE49-F238E27FC236}">
                <a16:creationId xmlns:a16="http://schemas.microsoft.com/office/drawing/2014/main" id="{744CDCCF-E2F6-4A2F-A227-DE60503149F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65878" y="-1"/>
            <a:ext cx="3778122" cy="2833592"/>
          </a:xfrm>
        </p:spPr>
      </p:pic>
      <p:sp>
        <p:nvSpPr>
          <p:cNvPr id="2" name="Rectangle 1">
            <a:extLst>
              <a:ext uri="{FF2B5EF4-FFF2-40B4-BE49-F238E27FC236}">
                <a16:creationId xmlns:a16="http://schemas.microsoft.com/office/drawing/2014/main" id="{03E6D737-47BD-48C8-8884-4A7449857F93}"/>
              </a:ext>
            </a:extLst>
          </p:cNvPr>
          <p:cNvSpPr/>
          <p:nvPr/>
        </p:nvSpPr>
        <p:spPr>
          <a:xfrm>
            <a:off x="-3538" y="-38242"/>
            <a:ext cx="5367130" cy="283154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000" dirty="0">
                <a:solidFill>
                  <a:schemeClr val="bg1"/>
                </a:solidFill>
                <a:latin typeface="Helvetica Neue"/>
              </a:rPr>
              <a:t>Ephesians 6:12—</a:t>
            </a:r>
          </a:p>
          <a:p>
            <a:r>
              <a:rPr lang="en-US" sz="4000" dirty="0">
                <a:solidFill>
                  <a:schemeClr val="bg1"/>
                </a:solidFill>
                <a:latin typeface="Helvetica Neue"/>
              </a:rPr>
              <a:t>NOT:</a:t>
            </a:r>
          </a:p>
          <a:p>
            <a:r>
              <a:rPr lang="en-US" sz="4000" dirty="0">
                <a:solidFill>
                  <a:schemeClr val="bg1"/>
                </a:solidFill>
                <a:latin typeface="Helvetica Neue"/>
              </a:rPr>
              <a:t>Flesh and blood…, but</a:t>
            </a:r>
          </a:p>
          <a:p>
            <a:endParaRPr lang="en-US" sz="4000" b="0" i="0" dirty="0">
              <a:solidFill>
                <a:schemeClr val="bg1"/>
              </a:solidFill>
              <a:effectLst/>
              <a:latin typeface="Helvetica Neue"/>
            </a:endParaRPr>
          </a:p>
          <a:p>
            <a:endParaRPr lang="en-US" b="0" i="0" dirty="0">
              <a:solidFill>
                <a:schemeClr val="bg1"/>
              </a:solidFill>
              <a:effectLst/>
              <a:latin typeface="Helvetica Neue"/>
            </a:endParaRPr>
          </a:p>
        </p:txBody>
      </p:sp>
      <p:pic>
        <p:nvPicPr>
          <p:cNvPr id="33794" name="Picture 2" descr="Amid Coronavirus Chaos, U.S. and Iran Edge Closer to War in Iraq">
            <a:extLst>
              <a:ext uri="{FF2B5EF4-FFF2-40B4-BE49-F238E27FC236}">
                <a16:creationId xmlns:a16="http://schemas.microsoft.com/office/drawing/2014/main" id="{B49F1E8A-E53B-4C45-97ED-8A6CA5584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5999"/>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434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Content Placeholder 4" descr="A picture containing object, chessman, thing, sitting&#10;&#10;Description generated with very high confidence">
            <a:extLst>
              <a:ext uri="{FF2B5EF4-FFF2-40B4-BE49-F238E27FC236}">
                <a16:creationId xmlns:a16="http://schemas.microsoft.com/office/drawing/2014/main" id="{744CDCCF-E2F6-4A2F-A227-DE60503149F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88738" y="1817188"/>
            <a:ext cx="3778122" cy="2833592"/>
          </a:xfrm>
        </p:spPr>
      </p:pic>
      <p:sp>
        <p:nvSpPr>
          <p:cNvPr id="2" name="Rectangle 1">
            <a:extLst>
              <a:ext uri="{FF2B5EF4-FFF2-40B4-BE49-F238E27FC236}">
                <a16:creationId xmlns:a16="http://schemas.microsoft.com/office/drawing/2014/main" id="{03E6D737-47BD-48C8-8884-4A7449857F93}"/>
              </a:ext>
            </a:extLst>
          </p:cNvPr>
          <p:cNvSpPr/>
          <p:nvPr/>
        </p:nvSpPr>
        <p:spPr>
          <a:xfrm>
            <a:off x="-3538" y="-38242"/>
            <a:ext cx="5367130" cy="68634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4000" dirty="0">
                <a:solidFill>
                  <a:schemeClr val="bg1"/>
                </a:solidFill>
                <a:latin typeface="Helvetica Neue"/>
              </a:rPr>
              <a:t>BUT:</a:t>
            </a:r>
          </a:p>
          <a:p>
            <a:pPr marL="571500" indent="-571500">
              <a:buFont typeface="Arial" panose="020B0604020202020204" pitchFamily="34" charset="0"/>
              <a:buChar char="•"/>
            </a:pPr>
            <a:r>
              <a:rPr lang="en-US" sz="4000" dirty="0">
                <a:solidFill>
                  <a:schemeClr val="bg1"/>
                </a:solidFill>
                <a:latin typeface="Helvetica Neue"/>
              </a:rPr>
              <a:t>Against the rulers,</a:t>
            </a:r>
          </a:p>
          <a:p>
            <a:pPr marL="571500" indent="-571500">
              <a:buFont typeface="Arial" panose="020B0604020202020204" pitchFamily="34" charset="0"/>
              <a:buChar char="•"/>
            </a:pPr>
            <a:r>
              <a:rPr lang="en-US" sz="4000" dirty="0">
                <a:solidFill>
                  <a:schemeClr val="bg1"/>
                </a:solidFill>
                <a:latin typeface="Helvetica Neue"/>
              </a:rPr>
              <a:t>Against the powers,</a:t>
            </a:r>
          </a:p>
          <a:p>
            <a:pPr marL="571500" indent="-571500">
              <a:buFont typeface="Arial" panose="020B0604020202020204" pitchFamily="34" charset="0"/>
              <a:buChar char="•"/>
            </a:pPr>
            <a:r>
              <a:rPr lang="en-US" sz="4000" dirty="0">
                <a:solidFill>
                  <a:schemeClr val="bg1"/>
                </a:solidFill>
                <a:latin typeface="Helvetica Neue"/>
              </a:rPr>
              <a:t>against the world forces of this darkness</a:t>
            </a:r>
          </a:p>
          <a:p>
            <a:pPr marL="571500" indent="-571500">
              <a:buFont typeface="Arial" panose="020B0604020202020204" pitchFamily="34" charset="0"/>
              <a:buChar char="•"/>
            </a:pPr>
            <a:r>
              <a:rPr lang="en-US" sz="4000" dirty="0">
                <a:solidFill>
                  <a:schemeClr val="bg1"/>
                </a:solidFill>
                <a:latin typeface="Helvetica Neue"/>
              </a:rPr>
              <a:t>Against the spiritual </a:t>
            </a:r>
            <a:r>
              <a:rPr lang="en-US" sz="4000" i="1" dirty="0">
                <a:solidFill>
                  <a:schemeClr val="bg1"/>
                </a:solidFill>
                <a:latin typeface="Helvetica Neue"/>
              </a:rPr>
              <a:t>forces</a:t>
            </a:r>
            <a:r>
              <a:rPr lang="en-US" sz="4000" dirty="0">
                <a:solidFill>
                  <a:schemeClr val="bg1"/>
                </a:solidFill>
                <a:latin typeface="Helvetica Neue"/>
              </a:rPr>
              <a:t> of wickedness</a:t>
            </a:r>
          </a:p>
          <a:p>
            <a:pPr marL="571500" indent="-571500">
              <a:buFont typeface="Arial" panose="020B0604020202020204" pitchFamily="34" charset="0"/>
              <a:buChar char="•"/>
            </a:pPr>
            <a:r>
              <a:rPr lang="en-US" sz="4000" dirty="0">
                <a:solidFill>
                  <a:schemeClr val="bg1"/>
                </a:solidFill>
                <a:latin typeface="Helvetica Neue"/>
              </a:rPr>
              <a:t>In the heavenly </a:t>
            </a:r>
            <a:r>
              <a:rPr lang="en-US" sz="4000" i="1" dirty="0">
                <a:solidFill>
                  <a:schemeClr val="bg1"/>
                </a:solidFill>
                <a:latin typeface="Helvetica Neue"/>
              </a:rPr>
              <a:t>places</a:t>
            </a:r>
            <a:r>
              <a:rPr lang="en-US" sz="4000" dirty="0">
                <a:solidFill>
                  <a:schemeClr val="bg1"/>
                </a:solidFill>
                <a:latin typeface="Helvetica Neue"/>
              </a:rPr>
              <a:t>. (Eph.6:12)</a:t>
            </a:r>
            <a:endParaRPr lang="en-US" b="0" i="0" dirty="0">
              <a:solidFill>
                <a:schemeClr val="bg1"/>
              </a:solidFill>
              <a:effectLst/>
              <a:latin typeface="Helvetica Neue"/>
            </a:endParaRPr>
          </a:p>
        </p:txBody>
      </p:sp>
    </p:spTree>
    <p:extLst>
      <p:ext uri="{BB962C8B-B14F-4D97-AF65-F5344CB8AC3E}">
        <p14:creationId xmlns:p14="http://schemas.microsoft.com/office/powerpoint/2010/main" val="1093017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Content Placeholder 4" descr="A picture containing object, chessman, thing, sitting&#10;&#10;Description generated with very high confidence">
            <a:extLst>
              <a:ext uri="{FF2B5EF4-FFF2-40B4-BE49-F238E27FC236}">
                <a16:creationId xmlns:a16="http://schemas.microsoft.com/office/drawing/2014/main" id="{744CDCCF-E2F6-4A2F-A227-DE60503149F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64924" y="1327534"/>
            <a:ext cx="5083865" cy="3812899"/>
          </a:xfrm>
        </p:spPr>
      </p:pic>
      <p:sp>
        <p:nvSpPr>
          <p:cNvPr id="3" name="Content Placeholder 2">
            <a:extLst>
              <a:ext uri="{FF2B5EF4-FFF2-40B4-BE49-F238E27FC236}">
                <a16:creationId xmlns:a16="http://schemas.microsoft.com/office/drawing/2014/main" id="{77F1B9B1-56BE-4445-B014-A9AE2AFE17A1}"/>
              </a:ext>
            </a:extLst>
          </p:cNvPr>
          <p:cNvSpPr>
            <a:spLocks noGrp="1"/>
          </p:cNvSpPr>
          <p:nvPr>
            <p:ph sz="half" idx="1"/>
          </p:nvPr>
        </p:nvSpPr>
        <p:spPr>
          <a:xfrm>
            <a:off x="278296" y="0"/>
            <a:ext cx="3786628" cy="68580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solidFill>
                  <a:schemeClr val="bg1"/>
                </a:solidFill>
              </a:rPr>
              <a:t>A war rages…</a:t>
            </a:r>
          </a:p>
          <a:p>
            <a:pPr marL="914400" indent="-914400">
              <a:buFont typeface="+mj-lt"/>
              <a:buAutoNum type="arabicPeriod" startAt="3"/>
            </a:pPr>
            <a:r>
              <a:rPr lang="en-US" sz="4800" dirty="0"/>
              <a:t>You are involved in it everyday—whether you know it, or not.</a:t>
            </a:r>
            <a:endParaRPr lang="en-NZ" sz="4800" dirty="0"/>
          </a:p>
        </p:txBody>
      </p:sp>
    </p:spTree>
    <p:extLst>
      <p:ext uri="{BB962C8B-B14F-4D97-AF65-F5344CB8AC3E}">
        <p14:creationId xmlns:p14="http://schemas.microsoft.com/office/powerpoint/2010/main" val="252308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t>Any day that you are not prepared…</a:t>
            </a:r>
          </a:p>
          <a:p>
            <a:endParaRPr lang="en-US" sz="4800" dirty="0"/>
          </a:p>
          <a:p>
            <a:pPr marL="914400" indent="-914400">
              <a:buAutoNum type="arabicPeriod"/>
            </a:pPr>
            <a:r>
              <a:rPr lang="en-US" sz="4800" dirty="0"/>
              <a:t>You will be wounded.</a:t>
            </a:r>
          </a:p>
        </p:txBody>
      </p:sp>
      <p:pic>
        <p:nvPicPr>
          <p:cNvPr id="10242" name="Picture 2" descr="Wounded Warrior Battalion - East">
            <a:extLst>
              <a:ext uri="{FF2B5EF4-FFF2-40B4-BE49-F238E27FC236}">
                <a16:creationId xmlns:a16="http://schemas.microsoft.com/office/drawing/2014/main" id="{84D69735-ACCF-46A8-A48E-3721372712E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4084"/>
          <a:stretch/>
        </p:blipFill>
        <p:spPr bwMode="auto">
          <a:xfrm>
            <a:off x="4063242" y="1196415"/>
            <a:ext cx="5078472" cy="446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146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en-US" sz="4800" dirty="0"/>
              <a:t>Any day that you are not prepared…</a:t>
            </a:r>
          </a:p>
          <a:p>
            <a:endParaRPr lang="en-US" sz="4800" dirty="0"/>
          </a:p>
          <a:p>
            <a:pPr marL="914400" indent="-914400">
              <a:buFont typeface="+mj-lt"/>
              <a:buAutoNum type="arabicPeriod" startAt="2"/>
            </a:pPr>
            <a:r>
              <a:rPr lang="en-US" sz="4800" dirty="0"/>
              <a:t>Those who depend on you put at risk.</a:t>
            </a:r>
            <a:endParaRPr lang="en-NZ" sz="4800" dirty="0"/>
          </a:p>
        </p:txBody>
      </p:sp>
      <p:pic>
        <p:nvPicPr>
          <p:cNvPr id="9220" name="Picture 4" descr="Home – FACT Center – El Centro Elementary School District">
            <a:extLst>
              <a:ext uri="{FF2B5EF4-FFF2-40B4-BE49-F238E27FC236}">
                <a16:creationId xmlns:a16="http://schemas.microsoft.com/office/drawing/2014/main" id="{EE3E9046-9883-46A7-A76A-E0C3474AB52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067210" y="3403475"/>
            <a:ext cx="5076790" cy="345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73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hristian Prophets Lead First-of-Its-Kind Global Communion Service ...">
            <a:extLst>
              <a:ext uri="{FF2B5EF4-FFF2-40B4-BE49-F238E27FC236}">
                <a16:creationId xmlns:a16="http://schemas.microsoft.com/office/drawing/2014/main" id="{B3CC88CC-8D15-4C9C-8345-9C8EAEC96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4075"/>
            <a:ext cx="9144000" cy="514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15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t>Any day that you are not prepared…</a:t>
            </a:r>
          </a:p>
          <a:p>
            <a:endParaRPr lang="en-US" sz="4800" dirty="0"/>
          </a:p>
          <a:p>
            <a:pPr marL="914400" indent="-914400">
              <a:buFont typeface="+mj-lt"/>
              <a:buAutoNum type="arabicPeriod" startAt="3"/>
            </a:pPr>
            <a:r>
              <a:rPr lang="en-US" sz="4800" dirty="0"/>
              <a:t>Your strength will begin to diminish</a:t>
            </a:r>
            <a:endParaRPr lang="en-NZ" sz="4800" dirty="0"/>
          </a:p>
        </p:txBody>
      </p:sp>
      <p:pic>
        <p:nvPicPr>
          <p:cNvPr id="8194" name="Picture 2" descr="I Admit I'm Weak, But I Have A Strong God. ~ Bible Quotes ...">
            <a:extLst>
              <a:ext uri="{FF2B5EF4-FFF2-40B4-BE49-F238E27FC236}">
                <a16:creationId xmlns:a16="http://schemas.microsoft.com/office/drawing/2014/main" id="{975BE6F5-6354-46EA-B95B-8BD241BDEECF}"/>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32166" r="30541"/>
          <a:stretch/>
        </p:blipFill>
        <p:spPr bwMode="auto">
          <a:xfrm>
            <a:off x="4064923" y="1948070"/>
            <a:ext cx="5098756" cy="332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84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t>Everyday—</a:t>
            </a:r>
          </a:p>
          <a:p>
            <a:pPr marL="914400" indent="-914400">
              <a:buFont typeface="+mj-lt"/>
              <a:buAutoNum type="arabicPeriod"/>
            </a:pPr>
            <a:endParaRPr lang="en-US" sz="4800" dirty="0"/>
          </a:p>
          <a:p>
            <a:pPr marL="0" indent="0">
              <a:buNone/>
            </a:pPr>
            <a:endParaRPr lang="en-US" sz="4800" dirty="0"/>
          </a:p>
        </p:txBody>
      </p:sp>
      <p:pic>
        <p:nvPicPr>
          <p:cNvPr id="4100" name="Picture 4" descr="It is Not The Same~ | ~innervoiceoutloud~">
            <a:extLst>
              <a:ext uri="{FF2B5EF4-FFF2-40B4-BE49-F238E27FC236}">
                <a16:creationId xmlns:a16="http://schemas.microsoft.com/office/drawing/2014/main" id="{4DE87F01-EFCD-4019-A573-DADC7E9D17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61" t="41741" b="40924"/>
          <a:stretch/>
        </p:blipFill>
        <p:spPr bwMode="auto">
          <a:xfrm>
            <a:off x="590302" y="1046922"/>
            <a:ext cx="3339547" cy="7553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xpect Change - Santa Monica Corps">
            <a:extLst>
              <a:ext uri="{FF2B5EF4-FFF2-40B4-BE49-F238E27FC236}">
                <a16:creationId xmlns:a16="http://schemas.microsoft.com/office/drawing/2014/main" id="{55F6A26E-982A-4609-84F0-0F34542290F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41081" y="2345634"/>
            <a:ext cx="4900633" cy="251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802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t>Everyday—</a:t>
            </a:r>
          </a:p>
          <a:p>
            <a:endParaRPr lang="en-US" sz="4800" dirty="0"/>
          </a:p>
          <a:p>
            <a:endParaRPr lang="en-US" sz="4800" dirty="0"/>
          </a:p>
          <a:p>
            <a:pPr marL="914400" indent="-914400">
              <a:buFont typeface="+mj-lt"/>
              <a:buAutoNum type="arabicPeriod"/>
            </a:pPr>
            <a:r>
              <a:rPr lang="en-US" sz="4800" dirty="0"/>
              <a:t>Some days we are keenly aware…</a:t>
            </a:r>
          </a:p>
        </p:txBody>
      </p:sp>
      <p:pic>
        <p:nvPicPr>
          <p:cNvPr id="4098" name="Picture 2" descr="Crosshair, reticle stock vector. Illustration of accuracy - 43112711">
            <a:extLst>
              <a:ext uri="{FF2B5EF4-FFF2-40B4-BE49-F238E27FC236}">
                <a16:creationId xmlns:a16="http://schemas.microsoft.com/office/drawing/2014/main" id="{F27B202E-03CF-4D21-AF2D-981D2535812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7498"/>
          <a:stretch/>
        </p:blipFill>
        <p:spPr bwMode="auto">
          <a:xfrm>
            <a:off x="4064924" y="918361"/>
            <a:ext cx="5076790" cy="502127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t is Not The Same~ | ~innervoiceoutloud~">
            <a:extLst>
              <a:ext uri="{FF2B5EF4-FFF2-40B4-BE49-F238E27FC236}">
                <a16:creationId xmlns:a16="http://schemas.microsoft.com/office/drawing/2014/main" id="{4B0B9491-CF2F-453B-A6B0-5D0B20F24A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61" t="41741" b="40924"/>
          <a:stretch/>
        </p:blipFill>
        <p:spPr bwMode="auto">
          <a:xfrm>
            <a:off x="590302" y="1046922"/>
            <a:ext cx="3339547" cy="75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474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t>Everyday—</a:t>
            </a:r>
          </a:p>
          <a:p>
            <a:endParaRPr lang="en-US" sz="4800" dirty="0"/>
          </a:p>
          <a:p>
            <a:endParaRPr lang="en-US" sz="4800" dirty="0"/>
          </a:p>
          <a:p>
            <a:pPr marL="914400" indent="-914400">
              <a:buFont typeface="+mj-lt"/>
              <a:buAutoNum type="alphaLcPeriod"/>
            </a:pPr>
            <a:r>
              <a:rPr lang="en-US" sz="4800" dirty="0"/>
              <a:t>That the Devil is to be fought in hand to hand combat</a:t>
            </a:r>
          </a:p>
        </p:txBody>
      </p:sp>
      <p:pic>
        <p:nvPicPr>
          <p:cNvPr id="4098" name="Picture 2" descr="Crosshair, reticle stock vector. Illustration of accuracy - 43112711">
            <a:extLst>
              <a:ext uri="{FF2B5EF4-FFF2-40B4-BE49-F238E27FC236}">
                <a16:creationId xmlns:a16="http://schemas.microsoft.com/office/drawing/2014/main" id="{F27B202E-03CF-4D21-AF2D-981D2535812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7498"/>
          <a:stretch/>
        </p:blipFill>
        <p:spPr bwMode="auto">
          <a:xfrm>
            <a:off x="5924080" y="0"/>
            <a:ext cx="1358476" cy="13436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t is Not The Same~ | ~innervoiceoutloud~">
            <a:extLst>
              <a:ext uri="{FF2B5EF4-FFF2-40B4-BE49-F238E27FC236}">
                <a16:creationId xmlns:a16="http://schemas.microsoft.com/office/drawing/2014/main" id="{4B0B9491-CF2F-453B-A6B0-5D0B20F24A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61" t="41741" b="40924"/>
          <a:stretch/>
        </p:blipFill>
        <p:spPr bwMode="auto">
          <a:xfrm>
            <a:off x="590302" y="1046922"/>
            <a:ext cx="3339547" cy="7553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piritual Warfare Overcoming The Battle Against Your Mind">
            <a:extLst>
              <a:ext uri="{FF2B5EF4-FFF2-40B4-BE49-F238E27FC236}">
                <a16:creationId xmlns:a16="http://schemas.microsoft.com/office/drawing/2014/main" id="{0120AC1E-3ABC-44D2-8B8D-CF4F2F7DF4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067" r="14696"/>
          <a:stretch/>
        </p:blipFill>
        <p:spPr bwMode="auto">
          <a:xfrm>
            <a:off x="4064923" y="1616993"/>
            <a:ext cx="5076788" cy="26570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EA5CB8E-2FEF-4155-AEDA-E777BEF609F4}"/>
              </a:ext>
            </a:extLst>
          </p:cNvPr>
          <p:cNvSpPr/>
          <p:nvPr/>
        </p:nvSpPr>
        <p:spPr>
          <a:xfrm>
            <a:off x="4317316" y="4274053"/>
            <a:ext cx="4826683" cy="2554545"/>
          </a:xfrm>
          <a:prstGeom prst="rect">
            <a:avLst/>
          </a:prstGeom>
        </p:spPr>
        <p:txBody>
          <a:bodyPr wrap="square">
            <a:spAutoFit/>
          </a:bodyPr>
          <a:lstStyle/>
          <a:p>
            <a:r>
              <a:rPr lang="en-US" sz="4000" dirty="0">
                <a:solidFill>
                  <a:srgbClr val="000000"/>
                </a:solidFill>
                <a:latin typeface="Helvetica Neue"/>
              </a:rPr>
              <a:t>Ephesians 6:17— “Take…the sword of the Spirit, which is the word of God.”</a:t>
            </a:r>
            <a:endParaRPr lang="en-NZ" sz="4000" dirty="0"/>
          </a:p>
        </p:txBody>
      </p:sp>
    </p:spTree>
    <p:extLst>
      <p:ext uri="{BB962C8B-B14F-4D97-AF65-F5344CB8AC3E}">
        <p14:creationId xmlns:p14="http://schemas.microsoft.com/office/powerpoint/2010/main" val="1120773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t>Everyday—</a:t>
            </a:r>
          </a:p>
          <a:p>
            <a:endParaRPr lang="en-US" sz="4800" dirty="0"/>
          </a:p>
          <a:p>
            <a:endParaRPr lang="en-US" sz="4800" dirty="0"/>
          </a:p>
          <a:p>
            <a:pPr marL="914400" indent="-914400">
              <a:buFont typeface="+mj-lt"/>
              <a:buAutoNum type="alphaLcPeriod" startAt="2"/>
            </a:pPr>
            <a:r>
              <a:rPr lang="en-US" sz="4800" dirty="0"/>
              <a:t>Armor-Up</a:t>
            </a:r>
          </a:p>
          <a:p>
            <a:pPr lvl="1"/>
            <a:r>
              <a:rPr lang="en-US" sz="4400" dirty="0"/>
              <a:t>Resist </a:t>
            </a:r>
          </a:p>
          <a:p>
            <a:pPr lvl="1"/>
            <a:r>
              <a:rPr lang="en-US" sz="4400" dirty="0"/>
              <a:t>Stand</a:t>
            </a:r>
          </a:p>
        </p:txBody>
      </p:sp>
      <p:pic>
        <p:nvPicPr>
          <p:cNvPr id="4098" name="Picture 2" descr="Crosshair, reticle stock vector. Illustration of accuracy - 43112711">
            <a:extLst>
              <a:ext uri="{FF2B5EF4-FFF2-40B4-BE49-F238E27FC236}">
                <a16:creationId xmlns:a16="http://schemas.microsoft.com/office/drawing/2014/main" id="{F27B202E-03CF-4D21-AF2D-981D2535812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7498"/>
          <a:stretch/>
        </p:blipFill>
        <p:spPr bwMode="auto">
          <a:xfrm>
            <a:off x="5924080" y="0"/>
            <a:ext cx="1358476" cy="13436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t is Not The Same~ | ~innervoiceoutloud~">
            <a:extLst>
              <a:ext uri="{FF2B5EF4-FFF2-40B4-BE49-F238E27FC236}">
                <a16:creationId xmlns:a16="http://schemas.microsoft.com/office/drawing/2014/main" id="{4B0B9491-CF2F-453B-A6B0-5D0B20F24A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61" t="41741" b="40924"/>
          <a:stretch/>
        </p:blipFill>
        <p:spPr bwMode="auto">
          <a:xfrm>
            <a:off x="590302" y="1046922"/>
            <a:ext cx="3339547" cy="7553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piritual Warfare Overcoming The Battle Against Your Mind">
            <a:extLst>
              <a:ext uri="{FF2B5EF4-FFF2-40B4-BE49-F238E27FC236}">
                <a16:creationId xmlns:a16="http://schemas.microsoft.com/office/drawing/2014/main" id="{0120AC1E-3ABC-44D2-8B8D-CF4F2F7DF4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067" r="14696"/>
          <a:stretch/>
        </p:blipFill>
        <p:spPr bwMode="auto">
          <a:xfrm>
            <a:off x="4064923" y="1616993"/>
            <a:ext cx="5076788" cy="26570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EA5CB8E-2FEF-4155-AEDA-E777BEF609F4}"/>
              </a:ext>
            </a:extLst>
          </p:cNvPr>
          <p:cNvSpPr/>
          <p:nvPr/>
        </p:nvSpPr>
        <p:spPr>
          <a:xfrm>
            <a:off x="449926" y="4274053"/>
            <a:ext cx="8694073"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4000" dirty="0"/>
              <a:t>Eph.6:13—Therefore, take up the full armor of God, so that you will be able to resist in the evil day, and having done everything, to stand firm.</a:t>
            </a:r>
            <a:r>
              <a:rPr lang="en-US" dirty="0"/>
              <a:t> (NASB95)</a:t>
            </a:r>
          </a:p>
        </p:txBody>
      </p:sp>
    </p:spTree>
    <p:extLst>
      <p:ext uri="{BB962C8B-B14F-4D97-AF65-F5344CB8AC3E}">
        <p14:creationId xmlns:p14="http://schemas.microsoft.com/office/powerpoint/2010/main" val="737847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t>Everyday—</a:t>
            </a:r>
          </a:p>
          <a:p>
            <a:endParaRPr lang="en-US" sz="4800" dirty="0"/>
          </a:p>
          <a:p>
            <a:endParaRPr lang="en-US" sz="4800" dirty="0"/>
          </a:p>
          <a:p>
            <a:pPr marL="914400" indent="-914400">
              <a:buFont typeface="+mj-lt"/>
              <a:buAutoNum type="alphaLcPeriod" startAt="3"/>
            </a:pPr>
            <a:r>
              <a:rPr lang="en-US" sz="4800" dirty="0"/>
              <a:t>He will flee if you resist him</a:t>
            </a:r>
          </a:p>
        </p:txBody>
      </p:sp>
      <p:pic>
        <p:nvPicPr>
          <p:cNvPr id="4098" name="Picture 2" descr="Crosshair, reticle stock vector. Illustration of accuracy - 43112711">
            <a:extLst>
              <a:ext uri="{FF2B5EF4-FFF2-40B4-BE49-F238E27FC236}">
                <a16:creationId xmlns:a16="http://schemas.microsoft.com/office/drawing/2014/main" id="{F27B202E-03CF-4D21-AF2D-981D2535812B}"/>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7498"/>
          <a:stretch/>
        </p:blipFill>
        <p:spPr bwMode="auto">
          <a:xfrm>
            <a:off x="5924080" y="0"/>
            <a:ext cx="1358476" cy="134362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t is Not The Same~ | ~innervoiceoutloud~">
            <a:extLst>
              <a:ext uri="{FF2B5EF4-FFF2-40B4-BE49-F238E27FC236}">
                <a16:creationId xmlns:a16="http://schemas.microsoft.com/office/drawing/2014/main" id="{4B0B9491-CF2F-453B-A6B0-5D0B20F24A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61" t="41741" b="40924"/>
          <a:stretch/>
        </p:blipFill>
        <p:spPr bwMode="auto">
          <a:xfrm>
            <a:off x="590302" y="1046922"/>
            <a:ext cx="3339547" cy="7553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Spiritual Warfare Overcoming The Battle Against Your Mind">
            <a:extLst>
              <a:ext uri="{FF2B5EF4-FFF2-40B4-BE49-F238E27FC236}">
                <a16:creationId xmlns:a16="http://schemas.microsoft.com/office/drawing/2014/main" id="{0120AC1E-3ABC-44D2-8B8D-CF4F2F7DF4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067" r="14696"/>
          <a:stretch/>
        </p:blipFill>
        <p:spPr bwMode="auto">
          <a:xfrm>
            <a:off x="4064923" y="1616993"/>
            <a:ext cx="5076788" cy="26570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EA5CB8E-2FEF-4155-AEDA-E777BEF609F4}"/>
              </a:ext>
            </a:extLst>
          </p:cNvPr>
          <p:cNvSpPr/>
          <p:nvPr/>
        </p:nvSpPr>
        <p:spPr>
          <a:xfrm>
            <a:off x="4317316" y="4274053"/>
            <a:ext cx="4826683" cy="2554545"/>
          </a:xfrm>
          <a:prstGeom prst="rect">
            <a:avLst/>
          </a:prstGeom>
        </p:spPr>
        <p:txBody>
          <a:bodyPr wrap="square">
            <a:spAutoFit/>
          </a:bodyPr>
          <a:lstStyle/>
          <a:p>
            <a:r>
              <a:rPr lang="en-US" sz="4000" dirty="0"/>
              <a:t>James 4:7—Submit therefore to God. Resist the devil and he will flee from you. </a:t>
            </a:r>
            <a:r>
              <a:rPr lang="en-US" sz="1600"/>
              <a:t>(NASB95)</a:t>
            </a:r>
            <a:endParaRPr lang="en-US" sz="4000" dirty="0"/>
          </a:p>
        </p:txBody>
      </p:sp>
    </p:spTree>
    <p:extLst>
      <p:ext uri="{BB962C8B-B14F-4D97-AF65-F5344CB8AC3E}">
        <p14:creationId xmlns:p14="http://schemas.microsoft.com/office/powerpoint/2010/main" val="1956308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t>Everyday—</a:t>
            </a:r>
          </a:p>
          <a:p>
            <a:pPr marL="914400" indent="-914400">
              <a:buFont typeface="+mj-lt"/>
              <a:buAutoNum type="arabicPeriod" startAt="2"/>
            </a:pPr>
            <a:endParaRPr lang="en-US" sz="4800" dirty="0"/>
          </a:p>
          <a:p>
            <a:pPr marL="914400" indent="-914400">
              <a:buFont typeface="+mj-lt"/>
              <a:buAutoNum type="arabicPeriod" startAt="2"/>
            </a:pPr>
            <a:endParaRPr lang="en-US" sz="4800" dirty="0"/>
          </a:p>
          <a:p>
            <a:pPr marL="914400" indent="-914400">
              <a:buFont typeface="+mj-lt"/>
              <a:buAutoNum type="arabicPeriod" startAt="2"/>
            </a:pPr>
            <a:r>
              <a:rPr lang="en-US" sz="4800" dirty="0"/>
              <a:t>Some days we are lulled asleep</a:t>
            </a:r>
          </a:p>
          <a:p>
            <a:pPr marL="0" indent="0">
              <a:buNone/>
            </a:pPr>
            <a:endParaRPr lang="en-US" sz="4000" dirty="0"/>
          </a:p>
        </p:txBody>
      </p:sp>
      <p:pic>
        <p:nvPicPr>
          <p:cNvPr id="3074" name="Picture 2" descr="James 1:15-16 Don't Be Deceived: Lust Conceived=Sin Death – GODcha">
            <a:extLst>
              <a:ext uri="{FF2B5EF4-FFF2-40B4-BE49-F238E27FC236}">
                <a16:creationId xmlns:a16="http://schemas.microsoft.com/office/drawing/2014/main" id="{33FECA15-0C0B-48D0-95E8-73573961000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954" t="20912"/>
          <a:stretch/>
        </p:blipFill>
        <p:spPr bwMode="auto">
          <a:xfrm>
            <a:off x="4072022" y="1630699"/>
            <a:ext cx="5069692" cy="34154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It is Not The Same~ | ~innervoiceoutloud~">
            <a:extLst>
              <a:ext uri="{FF2B5EF4-FFF2-40B4-BE49-F238E27FC236}">
                <a16:creationId xmlns:a16="http://schemas.microsoft.com/office/drawing/2014/main" id="{EE9C5F93-C4C8-4BCD-8AE4-BF01145EC5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61" t="41741" b="40924"/>
          <a:stretch/>
        </p:blipFill>
        <p:spPr bwMode="auto">
          <a:xfrm>
            <a:off x="590302" y="1046922"/>
            <a:ext cx="3339547" cy="75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656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t>Everyday—</a:t>
            </a:r>
          </a:p>
          <a:p>
            <a:pPr marL="914400" indent="-914400">
              <a:buFont typeface="+mj-lt"/>
              <a:buAutoNum type="arabicPeriod" startAt="2"/>
            </a:pPr>
            <a:endParaRPr lang="en-US" sz="4800" dirty="0"/>
          </a:p>
          <a:p>
            <a:pPr marL="914400" indent="-914400">
              <a:buFont typeface="+mj-lt"/>
              <a:buAutoNum type="arabicPeriod" startAt="2"/>
            </a:pPr>
            <a:endParaRPr lang="en-US" sz="4800" dirty="0"/>
          </a:p>
          <a:p>
            <a:pPr marL="914400" indent="-914400">
              <a:buFont typeface="+mj-lt"/>
              <a:buAutoNum type="arabicPeriod" startAt="2"/>
            </a:pPr>
            <a:r>
              <a:rPr lang="en-US" sz="4800" dirty="0"/>
              <a:t>Some days we are lulled asleep</a:t>
            </a:r>
          </a:p>
          <a:p>
            <a:pPr marL="914400" indent="-914400">
              <a:buFont typeface="+mj-lt"/>
              <a:buAutoNum type="alphaLcPeriod"/>
            </a:pPr>
            <a:r>
              <a:rPr lang="en-US" sz="4000" dirty="0"/>
              <a:t>Caught unaware</a:t>
            </a:r>
          </a:p>
        </p:txBody>
      </p:sp>
      <p:pic>
        <p:nvPicPr>
          <p:cNvPr id="3074" name="Picture 2" descr="James 1:15-16 Don't Be Deceived: Lust Conceived=Sin Death – GODcha">
            <a:extLst>
              <a:ext uri="{FF2B5EF4-FFF2-40B4-BE49-F238E27FC236}">
                <a16:creationId xmlns:a16="http://schemas.microsoft.com/office/drawing/2014/main" id="{33FECA15-0C0B-48D0-95E8-73573961000D}"/>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954" t="20912"/>
          <a:stretch/>
        </p:blipFill>
        <p:spPr bwMode="auto">
          <a:xfrm>
            <a:off x="4067213" y="912"/>
            <a:ext cx="5069692" cy="341540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It is Not The Same~ | ~innervoiceoutloud~">
            <a:extLst>
              <a:ext uri="{FF2B5EF4-FFF2-40B4-BE49-F238E27FC236}">
                <a16:creationId xmlns:a16="http://schemas.microsoft.com/office/drawing/2014/main" id="{EE9C5F93-C4C8-4BCD-8AE4-BF01145EC5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61" t="41741" b="40924"/>
          <a:stretch/>
        </p:blipFill>
        <p:spPr bwMode="auto">
          <a:xfrm>
            <a:off x="590302" y="1046922"/>
            <a:ext cx="3339547" cy="7553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012BC09-F04F-43DB-8A61-7F06C6AC5176}"/>
              </a:ext>
            </a:extLst>
          </p:cNvPr>
          <p:cNvSpPr/>
          <p:nvPr/>
        </p:nvSpPr>
        <p:spPr>
          <a:xfrm>
            <a:off x="4067212" y="3428998"/>
            <a:ext cx="5076788" cy="3416320"/>
          </a:xfrm>
          <a:prstGeom prst="rect">
            <a:avLst/>
          </a:prstGeom>
        </p:spPr>
        <p:txBody>
          <a:bodyPr wrap="square">
            <a:spAutoFit/>
          </a:bodyPr>
          <a:lstStyle/>
          <a:p>
            <a:r>
              <a:rPr lang="en-US" sz="3600" dirty="0">
                <a:solidFill>
                  <a:srgbClr val="000000"/>
                </a:solidFill>
                <a:latin typeface="Helvetica Neue"/>
              </a:rPr>
              <a:t>Forgive…“so that no advantage would be taken of us by Satan, for we are not ignorant of his schemes” (2Cor.2:11-</a:t>
            </a:r>
            <a:r>
              <a:rPr lang="en-US" dirty="0">
                <a:solidFill>
                  <a:srgbClr val="000000"/>
                </a:solidFill>
                <a:latin typeface="Helvetica Neue"/>
              </a:rPr>
              <a:t>NASB95</a:t>
            </a:r>
            <a:r>
              <a:rPr lang="en-US" sz="3600" dirty="0">
                <a:solidFill>
                  <a:srgbClr val="000000"/>
                </a:solidFill>
                <a:latin typeface="Helvetica Neue"/>
              </a:rPr>
              <a:t>)</a:t>
            </a:r>
            <a:endParaRPr lang="en-US" sz="3600" b="0" i="0" dirty="0">
              <a:solidFill>
                <a:srgbClr val="000000"/>
              </a:solidFill>
              <a:effectLst/>
              <a:latin typeface="Helvetica Neue"/>
            </a:endParaRPr>
          </a:p>
        </p:txBody>
      </p:sp>
    </p:spTree>
    <p:extLst>
      <p:ext uri="{BB962C8B-B14F-4D97-AF65-F5344CB8AC3E}">
        <p14:creationId xmlns:p14="http://schemas.microsoft.com/office/powerpoint/2010/main" val="322057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en-US" sz="4800" dirty="0"/>
              <a:t>Everyday—</a:t>
            </a:r>
          </a:p>
          <a:p>
            <a:pPr marL="914400" indent="-914400">
              <a:buFont typeface="+mj-lt"/>
              <a:buAutoNum type="arabicPeriod" startAt="2"/>
            </a:pPr>
            <a:endParaRPr lang="en-US" sz="4800" dirty="0"/>
          </a:p>
          <a:p>
            <a:pPr marL="914400" indent="-914400">
              <a:buFont typeface="+mj-lt"/>
              <a:buAutoNum type="arabicPeriod" startAt="2"/>
            </a:pPr>
            <a:endParaRPr lang="en-US" sz="4800" dirty="0"/>
          </a:p>
          <a:p>
            <a:pPr marL="914400" indent="-914400">
              <a:buFont typeface="+mj-lt"/>
              <a:buAutoNum type="arabicPeriod" startAt="2"/>
            </a:pPr>
            <a:r>
              <a:rPr lang="en-US" sz="4800" dirty="0"/>
              <a:t>Some days we are lulled asleep</a:t>
            </a:r>
          </a:p>
          <a:p>
            <a:pPr marL="914400" indent="-914400">
              <a:buFont typeface="+mj-lt"/>
              <a:buAutoNum type="alphaLcPeriod"/>
            </a:pPr>
            <a:r>
              <a:rPr lang="en-US" sz="4000" dirty="0"/>
              <a:t>Caught unaware</a:t>
            </a:r>
          </a:p>
          <a:p>
            <a:pPr marL="914400" indent="-914400">
              <a:buFont typeface="+mj-lt"/>
              <a:buAutoNum type="alphaLcPeriod"/>
            </a:pPr>
            <a:r>
              <a:rPr lang="en-US" sz="4000" dirty="0"/>
              <a:t>Victims</a:t>
            </a:r>
          </a:p>
        </p:txBody>
      </p:sp>
      <p:pic>
        <p:nvPicPr>
          <p:cNvPr id="30" name="Picture 4" descr="It is Not The Same~ | ~innervoiceoutloud~">
            <a:extLst>
              <a:ext uri="{FF2B5EF4-FFF2-40B4-BE49-F238E27FC236}">
                <a16:creationId xmlns:a16="http://schemas.microsoft.com/office/drawing/2014/main" id="{EE9C5F93-C4C8-4BCD-8AE4-BF01145EC5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61" t="41741" b="40924"/>
          <a:stretch/>
        </p:blipFill>
        <p:spPr bwMode="auto">
          <a:xfrm>
            <a:off x="590302" y="1046922"/>
            <a:ext cx="3339547" cy="75537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James 1:15-16 Don't Be Deceived: Lust Conceived=Sin Death – GODcha">
            <a:extLst>
              <a:ext uri="{FF2B5EF4-FFF2-40B4-BE49-F238E27FC236}">
                <a16:creationId xmlns:a16="http://schemas.microsoft.com/office/drawing/2014/main" id="{D1FA2C64-4ED8-4F42-8FED-1608F8AE4C4F}"/>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1954" t="20912"/>
          <a:stretch/>
        </p:blipFill>
        <p:spPr bwMode="auto">
          <a:xfrm>
            <a:off x="4067213" y="912"/>
            <a:ext cx="5069692" cy="3059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FFD56C0-E975-4107-9564-B9518E255556}"/>
              </a:ext>
            </a:extLst>
          </p:cNvPr>
          <p:cNvSpPr/>
          <p:nvPr/>
        </p:nvSpPr>
        <p:spPr>
          <a:xfrm>
            <a:off x="4062404" y="3060832"/>
            <a:ext cx="5069691" cy="3970318"/>
          </a:xfrm>
          <a:prstGeom prst="rect">
            <a:avLst/>
          </a:prstGeom>
        </p:spPr>
        <p:txBody>
          <a:bodyPr wrap="square">
            <a:spAutoFit/>
          </a:bodyPr>
          <a:lstStyle/>
          <a:p>
            <a:r>
              <a:rPr lang="en-US" sz="3600" dirty="0"/>
              <a:t>1 John 2:16—</a:t>
            </a:r>
            <a:r>
              <a:rPr lang="en-US" sz="3600" b="1" baseline="30000" dirty="0"/>
              <a:t>16</a:t>
            </a:r>
            <a:r>
              <a:rPr lang="en-US" sz="3600" dirty="0"/>
              <a:t>For all that is in the world, the lust of the flesh and the lust of the eyes and the boastful pride of life, is not from the Father, but is from the world.</a:t>
            </a:r>
            <a:r>
              <a:rPr lang="en-US" dirty="0"/>
              <a:t> (NASB95)</a:t>
            </a:r>
          </a:p>
        </p:txBody>
      </p:sp>
    </p:spTree>
    <p:extLst>
      <p:ext uri="{BB962C8B-B14F-4D97-AF65-F5344CB8AC3E}">
        <p14:creationId xmlns:p14="http://schemas.microsoft.com/office/powerpoint/2010/main" val="827027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en-US" sz="4800" dirty="0"/>
              <a:t>Everyday—</a:t>
            </a:r>
          </a:p>
          <a:p>
            <a:pPr marL="914400" indent="-914400">
              <a:buFont typeface="+mj-lt"/>
              <a:buAutoNum type="arabicPeriod" startAt="2"/>
            </a:pPr>
            <a:endParaRPr lang="en-US" sz="4800" dirty="0"/>
          </a:p>
          <a:p>
            <a:pPr marL="914400" indent="-914400">
              <a:buFont typeface="+mj-lt"/>
              <a:buAutoNum type="arabicPeriod" startAt="2"/>
            </a:pPr>
            <a:endParaRPr lang="en-US" sz="4800" dirty="0"/>
          </a:p>
          <a:p>
            <a:pPr marL="914400" indent="-914400">
              <a:buFont typeface="+mj-lt"/>
              <a:buAutoNum type="arabicPeriod" startAt="2"/>
            </a:pPr>
            <a:r>
              <a:rPr lang="en-US" sz="4800" dirty="0"/>
              <a:t>Some days we are lulled asleep</a:t>
            </a:r>
          </a:p>
          <a:p>
            <a:pPr marL="914400" indent="-914400">
              <a:buFont typeface="+mj-lt"/>
              <a:buAutoNum type="alphaLcPeriod"/>
            </a:pPr>
            <a:r>
              <a:rPr lang="en-US" sz="4000" dirty="0"/>
              <a:t>Caught unaware</a:t>
            </a:r>
          </a:p>
          <a:p>
            <a:pPr marL="914400" indent="-914400">
              <a:buFont typeface="+mj-lt"/>
              <a:buAutoNum type="alphaLcPeriod"/>
            </a:pPr>
            <a:r>
              <a:rPr lang="en-US" sz="4000" dirty="0"/>
              <a:t>Victims</a:t>
            </a:r>
          </a:p>
        </p:txBody>
      </p:sp>
      <p:pic>
        <p:nvPicPr>
          <p:cNvPr id="30" name="Picture 4" descr="It is Not The Same~ | ~innervoiceoutloud~">
            <a:extLst>
              <a:ext uri="{FF2B5EF4-FFF2-40B4-BE49-F238E27FC236}">
                <a16:creationId xmlns:a16="http://schemas.microsoft.com/office/drawing/2014/main" id="{EE9C5F93-C4C8-4BCD-8AE4-BF01145EC5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61" t="41741" b="40924"/>
          <a:stretch/>
        </p:blipFill>
        <p:spPr bwMode="auto">
          <a:xfrm>
            <a:off x="590302" y="1046922"/>
            <a:ext cx="3339547" cy="75537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James 1:15-16 Don't Be Deceived: Lust Conceived=Sin Death – GODcha">
            <a:extLst>
              <a:ext uri="{FF2B5EF4-FFF2-40B4-BE49-F238E27FC236}">
                <a16:creationId xmlns:a16="http://schemas.microsoft.com/office/drawing/2014/main" id="{D1FA2C64-4ED8-4F42-8FED-1608F8AE4C4F}"/>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1954" t="20912"/>
          <a:stretch/>
        </p:blipFill>
        <p:spPr bwMode="auto">
          <a:xfrm>
            <a:off x="4067213" y="912"/>
            <a:ext cx="5069692" cy="30599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FFD56C0-E975-4107-9564-B9518E255556}"/>
              </a:ext>
            </a:extLst>
          </p:cNvPr>
          <p:cNvSpPr/>
          <p:nvPr/>
        </p:nvSpPr>
        <p:spPr>
          <a:xfrm>
            <a:off x="4062404" y="3060832"/>
            <a:ext cx="5069691" cy="3970318"/>
          </a:xfrm>
          <a:prstGeom prst="rect">
            <a:avLst/>
          </a:prstGeom>
        </p:spPr>
        <p:txBody>
          <a:bodyPr wrap="square">
            <a:spAutoFit/>
          </a:bodyPr>
          <a:lstStyle/>
          <a:p>
            <a:pPr marL="571500" indent="-571500">
              <a:buFont typeface="Arial" panose="020B0604020202020204" pitchFamily="34" charset="0"/>
              <a:buChar char="•"/>
            </a:pPr>
            <a:r>
              <a:rPr lang="en-US" sz="3600" dirty="0"/>
              <a:t>Since when has the vices of this life been offered as a solution to any problems?</a:t>
            </a:r>
          </a:p>
          <a:p>
            <a:pPr marL="1028700" lvl="1" indent="-571500">
              <a:buFont typeface="Arial" panose="020B0604020202020204" pitchFamily="34" charset="0"/>
              <a:buChar char="•"/>
            </a:pPr>
            <a:r>
              <a:rPr lang="en-US" sz="3600" dirty="0"/>
              <a:t>They cause pain</a:t>
            </a:r>
          </a:p>
          <a:p>
            <a:pPr marL="1028700" lvl="1" indent="-571500">
              <a:buFont typeface="Arial" panose="020B0604020202020204" pitchFamily="34" charset="0"/>
              <a:buChar char="•"/>
            </a:pPr>
            <a:r>
              <a:rPr lang="en-US" sz="3600" dirty="0"/>
              <a:t>They worsen suffering</a:t>
            </a:r>
            <a:endParaRPr lang="en-US" dirty="0"/>
          </a:p>
        </p:txBody>
      </p:sp>
    </p:spTree>
    <p:extLst>
      <p:ext uri="{BB962C8B-B14F-4D97-AF65-F5344CB8AC3E}">
        <p14:creationId xmlns:p14="http://schemas.microsoft.com/office/powerpoint/2010/main" val="916786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3CD7-F666-4697-AB84-A0CCF086A695}"/>
              </a:ext>
            </a:extLst>
          </p:cNvPr>
          <p:cNvSpPr>
            <a:spLocks noGrp="1"/>
          </p:cNvSpPr>
          <p:nvPr>
            <p:ph type="ctrTitle"/>
          </p:nvPr>
        </p:nvSpPr>
        <p:spPr>
          <a:xfrm>
            <a:off x="0" y="1122363"/>
            <a:ext cx="9144000" cy="2387600"/>
          </a:xfrm>
        </p:spPr>
        <p:txBody>
          <a:bodyPr>
            <a:noAutofit/>
          </a:bodyPr>
          <a:lstStyle/>
          <a:p>
            <a:r>
              <a:rPr lang="en-US" sz="8800" dirty="0"/>
              <a:t>Strength in Battle</a:t>
            </a:r>
            <a:endParaRPr lang="en-NZ" sz="8800" dirty="0"/>
          </a:p>
        </p:txBody>
      </p:sp>
      <p:sp>
        <p:nvSpPr>
          <p:cNvPr id="3" name="Subtitle 2">
            <a:extLst>
              <a:ext uri="{FF2B5EF4-FFF2-40B4-BE49-F238E27FC236}">
                <a16:creationId xmlns:a16="http://schemas.microsoft.com/office/drawing/2014/main" id="{2E43C4C8-AC5D-4038-8ADA-4056199B3ABE}"/>
              </a:ext>
            </a:extLst>
          </p:cNvPr>
          <p:cNvSpPr>
            <a:spLocks noGrp="1"/>
          </p:cNvSpPr>
          <p:nvPr>
            <p:ph type="subTitle" idx="1"/>
          </p:nvPr>
        </p:nvSpPr>
        <p:spPr/>
        <p:txBody>
          <a:bodyPr>
            <a:normAutofit lnSpcReduction="10000"/>
          </a:bodyPr>
          <a:lstStyle/>
          <a:p>
            <a:endParaRPr lang="en-US" sz="5400" dirty="0"/>
          </a:p>
          <a:p>
            <a:r>
              <a:rPr lang="en-US" sz="5400" dirty="0"/>
              <a:t>Spiritual Warfare</a:t>
            </a:r>
            <a:endParaRPr lang="en-NZ" sz="5400" dirty="0"/>
          </a:p>
        </p:txBody>
      </p:sp>
    </p:spTree>
    <p:extLst>
      <p:ext uri="{BB962C8B-B14F-4D97-AF65-F5344CB8AC3E}">
        <p14:creationId xmlns:p14="http://schemas.microsoft.com/office/powerpoint/2010/main" val="197151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5" y="-2"/>
            <a:ext cx="4970214" cy="685800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8800" dirty="0"/>
              <a:t>Praise God!</a:t>
            </a:r>
          </a:p>
          <a:p>
            <a:pPr marL="0" indent="0">
              <a:buNone/>
            </a:pPr>
            <a:r>
              <a:rPr lang="en-US" sz="8800" dirty="0"/>
              <a:t>Because—</a:t>
            </a:r>
          </a:p>
        </p:txBody>
      </p:sp>
      <p:pic>
        <p:nvPicPr>
          <p:cNvPr id="7172" name="Picture 4" descr="In Christ - America's Keswick Christian Retreat &amp; Conference Center">
            <a:extLst>
              <a:ext uri="{FF2B5EF4-FFF2-40B4-BE49-F238E27FC236}">
                <a16:creationId xmlns:a16="http://schemas.microsoft.com/office/drawing/2014/main" id="{2D7754F1-9542-4F3F-AF9D-B942636346C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5941" b="20078"/>
          <a:stretch/>
        </p:blipFill>
        <p:spPr bwMode="auto">
          <a:xfrm>
            <a:off x="926508" y="3820619"/>
            <a:ext cx="7288698" cy="186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877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t>Praise God!</a:t>
            </a:r>
          </a:p>
          <a:p>
            <a:r>
              <a:rPr lang="en-US" sz="4800" dirty="0"/>
              <a:t>In Christ…</a:t>
            </a:r>
          </a:p>
          <a:p>
            <a:pPr marL="914400" indent="-914400">
              <a:buFont typeface="+mj-lt"/>
              <a:buAutoNum type="arabicPeriod"/>
            </a:pPr>
            <a:endParaRPr lang="en-US" sz="4800" dirty="0"/>
          </a:p>
          <a:p>
            <a:pPr marL="914400" indent="-914400">
              <a:buFont typeface="+mj-lt"/>
              <a:buAutoNum type="arabicPeriod"/>
            </a:pPr>
            <a:r>
              <a:rPr lang="en-US" sz="4800" dirty="0"/>
              <a:t>All wounds can be healed</a:t>
            </a:r>
          </a:p>
        </p:txBody>
      </p:sp>
      <p:pic>
        <p:nvPicPr>
          <p:cNvPr id="7170" name="Picture 2" descr="By His wounds you have been healed.&quot; - 1 Peter 2:24 | Christian ...">
            <a:extLst>
              <a:ext uri="{FF2B5EF4-FFF2-40B4-BE49-F238E27FC236}">
                <a16:creationId xmlns:a16="http://schemas.microsoft.com/office/drawing/2014/main" id="{200DC20B-13DD-4D01-9AAF-2A7F8D926A5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1717" r="5317"/>
          <a:stretch/>
        </p:blipFill>
        <p:spPr bwMode="auto">
          <a:xfrm>
            <a:off x="4064924" y="334615"/>
            <a:ext cx="5079076" cy="61887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n Christ - America's Keswick Christian Retreat &amp; Conference Center">
            <a:extLst>
              <a:ext uri="{FF2B5EF4-FFF2-40B4-BE49-F238E27FC236}">
                <a16:creationId xmlns:a16="http://schemas.microsoft.com/office/drawing/2014/main" id="{AF0A1EF6-404E-4BDB-8100-47D04B2F34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41" b="20078"/>
          <a:stretch/>
        </p:blipFill>
        <p:spPr bwMode="auto">
          <a:xfrm>
            <a:off x="455228" y="718646"/>
            <a:ext cx="3645492" cy="93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188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614998" cy="685800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t>Praise God!</a:t>
            </a:r>
          </a:p>
          <a:p>
            <a:r>
              <a:rPr lang="en-US" sz="4800" dirty="0"/>
              <a:t>In Christ…</a:t>
            </a:r>
          </a:p>
          <a:p>
            <a:pPr marL="914400" indent="-914400">
              <a:buFont typeface="+mj-lt"/>
              <a:buAutoNum type="arabicPeriod" startAt="2"/>
            </a:pPr>
            <a:endParaRPr lang="en-US" sz="4800" dirty="0"/>
          </a:p>
          <a:p>
            <a:pPr marL="914400" indent="-914400">
              <a:buFont typeface="+mj-lt"/>
              <a:buAutoNum type="arabicPeriod" startAt="2"/>
            </a:pPr>
            <a:r>
              <a:rPr lang="en-US" sz="4800" dirty="0"/>
              <a:t>All guilt can be washed away.</a:t>
            </a:r>
          </a:p>
        </p:txBody>
      </p:sp>
      <p:pic>
        <p:nvPicPr>
          <p:cNvPr id="5122" name="Picture 2" descr="BUT IF WE WALK IN THE LIGHT... THE BLOOD OF JESUS HIS SON CLEANSES ...">
            <a:extLst>
              <a:ext uri="{FF2B5EF4-FFF2-40B4-BE49-F238E27FC236}">
                <a16:creationId xmlns:a16="http://schemas.microsoft.com/office/drawing/2014/main" id="{F921852C-2F5A-42F4-8B23-7AEA8ACCCFA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064924" y="324766"/>
            <a:ext cx="5094123" cy="62084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In Christ - America's Keswick Christian Retreat &amp; Conference Center">
            <a:extLst>
              <a:ext uri="{FF2B5EF4-FFF2-40B4-BE49-F238E27FC236}">
                <a16:creationId xmlns:a16="http://schemas.microsoft.com/office/drawing/2014/main" id="{54D0C2B7-4CC3-4A08-A177-28CBB0C462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41" b="20078"/>
          <a:stretch/>
        </p:blipFill>
        <p:spPr bwMode="auto">
          <a:xfrm>
            <a:off x="455228" y="718646"/>
            <a:ext cx="3645492" cy="932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492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6C71FD7-756B-4095-BC9F-477EE096A794}"/>
              </a:ext>
            </a:extLst>
          </p:cNvPr>
          <p:cNvSpPr>
            <a:spLocks noGrp="1"/>
          </p:cNvSpPr>
          <p:nvPr>
            <p:ph sz="half" idx="1"/>
          </p:nvPr>
        </p:nvSpPr>
        <p:spPr>
          <a:xfrm>
            <a:off x="449926" y="-2"/>
            <a:ext cx="3790770" cy="6858001"/>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4800" dirty="0"/>
              <a:t>Praise God!</a:t>
            </a:r>
          </a:p>
          <a:p>
            <a:r>
              <a:rPr lang="en-US" sz="4800" dirty="0"/>
              <a:t>In Christ…</a:t>
            </a:r>
          </a:p>
          <a:p>
            <a:pPr marL="914400" indent="-914400">
              <a:buFont typeface="+mj-lt"/>
              <a:buAutoNum type="arabicPeriod" startAt="2"/>
            </a:pPr>
            <a:endParaRPr lang="en-US" sz="4800" dirty="0"/>
          </a:p>
          <a:p>
            <a:pPr marL="914400" indent="-914400">
              <a:buFont typeface="+mj-lt"/>
              <a:buAutoNum type="arabicPeriod" startAt="3"/>
            </a:pPr>
            <a:r>
              <a:rPr lang="en-US" sz="4800" dirty="0"/>
              <a:t>We are in fellowship with God and His church</a:t>
            </a:r>
          </a:p>
        </p:txBody>
      </p:sp>
      <p:pic>
        <p:nvPicPr>
          <p:cNvPr id="30" name="Picture 4" descr="In Christ - America's Keswick Christian Retreat &amp; Conference Center">
            <a:extLst>
              <a:ext uri="{FF2B5EF4-FFF2-40B4-BE49-F238E27FC236}">
                <a16:creationId xmlns:a16="http://schemas.microsoft.com/office/drawing/2014/main" id="{54D0C2B7-4CC3-4A08-A177-28CBB0C462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941" b="20078"/>
          <a:stretch/>
        </p:blipFill>
        <p:spPr bwMode="auto">
          <a:xfrm>
            <a:off x="455228" y="718646"/>
            <a:ext cx="3645492" cy="932984"/>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Congregation dictionary definition | congregation defined">
            <a:extLst>
              <a:ext uri="{FF2B5EF4-FFF2-40B4-BE49-F238E27FC236}">
                <a16:creationId xmlns:a16="http://schemas.microsoft.com/office/drawing/2014/main" id="{59E55A29-1625-41EE-ADD1-25267F38BB1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40696" y="1804577"/>
            <a:ext cx="4901018" cy="324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892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852901"/>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4800" dirty="0"/>
              <a:t>Acts 22:16—Now why do you delay? Get up and be baptized, and wash away your sins, calling on His name.’</a:t>
            </a:r>
            <a:r>
              <a:rPr lang="en-US" dirty="0"/>
              <a:t> </a:t>
            </a:r>
            <a:r>
              <a:rPr lang="en-US" sz="1600" dirty="0"/>
              <a:t>(NASB95)</a:t>
            </a:r>
            <a:endParaRPr lang="en-NZ" sz="1600" dirty="0"/>
          </a:p>
        </p:txBody>
      </p:sp>
      <p:pic>
        <p:nvPicPr>
          <p:cNvPr id="5" name="Content Placeholder 5"/>
          <p:cNvPicPr>
            <a:picLocks noChangeAspect="1"/>
          </p:cNvPicPr>
          <p:nvPr/>
        </p:nvPicPr>
        <p:blipFill rotWithShape="1">
          <a:blip r:embed="rId2">
            <a:extLst>
              <a:ext uri="{28A0092B-C50C-407E-A947-70E740481C1C}">
                <a14:useLocalDpi xmlns:a14="http://schemas.microsoft.com/office/drawing/2010/main" val="0"/>
              </a:ext>
            </a:extLst>
          </a:blip>
          <a:srcRect b="21988"/>
          <a:stretch/>
        </p:blipFill>
        <p:spPr>
          <a:xfrm>
            <a:off x="0" y="2852901"/>
            <a:ext cx="9144000" cy="4005098"/>
          </a:xfrm>
          <a:prstGeom prst="rect">
            <a:avLst/>
          </a:prstGeom>
        </p:spPr>
      </p:pic>
    </p:spTree>
    <p:extLst>
      <p:ext uri="{BB962C8B-B14F-4D97-AF65-F5344CB8AC3E}">
        <p14:creationId xmlns:p14="http://schemas.microsoft.com/office/powerpoint/2010/main" val="3822410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B9F5C-B63B-4192-B77E-A861A035D6D6}"/>
              </a:ext>
            </a:extLst>
          </p:cNvPr>
          <p:cNvSpPr/>
          <p:nvPr/>
        </p:nvSpPr>
        <p:spPr>
          <a:xfrm>
            <a:off x="351183" y="1213008"/>
            <a:ext cx="8441634" cy="443198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6600" dirty="0">
                <a:solidFill>
                  <a:schemeClr val="bg1"/>
                </a:solidFill>
                <a:latin typeface="Helvetica Neue"/>
              </a:rPr>
              <a:t>Ephesians 6:10—</a:t>
            </a:r>
          </a:p>
          <a:p>
            <a:r>
              <a:rPr lang="en-US" sz="6600" b="1" baseline="30000" dirty="0">
                <a:solidFill>
                  <a:schemeClr val="bg1"/>
                </a:solidFill>
                <a:latin typeface="Arial" panose="020B0604020202020204" pitchFamily="34" charset="0"/>
              </a:rPr>
              <a:t>10</a:t>
            </a:r>
            <a:r>
              <a:rPr lang="en-US" sz="6600" dirty="0">
                <a:solidFill>
                  <a:schemeClr val="bg1"/>
                </a:solidFill>
                <a:latin typeface="Helvetica Neue"/>
              </a:rPr>
              <a:t>Finally, be strong in the Lord and in the strength of His might.</a:t>
            </a:r>
            <a:r>
              <a:rPr lang="en-US" dirty="0">
                <a:solidFill>
                  <a:schemeClr val="bg1"/>
                </a:solidFill>
                <a:latin typeface="Helvetica Neue"/>
              </a:rPr>
              <a:t> (NASB95)</a:t>
            </a:r>
            <a:endParaRPr lang="en-US" b="0" i="0" dirty="0">
              <a:solidFill>
                <a:schemeClr val="bg1"/>
              </a:solidFill>
              <a:effectLst/>
              <a:latin typeface="Helvetica Neue"/>
            </a:endParaRPr>
          </a:p>
        </p:txBody>
      </p:sp>
    </p:spTree>
    <p:extLst>
      <p:ext uri="{BB962C8B-B14F-4D97-AF65-F5344CB8AC3E}">
        <p14:creationId xmlns:p14="http://schemas.microsoft.com/office/powerpoint/2010/main" val="231554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741C173C-C58F-4463-B2A9-8D27F8B3F429}"/>
              </a:ext>
            </a:extLst>
          </p:cNvPr>
          <p:cNvSpPr>
            <a:spLocks noGrp="1"/>
          </p:cNvSpPr>
          <p:nvPr>
            <p:ph sz="half" idx="1"/>
          </p:nvPr>
        </p:nvSpPr>
        <p:spPr>
          <a:xfrm>
            <a:off x="449926" y="0"/>
            <a:ext cx="3614998" cy="6857997"/>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US" sz="4800" dirty="0">
                <a:solidFill>
                  <a:schemeClr val="bg1"/>
                </a:solidFill>
              </a:rPr>
              <a:t>A call to strength by the Lord demands action:</a:t>
            </a:r>
          </a:p>
          <a:p>
            <a:pPr marL="0" indent="0">
              <a:buNone/>
            </a:pPr>
            <a:endParaRPr lang="en-NZ" sz="4800" dirty="0">
              <a:solidFill>
                <a:schemeClr val="bg1"/>
              </a:solidFill>
            </a:endParaRPr>
          </a:p>
        </p:txBody>
      </p:sp>
      <p:pic>
        <p:nvPicPr>
          <p:cNvPr id="15362" name="Picture 2" descr="Are You Ready? - Photos | Facebook">
            <a:extLst>
              <a:ext uri="{FF2B5EF4-FFF2-40B4-BE49-F238E27FC236}">
                <a16:creationId xmlns:a16="http://schemas.microsoft.com/office/drawing/2014/main" id="{638D045F-C57C-476C-9EB7-E113E11000C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064924" y="1444487"/>
            <a:ext cx="4972520" cy="278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88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741C173C-C58F-4463-B2A9-8D27F8B3F429}"/>
              </a:ext>
            </a:extLst>
          </p:cNvPr>
          <p:cNvSpPr>
            <a:spLocks noGrp="1"/>
          </p:cNvSpPr>
          <p:nvPr>
            <p:ph sz="half" idx="1"/>
          </p:nvPr>
        </p:nvSpPr>
        <p:spPr>
          <a:xfrm>
            <a:off x="452576" y="-1"/>
            <a:ext cx="4119423" cy="6857997"/>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US" sz="4800" dirty="0">
                <a:solidFill>
                  <a:schemeClr val="bg1"/>
                </a:solidFill>
              </a:rPr>
              <a:t>A call to strength by the Lord demands action:</a:t>
            </a:r>
          </a:p>
          <a:p>
            <a:pPr marL="0" indent="0">
              <a:buNone/>
            </a:pPr>
            <a:endParaRPr lang="en-US" sz="4800" dirty="0">
              <a:solidFill>
                <a:schemeClr val="bg1"/>
              </a:solidFill>
            </a:endParaRPr>
          </a:p>
          <a:p>
            <a:pPr marL="914400" indent="-914400">
              <a:buAutoNum type="arabicPeriod"/>
            </a:pPr>
            <a:r>
              <a:rPr lang="en-US" sz="4800" dirty="0">
                <a:solidFill>
                  <a:schemeClr val="bg1"/>
                </a:solidFill>
              </a:rPr>
              <a:t>Awareness</a:t>
            </a:r>
          </a:p>
          <a:p>
            <a:pPr marL="914400" indent="-914400">
              <a:buAutoNum type="arabicPeriod"/>
            </a:pPr>
            <a:r>
              <a:rPr lang="en-US" sz="4800" dirty="0">
                <a:solidFill>
                  <a:schemeClr val="bg1"/>
                </a:solidFill>
              </a:rPr>
              <a:t>Preparation</a:t>
            </a:r>
          </a:p>
          <a:p>
            <a:pPr marL="914400" indent="-914400">
              <a:buAutoNum type="arabicPeriod"/>
            </a:pPr>
            <a:r>
              <a:rPr lang="en-US" sz="4800" dirty="0">
                <a:solidFill>
                  <a:schemeClr val="bg1"/>
                </a:solidFill>
              </a:rPr>
              <a:t>Offensive</a:t>
            </a:r>
          </a:p>
          <a:p>
            <a:pPr marL="914400" indent="-914400">
              <a:buAutoNum type="arabicPeriod"/>
            </a:pPr>
            <a:r>
              <a:rPr lang="en-US" sz="4800" dirty="0">
                <a:solidFill>
                  <a:schemeClr val="bg1"/>
                </a:solidFill>
              </a:rPr>
              <a:t>Defensive</a:t>
            </a:r>
          </a:p>
          <a:p>
            <a:pPr marL="914400" indent="-914400">
              <a:buAutoNum type="arabicPeriod"/>
            </a:pPr>
            <a:endParaRPr lang="en-US" sz="4800" dirty="0">
              <a:solidFill>
                <a:schemeClr val="bg1"/>
              </a:solidFill>
            </a:endParaRPr>
          </a:p>
          <a:p>
            <a:pPr marL="0" indent="0">
              <a:buNone/>
            </a:pPr>
            <a:endParaRPr lang="en-NZ" sz="4800" dirty="0">
              <a:solidFill>
                <a:schemeClr val="bg1"/>
              </a:solidFill>
            </a:endParaRPr>
          </a:p>
        </p:txBody>
      </p:sp>
      <p:pic>
        <p:nvPicPr>
          <p:cNvPr id="15362" name="Picture 2" descr="Are You Ready? - Photos | Facebook">
            <a:extLst>
              <a:ext uri="{FF2B5EF4-FFF2-40B4-BE49-F238E27FC236}">
                <a16:creationId xmlns:a16="http://schemas.microsoft.com/office/drawing/2014/main" id="{638D045F-C57C-476C-9EB7-E113E11000C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00938" y="1525803"/>
            <a:ext cx="4567001" cy="255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443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741C173C-C58F-4463-B2A9-8D27F8B3F429}"/>
              </a:ext>
            </a:extLst>
          </p:cNvPr>
          <p:cNvSpPr>
            <a:spLocks noGrp="1"/>
          </p:cNvSpPr>
          <p:nvPr>
            <p:ph sz="half" idx="1"/>
          </p:nvPr>
        </p:nvSpPr>
        <p:spPr>
          <a:xfrm>
            <a:off x="449926" y="0"/>
            <a:ext cx="3614998" cy="6857997"/>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US" sz="4800" dirty="0">
                <a:solidFill>
                  <a:schemeClr val="bg1"/>
                </a:solidFill>
              </a:rPr>
              <a:t>The most dangerous battle is the one you do not know you are in.</a:t>
            </a:r>
          </a:p>
          <a:p>
            <a:pPr marL="0" indent="0">
              <a:buNone/>
            </a:pPr>
            <a:endParaRPr lang="en-US" sz="4800" dirty="0">
              <a:solidFill>
                <a:schemeClr val="bg1"/>
              </a:solidFill>
            </a:endParaRPr>
          </a:p>
          <a:p>
            <a:pPr marL="0" indent="0">
              <a:buNone/>
            </a:pPr>
            <a:r>
              <a:rPr lang="en-US" sz="4800" dirty="0">
                <a:solidFill>
                  <a:schemeClr val="bg1"/>
                </a:solidFill>
              </a:rPr>
              <a:t>Until it is too late…</a:t>
            </a:r>
            <a:endParaRPr lang="en-NZ" sz="4800" dirty="0">
              <a:solidFill>
                <a:schemeClr val="bg1"/>
              </a:solidFill>
            </a:endParaRPr>
          </a:p>
        </p:txBody>
      </p:sp>
      <p:pic>
        <p:nvPicPr>
          <p:cNvPr id="23554" name="Picture 2" descr="World War 2: Poland resists invasion on three frontiers - Telegraph">
            <a:extLst>
              <a:ext uri="{FF2B5EF4-FFF2-40B4-BE49-F238E27FC236}">
                <a16:creationId xmlns:a16="http://schemas.microsoft.com/office/drawing/2014/main" id="{0733FC55-46F9-4E92-9F6A-048BAA2D603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064924" y="647551"/>
            <a:ext cx="4978468" cy="556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54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rmany's WWII Occupation of Poland: 'When We Finish, Nobody Is ...">
            <a:extLst>
              <a:ext uri="{FF2B5EF4-FFF2-40B4-BE49-F238E27FC236}">
                <a16:creationId xmlns:a16="http://schemas.microsoft.com/office/drawing/2014/main" id="{F1CBFA9B-8148-405A-B7D0-6668D401BAF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378" r="15018"/>
          <a:stretch/>
        </p:blipFill>
        <p:spPr bwMode="auto">
          <a:xfrm>
            <a:off x="452753" y="-1"/>
            <a:ext cx="8691247"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13C476-C7D3-4D03-8749-EFF1766CF79D}"/>
              </a:ext>
            </a:extLst>
          </p:cNvPr>
          <p:cNvSpPr>
            <a:spLocks noGrp="1"/>
          </p:cNvSpPr>
          <p:nvPr>
            <p:ph sz="half" idx="1"/>
          </p:nvPr>
        </p:nvSpPr>
        <p:spPr>
          <a:xfrm>
            <a:off x="452753" y="306115"/>
            <a:ext cx="3430134" cy="6260225"/>
          </a:xfrm>
        </p:spPr>
        <p:txBody>
          <a:bodyPr vert="horz" lIns="91440" tIns="45720" rIns="91440" bIns="45720" rtlCol="0" anchor="ctr">
            <a:noAutofit/>
          </a:bodyPr>
          <a:lstStyle/>
          <a:p>
            <a:pPr marL="0"/>
            <a:r>
              <a:rPr lang="en-US" sz="4800" dirty="0">
                <a:solidFill>
                  <a:schemeClr val="bg1"/>
                </a:solidFill>
              </a:rPr>
              <a:t>Poland was invaded by Nazi Germany on 1 Sept. 1939 and by the Soviet Union on 17 Sept. 1939.</a:t>
            </a:r>
          </a:p>
        </p:txBody>
      </p:sp>
    </p:spTree>
    <p:extLst>
      <p:ext uri="{BB962C8B-B14F-4D97-AF65-F5344CB8AC3E}">
        <p14:creationId xmlns:p14="http://schemas.microsoft.com/office/powerpoint/2010/main" val="236217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rmany's WWII Occupation of Poland: 'When We Finish, Nobody Is ...">
            <a:extLst>
              <a:ext uri="{FF2B5EF4-FFF2-40B4-BE49-F238E27FC236}">
                <a16:creationId xmlns:a16="http://schemas.microsoft.com/office/drawing/2014/main" id="{F1CBFA9B-8148-405A-B7D0-6668D401BAF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378" r="15018"/>
          <a:stretch/>
        </p:blipFill>
        <p:spPr bwMode="auto">
          <a:xfrm>
            <a:off x="455228" y="-1"/>
            <a:ext cx="8688772"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64924"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40" y="73152"/>
            <a:ext cx="884223"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3B2F61D-43A6-4BF0-93D3-13C0E052E38C}"/>
              </a:ext>
            </a:extLst>
          </p:cNvPr>
          <p:cNvSpPr>
            <a:spLocks noGrp="1"/>
          </p:cNvSpPr>
          <p:nvPr>
            <p:ph sz="half" idx="1"/>
          </p:nvPr>
        </p:nvSpPr>
        <p:spPr>
          <a:xfrm>
            <a:off x="239559" y="2815678"/>
            <a:ext cx="3784589" cy="4042319"/>
          </a:xfrm>
        </p:spPr>
        <p:txBody>
          <a:bodyPr>
            <a:normAutofit/>
          </a:bodyPr>
          <a:lstStyle/>
          <a:p>
            <a:pPr marL="0"/>
            <a:r>
              <a:rPr lang="en-US" sz="4800" dirty="0">
                <a:solidFill>
                  <a:schemeClr val="bg1"/>
                </a:solidFill>
              </a:rPr>
              <a:t>Poland found themselves in between two murderous armies.</a:t>
            </a:r>
          </a:p>
          <a:p>
            <a:pPr marL="0" indent="0">
              <a:buNone/>
            </a:pPr>
            <a:endParaRPr lang="en-NZ" dirty="0"/>
          </a:p>
        </p:txBody>
      </p:sp>
    </p:spTree>
    <p:extLst>
      <p:ext uri="{BB962C8B-B14F-4D97-AF65-F5344CB8AC3E}">
        <p14:creationId xmlns:p14="http://schemas.microsoft.com/office/powerpoint/2010/main" val="28742164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745</TotalTime>
  <Words>672</Words>
  <Application>Microsoft Office PowerPoint</Application>
  <PresentationFormat>On-screen Show (4:3)</PresentationFormat>
  <Paragraphs>118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Helvetica Neue</vt:lpstr>
      <vt:lpstr>Office Theme</vt:lpstr>
      <vt:lpstr>PowerPoint Presentation</vt:lpstr>
      <vt:lpstr>PowerPoint Presentation</vt:lpstr>
      <vt:lpstr>Strength in Battle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Acts 22:16—Now why do you delay? Get up and be baptized, and wash away your sins, calling on His name.’ (NASB95)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Staiger</dc:creator>
  <cp:lastModifiedBy>John Staiger</cp:lastModifiedBy>
  <cp:revision>28</cp:revision>
  <dcterms:created xsi:type="dcterms:W3CDTF">2020-04-11T10:23:44Z</dcterms:created>
  <dcterms:modified xsi:type="dcterms:W3CDTF">2020-04-11T22:49:10Z</dcterms:modified>
</cp:coreProperties>
</file>