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72" r:id="rId4"/>
    <p:sldId id="270" r:id="rId5"/>
    <p:sldId id="271" r:id="rId6"/>
    <p:sldId id="275" r:id="rId7"/>
    <p:sldId id="278" r:id="rId8"/>
    <p:sldId id="277" r:id="rId9"/>
    <p:sldId id="276" r:id="rId10"/>
    <p:sldId id="281" r:id="rId11"/>
    <p:sldId id="282" r:id="rId12"/>
    <p:sldId id="279" r:id="rId13"/>
    <p:sldId id="283" r:id="rId14"/>
    <p:sldId id="284" r:id="rId15"/>
    <p:sldId id="286" r:id="rId16"/>
    <p:sldId id="288" r:id="rId17"/>
    <p:sldId id="287" r:id="rId18"/>
    <p:sldId id="289" r:id="rId19"/>
    <p:sldId id="291" r:id="rId20"/>
    <p:sldId id="293" r:id="rId21"/>
    <p:sldId id="292" r:id="rId22"/>
    <p:sldId id="28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54D8-527B-478D-9D1A-CDECBD97D25E}" type="datetimeFigureOut">
              <a:rPr lang="en-NZ" smtClean="0"/>
              <a:t>5/04/2020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E552-C9CB-4484-8EFE-5E9A5C0955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91055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54D8-527B-478D-9D1A-CDECBD97D25E}" type="datetimeFigureOut">
              <a:rPr lang="en-NZ" smtClean="0"/>
              <a:t>5/04/2020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E552-C9CB-4484-8EFE-5E9A5C0955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00770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54D8-527B-478D-9D1A-CDECBD97D25E}" type="datetimeFigureOut">
              <a:rPr lang="en-NZ" smtClean="0"/>
              <a:t>5/04/2020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E552-C9CB-4484-8EFE-5E9A5C0955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2832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54D8-527B-478D-9D1A-CDECBD97D25E}" type="datetimeFigureOut">
              <a:rPr lang="en-NZ" smtClean="0"/>
              <a:t>5/04/2020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E552-C9CB-4484-8EFE-5E9A5C0955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84993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54D8-527B-478D-9D1A-CDECBD97D25E}" type="datetimeFigureOut">
              <a:rPr lang="en-NZ" smtClean="0"/>
              <a:t>5/04/2020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E552-C9CB-4484-8EFE-5E9A5C0955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98021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54D8-527B-478D-9D1A-CDECBD97D25E}" type="datetimeFigureOut">
              <a:rPr lang="en-NZ" smtClean="0"/>
              <a:t>5/04/2020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E552-C9CB-4484-8EFE-5E9A5C0955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77710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54D8-527B-478D-9D1A-CDECBD97D25E}" type="datetimeFigureOut">
              <a:rPr lang="en-NZ" smtClean="0"/>
              <a:t>5/04/2020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E552-C9CB-4484-8EFE-5E9A5C0955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270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54D8-527B-478D-9D1A-CDECBD97D25E}" type="datetimeFigureOut">
              <a:rPr lang="en-NZ" smtClean="0"/>
              <a:t>5/04/2020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E552-C9CB-4484-8EFE-5E9A5C0955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06328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54D8-527B-478D-9D1A-CDECBD97D25E}" type="datetimeFigureOut">
              <a:rPr lang="en-NZ" smtClean="0"/>
              <a:t>5/04/2020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E552-C9CB-4484-8EFE-5E9A5C0955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3021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54D8-527B-478D-9D1A-CDECBD97D25E}" type="datetimeFigureOut">
              <a:rPr lang="en-NZ" smtClean="0"/>
              <a:t>5/04/2020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E552-C9CB-4484-8EFE-5E9A5C0955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6281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54D8-527B-478D-9D1A-CDECBD97D25E}" type="datetimeFigureOut">
              <a:rPr lang="en-NZ" smtClean="0"/>
              <a:t>5/04/2020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E552-C9CB-4484-8EFE-5E9A5C0955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83754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154D8-527B-478D-9D1A-CDECBD97D25E}" type="datetimeFigureOut">
              <a:rPr lang="en-NZ" smtClean="0"/>
              <a:t>5/04/2020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BE552-C9CB-4484-8EFE-5E9A5C0955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4953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85A3B99-EB2F-4BAB-AB64-F6E13F957339}"/>
              </a:ext>
            </a:extLst>
          </p:cNvPr>
          <p:cNvSpPr txBox="1">
            <a:spLocks/>
          </p:cNvSpPr>
          <p:nvPr/>
        </p:nvSpPr>
        <p:spPr>
          <a:xfrm>
            <a:off x="628650" y="742122"/>
            <a:ext cx="7886700" cy="567193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“The Company you Keep.</a:t>
            </a:r>
            <a:r>
              <a:rPr lang="en-NZ" dirty="0"/>
              <a:t>”</a:t>
            </a:r>
            <a:endParaRPr lang="en-US" dirty="0"/>
          </a:p>
          <a:p>
            <a:endParaRPr lang="en-US" dirty="0"/>
          </a:p>
          <a:p>
            <a:r>
              <a:rPr lang="en-NZ" dirty="0"/>
              <a:t>John Staiger</a:t>
            </a:r>
          </a:p>
          <a:p>
            <a:endParaRPr lang="en-NZ" dirty="0"/>
          </a:p>
          <a:p>
            <a:r>
              <a:rPr lang="en-NZ" dirty="0"/>
              <a:t>For Morningside Church of Christ </a:t>
            </a:r>
          </a:p>
          <a:p>
            <a:endParaRPr lang="en-NZ" dirty="0"/>
          </a:p>
          <a:p>
            <a:r>
              <a:rPr lang="en-NZ" dirty="0"/>
              <a:t>Sunday 5 April 2020</a:t>
            </a:r>
          </a:p>
          <a:p>
            <a:endParaRPr lang="en-NZ" dirty="0"/>
          </a:p>
          <a:p>
            <a:r>
              <a:rPr lang="en-NZ" dirty="0"/>
              <a:t>PM Sermon</a:t>
            </a:r>
          </a:p>
          <a:p>
            <a:endParaRPr lang="en-NZ" dirty="0"/>
          </a:p>
          <a:p>
            <a:r>
              <a:rPr lang="en-NZ" dirty="0"/>
              <a:t>Broadcast live at 6pm on Facebook from 16 McClintock Road, Massey, Auckland.</a:t>
            </a:r>
          </a:p>
        </p:txBody>
      </p:sp>
    </p:spTree>
    <p:extLst>
      <p:ext uri="{BB962C8B-B14F-4D97-AF65-F5344CB8AC3E}">
        <p14:creationId xmlns:p14="http://schemas.microsoft.com/office/powerpoint/2010/main" val="613513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729445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138FABB-8E1B-4765-A088-9569B374F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3729445" cy="685799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5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5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5400" dirty="0">
                <a:solidFill>
                  <a:schemeClr val="bg1"/>
                </a:solidFill>
              </a:rPr>
              <a:t>There’s another side of this coin</a:t>
            </a:r>
            <a:endParaRPr lang="en-NZ" sz="5400" dirty="0">
              <a:solidFill>
                <a:schemeClr val="bg1"/>
              </a:solidFill>
            </a:endParaRPr>
          </a:p>
        </p:txBody>
      </p:sp>
      <p:pic>
        <p:nvPicPr>
          <p:cNvPr id="18438" name="Picture 6" descr="Pin on EDC">
            <a:extLst>
              <a:ext uri="{FF2B5EF4-FFF2-40B4-BE49-F238E27FC236}">
                <a16:creationId xmlns:a16="http://schemas.microsoft.com/office/drawing/2014/main" id="{48B86CB8-D642-43E4-A848-045096E4548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2543969"/>
            <a:ext cx="3886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906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729445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138FABB-8E1B-4765-A088-9569B374F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3729445" cy="685799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5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5400" dirty="0">
              <a:solidFill>
                <a:schemeClr val="bg1"/>
              </a:solidFill>
            </a:endParaRPr>
          </a:p>
          <a:p>
            <a:pPr algn="ctr"/>
            <a:r>
              <a:rPr lang="en-US" sz="5400" dirty="0">
                <a:solidFill>
                  <a:schemeClr val="bg1"/>
                </a:solidFill>
              </a:rPr>
              <a:t>One that bites deep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</a:rPr>
              <a:t>Not always intentional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</a:rPr>
              <a:t>But deadly, all the same.</a:t>
            </a:r>
            <a:endParaRPr lang="en-NZ" sz="5400" dirty="0">
              <a:solidFill>
                <a:schemeClr val="bg1"/>
              </a:solidFill>
            </a:endParaRPr>
          </a:p>
        </p:txBody>
      </p:sp>
      <p:pic>
        <p:nvPicPr>
          <p:cNvPr id="18434" name="Picture 2" descr="Love or Hate Antique Silver Finish Coin – Dead On Paper">
            <a:extLst>
              <a:ext uri="{FF2B5EF4-FFF2-40B4-BE49-F238E27FC236}">
                <a16:creationId xmlns:a16="http://schemas.microsoft.com/office/drawing/2014/main" id="{434D1621-3EAC-4864-91EC-B9CA9CA352C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965" y="1683026"/>
            <a:ext cx="5034124" cy="377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605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729445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4" descr="Do Not Be Misled Bad Company CORRUPT Good Character I Corinthians ...">
            <a:extLst>
              <a:ext uri="{FF2B5EF4-FFF2-40B4-BE49-F238E27FC236}">
                <a16:creationId xmlns:a16="http://schemas.microsoft.com/office/drawing/2014/main" id="{BC7659DB-420A-4C57-9D14-378E44172AA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" r="1272" b="40872"/>
          <a:stretch/>
        </p:blipFill>
        <p:spPr bwMode="auto">
          <a:xfrm>
            <a:off x="0" y="1"/>
            <a:ext cx="9144000" cy="58442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D9245DC-8171-4D0D-A1C0-88A74BC4EF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5844208"/>
            <a:ext cx="9144000" cy="1013781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chemeClr val="bg1"/>
                </a:solidFill>
              </a:rPr>
              <a:t>Oft Quoted – Too often ignored</a:t>
            </a:r>
            <a:endParaRPr lang="en-NZ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400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729445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138FABB-8E1B-4765-A088-9569B374F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4004750" cy="685799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NZ" sz="5400" dirty="0">
                <a:solidFill>
                  <a:schemeClr val="bg1"/>
                </a:solidFill>
              </a:rPr>
              <a:t>Jesus worked hard with Judas the betrayer.</a:t>
            </a:r>
          </a:p>
          <a:p>
            <a:r>
              <a:rPr lang="en-US" dirty="0"/>
              <a:t>Matthew 26:23—</a:t>
            </a:r>
          </a:p>
          <a:p>
            <a:r>
              <a:rPr lang="en-US" dirty="0"/>
              <a:t>And He answered, “He who dipped his hand with Me in the bowl is the one who will betray Me. </a:t>
            </a:r>
            <a:r>
              <a:rPr lang="en-US" sz="1600" dirty="0"/>
              <a:t>(NASB95)</a:t>
            </a:r>
            <a:endParaRPr lang="en-NZ" sz="1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NZ" sz="5400" dirty="0">
              <a:solidFill>
                <a:schemeClr val="bg1"/>
              </a:solidFill>
            </a:endParaRPr>
          </a:p>
        </p:txBody>
      </p:sp>
      <p:pic>
        <p:nvPicPr>
          <p:cNvPr id="21510" name="Picture 6" descr="Matthew 26:23 He that dips [his] hand with me in the dish ...">
            <a:extLst>
              <a:ext uri="{FF2B5EF4-FFF2-40B4-BE49-F238E27FC236}">
                <a16:creationId xmlns:a16="http://schemas.microsoft.com/office/drawing/2014/main" id="{3EC146EA-A361-418E-BD9A-4406E71A7C0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369" y="1736035"/>
            <a:ext cx="4628839" cy="443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917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729445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138FABB-8E1B-4765-A088-9569B374F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" y="0"/>
            <a:ext cx="4075429" cy="685799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sz="5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5400" dirty="0">
                <a:latin typeface="Helvetica Neue"/>
              </a:rPr>
              <a:t>Luke 22:48—</a:t>
            </a:r>
          </a:p>
          <a:p>
            <a:pPr marL="0" indent="0" algn="ctr">
              <a:buNone/>
            </a:pPr>
            <a:r>
              <a:rPr lang="en-US" sz="5400" dirty="0">
                <a:latin typeface="Helvetica Neue"/>
              </a:rPr>
              <a:t>But Jesus said to him, “Judas, are you betraying the Son of Man with a kiss?”</a:t>
            </a:r>
            <a:endParaRPr lang="en-US" sz="1700" dirty="0">
              <a:latin typeface="Helvetica Neue"/>
            </a:endParaRPr>
          </a:p>
          <a:p>
            <a:pPr marL="0" indent="0" algn="ctr">
              <a:buNone/>
            </a:pPr>
            <a:r>
              <a:rPr lang="en-US" sz="1700" dirty="0">
                <a:latin typeface="Helvetica Neue"/>
              </a:rPr>
              <a:t>(NASB95)</a:t>
            </a:r>
          </a:p>
        </p:txBody>
      </p:sp>
      <p:pic>
        <p:nvPicPr>
          <p:cNvPr id="21508" name="Picture 4" descr="FreeBibleimages :: Prayer in the garden :: Jesus prays in the ...">
            <a:extLst>
              <a:ext uri="{FF2B5EF4-FFF2-40B4-BE49-F238E27FC236}">
                <a16:creationId xmlns:a16="http://schemas.microsoft.com/office/drawing/2014/main" id="{68CC7257-8BB2-453E-9ED8-F644DAA5EA8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429" y="1417983"/>
            <a:ext cx="5053496" cy="379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908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729445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138FABB-8E1B-4765-A088-9569B374F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" y="0"/>
            <a:ext cx="4075429" cy="685799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latin typeface="Helvetica Neue"/>
              </a:rPr>
              <a:t>Bad Company</a:t>
            </a:r>
          </a:p>
          <a:p>
            <a:pPr algn="ctr"/>
            <a:endParaRPr lang="en-US" sz="5400" dirty="0">
              <a:latin typeface="Helvetica Neue"/>
            </a:endParaRPr>
          </a:p>
          <a:p>
            <a:pPr algn="ctr"/>
            <a:r>
              <a:rPr lang="en-US" sz="5400" dirty="0">
                <a:latin typeface="Helvetica Neue"/>
              </a:rPr>
              <a:t>Jonadab </a:t>
            </a:r>
          </a:p>
          <a:p>
            <a:pPr marL="0" indent="0" algn="ctr">
              <a:buNone/>
            </a:pPr>
            <a:r>
              <a:rPr lang="en-US" sz="5400" dirty="0">
                <a:latin typeface="Helvetica Neue"/>
              </a:rPr>
              <a:t>and </a:t>
            </a:r>
          </a:p>
          <a:p>
            <a:pPr marL="0" indent="0" algn="ctr">
              <a:buNone/>
            </a:pPr>
            <a:r>
              <a:rPr lang="en-US" sz="5400" dirty="0">
                <a:latin typeface="Helvetica Neue"/>
              </a:rPr>
              <a:t>Amnon</a:t>
            </a:r>
          </a:p>
          <a:p>
            <a:pPr marL="0" indent="0" algn="ctr">
              <a:buNone/>
            </a:pPr>
            <a:r>
              <a:rPr lang="en-US" sz="5400" dirty="0">
                <a:latin typeface="Helvetica Neue"/>
              </a:rPr>
              <a:t>(2Sam.13)</a:t>
            </a:r>
            <a:endParaRPr lang="en-US" sz="1700" dirty="0">
              <a:latin typeface="Helvetica Neue"/>
            </a:endParaRPr>
          </a:p>
        </p:txBody>
      </p:sp>
      <p:pic>
        <p:nvPicPr>
          <p:cNvPr id="24580" name="Picture 4" descr="11. Rape, Murder, and Conspiracy in David's Family (2 Samuel 13:1 ...">
            <a:extLst>
              <a:ext uri="{FF2B5EF4-FFF2-40B4-BE49-F238E27FC236}">
                <a16:creationId xmlns:a16="http://schemas.microsoft.com/office/drawing/2014/main" id="{4C03302E-8DE5-42C7-A951-F4559C9C60D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060" y="63050"/>
            <a:ext cx="3352801" cy="673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652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729445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138FABB-8E1B-4765-A088-9569B374F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" y="0"/>
            <a:ext cx="4075429" cy="685799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latin typeface="Helvetica Neue"/>
              </a:rPr>
              <a:t>Bad Company</a:t>
            </a:r>
          </a:p>
          <a:p>
            <a:pPr algn="ctr"/>
            <a:r>
              <a:rPr lang="en-US" sz="5400" dirty="0">
                <a:latin typeface="Helvetica Neue"/>
              </a:rPr>
              <a:t>Jonadab told Amnon how to violate Tamar</a:t>
            </a:r>
          </a:p>
          <a:p>
            <a:pPr marL="0" indent="0" algn="ctr">
              <a:buNone/>
            </a:pPr>
            <a:r>
              <a:rPr lang="en-US" sz="5400" dirty="0">
                <a:latin typeface="Helvetica Neue"/>
              </a:rPr>
              <a:t>(2Sam.13)</a:t>
            </a:r>
            <a:endParaRPr lang="en-US" sz="1700" dirty="0">
              <a:latin typeface="Helvetica Neue"/>
            </a:endParaRPr>
          </a:p>
        </p:txBody>
      </p:sp>
      <p:pic>
        <p:nvPicPr>
          <p:cNvPr id="24578" name="Picture 2" descr="Tamar's Pain | Stories for the Heart">
            <a:extLst>
              <a:ext uri="{FF2B5EF4-FFF2-40B4-BE49-F238E27FC236}">
                <a16:creationId xmlns:a16="http://schemas.microsoft.com/office/drawing/2014/main" id="{C5E3EA3B-F821-4BEC-B9CD-FB030CD4DB6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480" y="161398"/>
            <a:ext cx="4313968" cy="653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477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729445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138FABB-8E1B-4765-A088-9569B374F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" y="0"/>
            <a:ext cx="4075429" cy="685799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>
              <a:latin typeface="Helvetica Neue"/>
            </a:endParaRPr>
          </a:p>
          <a:p>
            <a:pPr marL="0" indent="0" algn="ctr">
              <a:buNone/>
            </a:pPr>
            <a:r>
              <a:rPr lang="en-US" sz="5400" dirty="0">
                <a:latin typeface="Helvetica Neue"/>
              </a:rPr>
              <a:t>Bad Company</a:t>
            </a:r>
          </a:p>
          <a:p>
            <a:pPr marL="0" indent="0" algn="ctr">
              <a:buNone/>
            </a:pPr>
            <a:endParaRPr lang="en-US" sz="5400" dirty="0">
              <a:latin typeface="Helvetica Neue"/>
            </a:endParaRPr>
          </a:p>
          <a:p>
            <a:pPr algn="ctr"/>
            <a:r>
              <a:rPr lang="en-US" sz="5400" dirty="0">
                <a:latin typeface="Helvetica Neue"/>
              </a:rPr>
              <a:t>Some people are to be avoided!</a:t>
            </a:r>
          </a:p>
        </p:txBody>
      </p:sp>
      <p:pic>
        <p:nvPicPr>
          <p:cNvPr id="25602" name="Picture 2" descr="Weekend Wisdom from Proverbs 22 – Charlestown Road church of Christ">
            <a:extLst>
              <a:ext uri="{FF2B5EF4-FFF2-40B4-BE49-F238E27FC236}">
                <a16:creationId xmlns:a16="http://schemas.microsoft.com/office/drawing/2014/main" id="{4B6114CC-BB1F-4077-8F9E-39C8A7AD2F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6" t="-1" b="-51"/>
          <a:stretch/>
        </p:blipFill>
        <p:spPr bwMode="auto">
          <a:xfrm>
            <a:off x="4075428" y="0"/>
            <a:ext cx="4975806" cy="653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585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729445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138FABB-8E1B-4765-A088-9569B374F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" y="0"/>
            <a:ext cx="4075429" cy="685799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en-US" sz="5400" dirty="0">
              <a:latin typeface="Helvetica Neue"/>
            </a:endParaRPr>
          </a:p>
          <a:p>
            <a:pPr marL="0" indent="0" algn="ctr">
              <a:buNone/>
            </a:pPr>
            <a:r>
              <a:rPr lang="en-US" sz="5400" dirty="0">
                <a:latin typeface="Helvetica Neue"/>
              </a:rPr>
              <a:t>Bad Company</a:t>
            </a:r>
          </a:p>
          <a:p>
            <a:pPr marL="0" indent="0" algn="ctr">
              <a:buNone/>
            </a:pPr>
            <a:endParaRPr lang="en-US" sz="5400" dirty="0">
              <a:latin typeface="Helvetica Neue"/>
            </a:endParaRPr>
          </a:p>
          <a:p>
            <a:pPr algn="ctr"/>
            <a:r>
              <a:rPr lang="en-US" sz="5400" dirty="0">
                <a:latin typeface="Helvetica Neue"/>
              </a:rPr>
              <a:t>You will either be a convert or a victim to him.</a:t>
            </a:r>
          </a:p>
          <a:p>
            <a:pPr algn="ctr"/>
            <a:endParaRPr lang="en-US" sz="5400" dirty="0">
              <a:latin typeface="Helvetica Neue"/>
            </a:endParaRPr>
          </a:p>
          <a:p>
            <a:pPr algn="ctr"/>
            <a:r>
              <a:rPr lang="en-US" sz="5400" dirty="0">
                <a:latin typeface="Helvetica Neue"/>
              </a:rPr>
              <a:t>Choose today!</a:t>
            </a:r>
          </a:p>
        </p:txBody>
      </p:sp>
      <p:pic>
        <p:nvPicPr>
          <p:cNvPr id="25602" name="Picture 2" descr="Weekend Wisdom from Proverbs 22 – Charlestown Road church of Christ">
            <a:extLst>
              <a:ext uri="{FF2B5EF4-FFF2-40B4-BE49-F238E27FC236}">
                <a16:creationId xmlns:a16="http://schemas.microsoft.com/office/drawing/2014/main" id="{4B6114CC-BB1F-4077-8F9E-39C8A7AD2F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6" t="-1" b="-51"/>
          <a:stretch/>
        </p:blipFill>
        <p:spPr bwMode="auto">
          <a:xfrm>
            <a:off x="4075428" y="0"/>
            <a:ext cx="4975806" cy="653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370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729445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138FABB-8E1B-4765-A088-9569B374F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2" y="0"/>
            <a:ext cx="9144001" cy="685799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latin typeface="Helvetica Neue"/>
              </a:rPr>
              <a:t>Bad Company</a:t>
            </a:r>
          </a:p>
          <a:p>
            <a:r>
              <a:rPr lang="en-US" sz="3600" dirty="0"/>
              <a:t>Luke 17:1-4—He said to His disciples, “It is inevitable that stumbling blocks come, but woe to him through whom they come! </a:t>
            </a:r>
            <a:r>
              <a:rPr lang="en-US" sz="3600" b="1" baseline="30000" dirty="0"/>
              <a:t>2</a:t>
            </a:r>
            <a:r>
              <a:rPr lang="en-US" sz="3600" dirty="0"/>
              <a:t>It would be better for him if a millstone were hung around his neck and he were thrown into the sea, than that he would cause one of these little ones to stumble. </a:t>
            </a:r>
            <a:r>
              <a:rPr lang="en-US" sz="3600" b="1" baseline="30000" dirty="0"/>
              <a:t>3</a:t>
            </a:r>
            <a:r>
              <a:rPr lang="en-US" sz="3600" dirty="0"/>
              <a:t>Be on your guard! If your brother sins, rebuke him; and if he repents, forgive him. </a:t>
            </a:r>
            <a:r>
              <a:rPr lang="en-US" sz="3600" b="1" baseline="30000" dirty="0"/>
              <a:t>4</a:t>
            </a:r>
            <a:r>
              <a:rPr lang="en-US" sz="3600" dirty="0"/>
              <a:t>And if he sins against you seven times a day, and returns to you seven times, saying, ‘I repent,’ forgive him.” </a:t>
            </a:r>
            <a:r>
              <a:rPr lang="en-US" sz="1600" dirty="0"/>
              <a:t>(NASB95)</a:t>
            </a:r>
            <a:endParaRPr lang="en-US" sz="1600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83368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C3CD7-F666-4697-AB84-A0CCF086A6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Company you Keep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43C4C8-AC5D-4038-8ADA-4056199B3A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71516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18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674" name="Picture 2" descr="Little Fred answers the second-hardest question. - Catholic ...">
            <a:extLst>
              <a:ext uri="{FF2B5EF4-FFF2-40B4-BE49-F238E27FC236}">
                <a16:creationId xmlns:a16="http://schemas.microsoft.com/office/drawing/2014/main" id="{EEC34A77-58BF-4D6A-AB43-BC16CB957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6466" y="643467"/>
            <a:ext cx="5571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147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729445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138FABB-8E1B-4765-A088-9569B374F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2" y="0"/>
            <a:ext cx="9144001" cy="685799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5400" dirty="0">
                <a:latin typeface="Helvetica Neue"/>
              </a:rPr>
              <a:t>Bad Company</a:t>
            </a:r>
          </a:p>
          <a:p>
            <a:r>
              <a:rPr lang="en-US" sz="4000" dirty="0"/>
              <a:t>Remember that God forgives you and I multiple times a day</a:t>
            </a:r>
          </a:p>
          <a:p>
            <a:r>
              <a:rPr lang="en-US" sz="4000" dirty="0"/>
              <a:t>7 times is being generous</a:t>
            </a:r>
          </a:p>
          <a:p>
            <a:r>
              <a:rPr lang="en-US" sz="4000" dirty="0"/>
              <a:t>Jesus has made friends of ‘Bad Company.’</a:t>
            </a:r>
          </a:p>
          <a:p>
            <a:r>
              <a:rPr lang="en-US" sz="4000" dirty="0"/>
              <a:t>John 15:12-14—</a:t>
            </a:r>
            <a:r>
              <a:rPr lang="en-US" sz="4000" b="1" baseline="30000" dirty="0"/>
              <a:t>12 </a:t>
            </a:r>
            <a:r>
              <a:rPr lang="en-US" sz="4000" dirty="0"/>
              <a:t>“This is My commandment, that you love one another, just as I have loved you. </a:t>
            </a:r>
            <a:r>
              <a:rPr lang="en-US" sz="4000" b="1" baseline="30000" dirty="0"/>
              <a:t>13</a:t>
            </a:r>
            <a:r>
              <a:rPr lang="en-US" sz="4000" dirty="0"/>
              <a:t>Greater love has no one than this, that one lay down his life for his friends. </a:t>
            </a:r>
            <a:r>
              <a:rPr lang="en-US" sz="4000" b="1" baseline="30000" dirty="0"/>
              <a:t>14 </a:t>
            </a:r>
            <a:r>
              <a:rPr lang="en-US" sz="4000" dirty="0"/>
              <a:t>You are My friends if you do what I command you. (NASB95)</a:t>
            </a:r>
          </a:p>
        </p:txBody>
      </p:sp>
    </p:spTree>
    <p:extLst>
      <p:ext uri="{BB962C8B-B14F-4D97-AF65-F5344CB8AC3E}">
        <p14:creationId xmlns:p14="http://schemas.microsoft.com/office/powerpoint/2010/main" val="1189587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729445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138FABB-8E1B-4765-A088-9569B374F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" y="0"/>
            <a:ext cx="9144001" cy="685799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/>
              <a:t>Acts 4:13—</a:t>
            </a:r>
            <a:r>
              <a:rPr lang="en-US" sz="3600" b="1" baseline="30000" dirty="0"/>
              <a:t>13 </a:t>
            </a:r>
            <a:r>
              <a:rPr lang="en-US" sz="3600" dirty="0"/>
              <a:t>Now as they observed the confidence of Peter and John and understood that they were uneducated and untrained men, they were amazed, and </a:t>
            </a:r>
            <a:r>
              <a:rPr lang="en-US" sz="3600" i="1" dirty="0"/>
              <a:t>began</a:t>
            </a:r>
            <a:r>
              <a:rPr lang="en-US" sz="3600" dirty="0"/>
              <a:t> to recognize them as having been with Jesus.</a:t>
            </a:r>
            <a:r>
              <a:rPr lang="en-US" sz="3600" dirty="0">
                <a:latin typeface="Helvetica Neue"/>
              </a:rPr>
              <a:t> </a:t>
            </a:r>
            <a:r>
              <a:rPr lang="en-US" sz="1700" dirty="0">
                <a:latin typeface="Helvetica Neue"/>
              </a:rPr>
              <a:t>(NASB95)</a:t>
            </a:r>
          </a:p>
        </p:txBody>
      </p:sp>
      <p:pic>
        <p:nvPicPr>
          <p:cNvPr id="22530" name="Picture 2" descr="ACTS 4: 11-13 (PASTOR TONY CLARK) 11/20/16 - YouTube">
            <a:extLst>
              <a:ext uri="{FF2B5EF4-FFF2-40B4-BE49-F238E27FC236}">
                <a16:creationId xmlns:a16="http://schemas.microsoft.com/office/drawing/2014/main" id="{AA3BC186-EE45-4F99-8534-05542BDF3A2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8" b="13754"/>
          <a:stretch/>
        </p:blipFill>
        <p:spPr bwMode="auto">
          <a:xfrm>
            <a:off x="1102829" y="2881518"/>
            <a:ext cx="6938341" cy="378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953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CE8F1-E5FC-40B0-AA05-943AA95AB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27025"/>
            <a:ext cx="2468166" cy="2436125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Sooner or later we all come together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73BFE1-80F4-4AA2-B7F2-CC0CBE174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67986" y="327026"/>
            <a:ext cx="5614060" cy="22875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Worship </a:t>
            </a:r>
          </a:p>
          <a:p>
            <a:r>
              <a:rPr lang="en-US" sz="4400"/>
              <a:t>Weddings</a:t>
            </a:r>
          </a:p>
          <a:p>
            <a:r>
              <a:rPr lang="en-US" sz="4400"/>
              <a:t>Funerals</a:t>
            </a:r>
            <a:endParaRPr lang="en-US" sz="4400" dirty="0"/>
          </a:p>
        </p:txBody>
      </p:sp>
      <p:pic>
        <p:nvPicPr>
          <p:cNvPr id="10242" name="Picture 2" descr="Worship Times – Alvaton Church of Christ">
            <a:extLst>
              <a:ext uri="{FF2B5EF4-FFF2-40B4-BE49-F238E27FC236}">
                <a16:creationId xmlns:a16="http://schemas.microsoft.com/office/drawing/2014/main" id="{F1FEA973-1567-4494-B29D-EEA199499C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" r="1" b="1"/>
          <a:stretch/>
        </p:blipFill>
        <p:spPr bwMode="auto">
          <a:xfrm>
            <a:off x="-6876" y="2763151"/>
            <a:ext cx="9150876" cy="4093262"/>
          </a:xfrm>
          <a:custGeom>
            <a:avLst/>
            <a:gdLst/>
            <a:ahLst/>
            <a:cxnLst/>
            <a:rect l="l" t="t" r="r" b="b"/>
            <a:pathLst>
              <a:path w="12201168" h="4093262">
                <a:moveTo>
                  <a:pt x="12201168" y="0"/>
                </a:moveTo>
                <a:lnTo>
                  <a:pt x="12201168" y="4093262"/>
                </a:lnTo>
                <a:lnTo>
                  <a:pt x="0" y="4093262"/>
                </a:lnTo>
                <a:lnTo>
                  <a:pt x="0" y="49771"/>
                </a:lnTo>
                <a:lnTo>
                  <a:pt x="344880" y="64399"/>
                </a:lnTo>
                <a:cubicBezTo>
                  <a:pt x="3386438" y="213466"/>
                  <a:pt x="6427997" y="534535"/>
                  <a:pt x="9469555" y="167599"/>
                </a:cubicBezTo>
                <a:cubicBezTo>
                  <a:pt x="10229945" y="75865"/>
                  <a:pt x="10990334" y="27132"/>
                  <a:pt x="11750723" y="796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447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CE8F1-E5FC-40B0-AA05-943AA95AB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27025"/>
            <a:ext cx="2468166" cy="2436125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Sooner or later we all come together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73BFE1-80F4-4AA2-B7F2-CC0CBE174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67986" y="327026"/>
            <a:ext cx="5614060" cy="22875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Family</a:t>
            </a:r>
          </a:p>
          <a:p>
            <a:r>
              <a:rPr lang="en-US" sz="4400" dirty="0"/>
              <a:t>Food</a:t>
            </a:r>
          </a:p>
          <a:p>
            <a:r>
              <a:rPr lang="en-US" sz="4400" dirty="0"/>
              <a:t>Festivals</a:t>
            </a:r>
          </a:p>
        </p:txBody>
      </p:sp>
      <p:pic>
        <p:nvPicPr>
          <p:cNvPr id="5" name="Picture 2" descr="Family Reunion Extended Family Clip Art, PNG, 800x465px, Family ...">
            <a:extLst>
              <a:ext uri="{FF2B5EF4-FFF2-40B4-BE49-F238E27FC236}">
                <a16:creationId xmlns:a16="http://schemas.microsoft.com/office/drawing/2014/main" id="{9EFFF2F2-CA40-453A-A100-94336527FC2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" t="-6980" r="74" b="28158"/>
          <a:stretch/>
        </p:blipFill>
        <p:spPr bwMode="auto">
          <a:xfrm>
            <a:off x="-6876" y="2763151"/>
            <a:ext cx="9150876" cy="4093262"/>
          </a:xfrm>
          <a:custGeom>
            <a:avLst/>
            <a:gdLst/>
            <a:ahLst/>
            <a:cxnLst/>
            <a:rect l="l" t="t" r="r" b="b"/>
            <a:pathLst>
              <a:path w="12201168" h="4093262">
                <a:moveTo>
                  <a:pt x="12201168" y="0"/>
                </a:moveTo>
                <a:lnTo>
                  <a:pt x="12201168" y="4093262"/>
                </a:lnTo>
                <a:lnTo>
                  <a:pt x="0" y="4093262"/>
                </a:lnTo>
                <a:lnTo>
                  <a:pt x="0" y="49771"/>
                </a:lnTo>
                <a:lnTo>
                  <a:pt x="344880" y="64399"/>
                </a:lnTo>
                <a:cubicBezTo>
                  <a:pt x="3386438" y="213466"/>
                  <a:pt x="6427997" y="534535"/>
                  <a:pt x="9469555" y="167599"/>
                </a:cubicBezTo>
                <a:cubicBezTo>
                  <a:pt x="10229945" y="75865"/>
                  <a:pt x="10990334" y="27132"/>
                  <a:pt x="11750723" y="796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973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CE8F1-E5FC-40B0-AA05-943AA95AB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27025"/>
            <a:ext cx="2468166" cy="2436125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Sooner or later we all come together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73BFE1-80F4-4AA2-B7F2-CC0CBE174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67986" y="327026"/>
            <a:ext cx="5614060" cy="22875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Planes</a:t>
            </a:r>
          </a:p>
          <a:p>
            <a:r>
              <a:rPr lang="en-US" sz="4400" dirty="0"/>
              <a:t>Trains</a:t>
            </a:r>
          </a:p>
          <a:p>
            <a:r>
              <a:rPr lang="en-US" sz="4400" dirty="0"/>
              <a:t>Automobiles</a:t>
            </a:r>
          </a:p>
        </p:txBody>
      </p:sp>
      <p:pic>
        <p:nvPicPr>
          <p:cNvPr id="7170" name="Picture 2" descr="Most hated passengers on a plane, according to AirlineRatings.com ...">
            <a:extLst>
              <a:ext uri="{FF2B5EF4-FFF2-40B4-BE49-F238E27FC236}">
                <a16:creationId xmlns:a16="http://schemas.microsoft.com/office/drawing/2014/main" id="{DCAE7215-5688-45D9-83A5-6F75E20A34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9" r="-1" b="18249"/>
          <a:stretch/>
        </p:blipFill>
        <p:spPr bwMode="auto">
          <a:xfrm>
            <a:off x="-6876" y="2763151"/>
            <a:ext cx="9150876" cy="4093262"/>
          </a:xfrm>
          <a:custGeom>
            <a:avLst/>
            <a:gdLst/>
            <a:ahLst/>
            <a:cxnLst/>
            <a:rect l="l" t="t" r="r" b="b"/>
            <a:pathLst>
              <a:path w="12201168" h="4093262">
                <a:moveTo>
                  <a:pt x="12201168" y="0"/>
                </a:moveTo>
                <a:lnTo>
                  <a:pt x="12201168" y="4093262"/>
                </a:lnTo>
                <a:lnTo>
                  <a:pt x="0" y="4093262"/>
                </a:lnTo>
                <a:lnTo>
                  <a:pt x="0" y="49771"/>
                </a:lnTo>
                <a:lnTo>
                  <a:pt x="344880" y="64399"/>
                </a:lnTo>
                <a:cubicBezTo>
                  <a:pt x="3386438" y="213466"/>
                  <a:pt x="6427997" y="534535"/>
                  <a:pt x="9469555" y="167599"/>
                </a:cubicBezTo>
                <a:cubicBezTo>
                  <a:pt x="10229945" y="75865"/>
                  <a:pt x="10990334" y="27132"/>
                  <a:pt x="11750723" y="796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921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4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97661" y="280374"/>
            <a:ext cx="8579095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9CE8F1-E5FC-40B0-AA05-943AA95AB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763" y="433545"/>
            <a:ext cx="8354890" cy="930447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7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 our personal Spaces of Choice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73BFE1-80F4-4AA2-B7F2-CC0CBE174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4555" y="1858042"/>
            <a:ext cx="8354890" cy="83951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5200" dirty="0">
                <a:solidFill>
                  <a:srgbClr val="FFFF00"/>
                </a:solidFill>
              </a:rPr>
              <a:t>Friends – Mentors -Favourites</a:t>
            </a:r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72558" y="1522292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4" name="Picture 6" descr="The pros and cons of having variety in your group of friends ...">
            <a:extLst>
              <a:ext uri="{FF2B5EF4-FFF2-40B4-BE49-F238E27FC236}">
                <a16:creationId xmlns:a16="http://schemas.microsoft.com/office/drawing/2014/main" id="{E6AEB33A-3F1D-4FD5-A499-C505492794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8142"/>
          <a:stretch/>
        </p:blipFill>
        <p:spPr bwMode="auto">
          <a:xfrm>
            <a:off x="248675" y="3204011"/>
            <a:ext cx="4091938" cy="244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8720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6" name="Picture 8" descr="Experimental Theology: David Lipscomb on Voting">
            <a:extLst>
              <a:ext uri="{FF2B5EF4-FFF2-40B4-BE49-F238E27FC236}">
                <a16:creationId xmlns:a16="http://schemas.microsoft.com/office/drawing/2014/main" id="{FE052473-76DF-4049-A37D-AB2EECA63B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8" r="1" b="1"/>
          <a:stretch/>
        </p:blipFill>
        <p:spPr bwMode="auto">
          <a:xfrm>
            <a:off x="4833804" y="3203668"/>
            <a:ext cx="4091938" cy="244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520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4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97661" y="280374"/>
            <a:ext cx="8579095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9CE8F1-E5FC-40B0-AA05-943AA95AB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763" y="433545"/>
            <a:ext cx="8354890" cy="930447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7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 our personal Spaces of Choice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73BFE1-80F4-4AA2-B7F2-CC0CBE174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4555" y="1603512"/>
            <a:ext cx="8354890" cy="1391471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rgbClr val="FFFF00"/>
                </a:solidFill>
              </a:rPr>
              <a:t>We want them to be in our lives.</a:t>
            </a:r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72558" y="1522292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8720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6" name="Picture 8" descr="Experimental Theology: David Lipscomb on Voting">
            <a:extLst>
              <a:ext uri="{FF2B5EF4-FFF2-40B4-BE49-F238E27FC236}">
                <a16:creationId xmlns:a16="http://schemas.microsoft.com/office/drawing/2014/main" id="{FE052473-76DF-4049-A37D-AB2EECA63B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8" r="1" b="1"/>
          <a:stretch/>
        </p:blipFill>
        <p:spPr bwMode="auto">
          <a:xfrm>
            <a:off x="4833804" y="3203668"/>
            <a:ext cx="4091938" cy="244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Making friends for life | DiscipleBlog.com">
            <a:extLst>
              <a:ext uri="{FF2B5EF4-FFF2-40B4-BE49-F238E27FC236}">
                <a16:creationId xmlns:a16="http://schemas.microsoft.com/office/drawing/2014/main" id="{91C1003A-D8D8-48AD-A112-D5DC7341D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63" y="3200118"/>
            <a:ext cx="3559980" cy="244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5729642-F55F-4CA7-9B5A-B1F5C40BEC1F}"/>
              </a:ext>
            </a:extLst>
          </p:cNvPr>
          <p:cNvSpPr/>
          <p:nvPr/>
        </p:nvSpPr>
        <p:spPr>
          <a:xfrm>
            <a:off x="1" y="5695891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dirty="0">
                <a:latin typeface="Helvetica Neue"/>
              </a:rPr>
              <a:t>Proverbs 17:17—</a:t>
            </a:r>
            <a:r>
              <a:rPr lang="en-US" sz="3800" dirty="0">
                <a:solidFill>
                  <a:srgbClr val="000000"/>
                </a:solidFill>
                <a:latin typeface="Helvetica Neue"/>
              </a:rPr>
              <a:t>A friend loves at all times, And a brother is born for adversity.</a:t>
            </a:r>
            <a:endParaRPr lang="en-US" sz="380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96483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4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97661" y="280374"/>
            <a:ext cx="8579095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9CE8F1-E5FC-40B0-AA05-943AA95AB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763" y="433545"/>
            <a:ext cx="8354890" cy="930447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7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 our personal Spaces of Choice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73BFE1-80F4-4AA2-B7F2-CC0CBE174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4555" y="1603512"/>
            <a:ext cx="8354890" cy="1391471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rgbClr val="FFFF00"/>
                </a:solidFill>
              </a:rPr>
              <a:t>They influence our minds and hearts.</a:t>
            </a:r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72558" y="1522292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4" name="Picture 6" descr="The pros and cons of having variety in your group of friends ...">
            <a:extLst>
              <a:ext uri="{FF2B5EF4-FFF2-40B4-BE49-F238E27FC236}">
                <a16:creationId xmlns:a16="http://schemas.microsoft.com/office/drawing/2014/main" id="{E6AEB33A-3F1D-4FD5-A499-C505492794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8142"/>
          <a:stretch/>
        </p:blipFill>
        <p:spPr bwMode="auto">
          <a:xfrm>
            <a:off x="248675" y="3204011"/>
            <a:ext cx="4091938" cy="244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8720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6" name="Picture 8" descr="Experimental Theology: David Lipscomb on Voting">
            <a:extLst>
              <a:ext uri="{FF2B5EF4-FFF2-40B4-BE49-F238E27FC236}">
                <a16:creationId xmlns:a16="http://schemas.microsoft.com/office/drawing/2014/main" id="{FE052473-76DF-4049-A37D-AB2EECA63B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8" r="1" b="1"/>
          <a:stretch/>
        </p:blipFill>
        <p:spPr bwMode="auto">
          <a:xfrm>
            <a:off x="4833804" y="3203668"/>
            <a:ext cx="4091938" cy="244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195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97661" y="280374"/>
            <a:ext cx="8579095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9CE8F1-E5FC-40B0-AA05-943AA95AB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763" y="433545"/>
            <a:ext cx="8354890" cy="930447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 our personal Spaces of Choice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73BFE1-80F4-4AA2-B7F2-CC0CBE174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7664" y="1431904"/>
            <a:ext cx="8348671" cy="692726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rgbClr val="FFFF00"/>
                </a:solidFill>
              </a:rPr>
              <a:t>It’s a very good place to be.</a:t>
            </a: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72558" y="1522292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6" name="Picture 4" descr="What Does It Mean To Be a Good Friend? | Wonderopolis">
            <a:extLst>
              <a:ext uri="{FF2B5EF4-FFF2-40B4-BE49-F238E27FC236}">
                <a16:creationId xmlns:a16="http://schemas.microsoft.com/office/drawing/2014/main" id="{3AAA7B13-2F58-4B64-9B22-E5346463F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340" y="2444968"/>
            <a:ext cx="4091938" cy="273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8720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These Best Friends Of 78 Years Just Moved Into The Same Care Home ...">
            <a:extLst>
              <a:ext uri="{FF2B5EF4-FFF2-40B4-BE49-F238E27FC236}">
                <a16:creationId xmlns:a16="http://schemas.microsoft.com/office/drawing/2014/main" id="{CA1C0715-906B-4F81-BA27-AC6111657B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56"/>
          <a:stretch/>
        </p:blipFill>
        <p:spPr bwMode="auto">
          <a:xfrm>
            <a:off x="5001111" y="2426818"/>
            <a:ext cx="3757323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149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516</Words>
  <Application>Microsoft Office PowerPoint</Application>
  <PresentationFormat>On-screen Show (4:3)</PresentationFormat>
  <Paragraphs>78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Helvetica Neue</vt:lpstr>
      <vt:lpstr>Office Theme</vt:lpstr>
      <vt:lpstr>PowerPoint Presentation</vt:lpstr>
      <vt:lpstr>The Company you Keep</vt:lpstr>
      <vt:lpstr>Sooner or later we all come together</vt:lpstr>
      <vt:lpstr>Sooner or later we all come together</vt:lpstr>
      <vt:lpstr>Sooner or later we all come together</vt:lpstr>
      <vt:lpstr>In our personal Spaces of Choice</vt:lpstr>
      <vt:lpstr>In our personal Spaces of Choice</vt:lpstr>
      <vt:lpstr>In our personal Spaces of Choice</vt:lpstr>
      <vt:lpstr>In our personal Spaces of Choice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Staiger</dc:creator>
  <cp:lastModifiedBy>John Staiger</cp:lastModifiedBy>
  <cp:revision>13</cp:revision>
  <dcterms:created xsi:type="dcterms:W3CDTF">2020-04-05T04:01:10Z</dcterms:created>
  <dcterms:modified xsi:type="dcterms:W3CDTF">2020-04-05T06:37:17Z</dcterms:modified>
</cp:coreProperties>
</file>